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53"/>
  </p:notesMasterIdLst>
  <p:sldIdLst>
    <p:sldId id="333" r:id="rId3"/>
    <p:sldId id="457" r:id="rId4"/>
    <p:sldId id="513" r:id="rId5"/>
    <p:sldId id="452" r:id="rId6"/>
    <p:sldId id="548" r:id="rId7"/>
    <p:sldId id="363" r:id="rId8"/>
    <p:sldId id="567" r:id="rId9"/>
    <p:sldId id="569" r:id="rId10"/>
    <p:sldId id="568" r:id="rId11"/>
    <p:sldId id="571" r:id="rId12"/>
    <p:sldId id="535" r:id="rId13"/>
    <p:sldId id="367" r:id="rId14"/>
    <p:sldId id="495" r:id="rId15"/>
    <p:sldId id="496" r:id="rId16"/>
    <p:sldId id="497" r:id="rId17"/>
    <p:sldId id="498" r:id="rId18"/>
    <p:sldId id="499" r:id="rId19"/>
    <p:sldId id="500" r:id="rId20"/>
    <p:sldId id="501" r:id="rId21"/>
    <p:sldId id="503" r:id="rId22"/>
    <p:sldId id="505" r:id="rId23"/>
    <p:sldId id="506" r:id="rId24"/>
    <p:sldId id="508" r:id="rId25"/>
    <p:sldId id="510" r:id="rId26"/>
    <p:sldId id="511" r:id="rId27"/>
    <p:sldId id="512" r:id="rId28"/>
    <p:sldId id="536" r:id="rId29"/>
    <p:sldId id="515" r:id="rId30"/>
    <p:sldId id="517" r:id="rId31"/>
    <p:sldId id="518" r:id="rId32"/>
    <p:sldId id="519" r:id="rId33"/>
    <p:sldId id="520" r:id="rId34"/>
    <p:sldId id="533" r:id="rId35"/>
    <p:sldId id="521" r:id="rId36"/>
    <p:sldId id="522" r:id="rId37"/>
    <p:sldId id="523" r:id="rId38"/>
    <p:sldId id="524" r:id="rId39"/>
    <p:sldId id="547" r:id="rId40"/>
    <p:sldId id="525" r:id="rId41"/>
    <p:sldId id="526" r:id="rId42"/>
    <p:sldId id="527" r:id="rId43"/>
    <p:sldId id="528" r:id="rId44"/>
    <p:sldId id="529" r:id="rId45"/>
    <p:sldId id="565" r:id="rId46"/>
    <p:sldId id="530" r:id="rId47"/>
    <p:sldId id="531" r:id="rId48"/>
    <p:sldId id="532" r:id="rId49"/>
    <p:sldId id="446" r:id="rId50"/>
    <p:sldId id="570" r:id="rId51"/>
    <p:sldId id="566" r:id="rId52"/>
  </p:sldIdLst>
  <p:sldSz cx="9144000" cy="6858000" type="screen4x3"/>
  <p:notesSz cx="6858000" cy="9144000"/>
  <p:defaultTextStyle>
    <a:defPPr>
      <a:defRPr lang="en-GB"/>
    </a:defPPr>
    <a:lvl1pPr algn="l" defTabSz="449263" rtl="0" fontAlgn="base">
      <a:spcBef>
        <a:spcPct val="0"/>
      </a:spcBef>
      <a:spcAft>
        <a:spcPct val="0"/>
      </a:spcAft>
      <a:defRPr kern="1200">
        <a:solidFill>
          <a:schemeClr val="bg1"/>
        </a:solidFill>
        <a:latin typeface="Arial" pitchFamily="34" charset="0"/>
        <a:ea typeface="DejaVu Sans"/>
        <a:cs typeface="DejaVu Sans"/>
      </a:defRPr>
    </a:lvl1pPr>
    <a:lvl2pPr marL="742950" indent="-285750" algn="l" defTabSz="449263" rtl="0" fontAlgn="base">
      <a:spcBef>
        <a:spcPct val="0"/>
      </a:spcBef>
      <a:spcAft>
        <a:spcPct val="0"/>
      </a:spcAft>
      <a:defRPr kern="1200">
        <a:solidFill>
          <a:schemeClr val="bg1"/>
        </a:solidFill>
        <a:latin typeface="Arial" pitchFamily="34" charset="0"/>
        <a:ea typeface="DejaVu Sans"/>
        <a:cs typeface="DejaVu Sans"/>
      </a:defRPr>
    </a:lvl2pPr>
    <a:lvl3pPr marL="1143000" indent="-228600" algn="l" defTabSz="449263" rtl="0" fontAlgn="base">
      <a:spcBef>
        <a:spcPct val="0"/>
      </a:spcBef>
      <a:spcAft>
        <a:spcPct val="0"/>
      </a:spcAft>
      <a:defRPr kern="1200">
        <a:solidFill>
          <a:schemeClr val="bg1"/>
        </a:solidFill>
        <a:latin typeface="Arial" pitchFamily="34" charset="0"/>
        <a:ea typeface="DejaVu Sans"/>
        <a:cs typeface="DejaVu Sans"/>
      </a:defRPr>
    </a:lvl3pPr>
    <a:lvl4pPr marL="1600200" indent="-228600" algn="l" defTabSz="449263" rtl="0" fontAlgn="base">
      <a:spcBef>
        <a:spcPct val="0"/>
      </a:spcBef>
      <a:spcAft>
        <a:spcPct val="0"/>
      </a:spcAft>
      <a:defRPr kern="1200">
        <a:solidFill>
          <a:schemeClr val="bg1"/>
        </a:solidFill>
        <a:latin typeface="Arial" pitchFamily="34" charset="0"/>
        <a:ea typeface="DejaVu Sans"/>
        <a:cs typeface="DejaVu Sans"/>
      </a:defRPr>
    </a:lvl4pPr>
    <a:lvl5pPr marL="2057400" indent="-228600" algn="l" defTabSz="449263" rtl="0" fontAlgn="base">
      <a:spcBef>
        <a:spcPct val="0"/>
      </a:spcBef>
      <a:spcAft>
        <a:spcPct val="0"/>
      </a:spcAft>
      <a:defRPr kern="1200">
        <a:solidFill>
          <a:schemeClr val="bg1"/>
        </a:solidFill>
        <a:latin typeface="Arial" pitchFamily="34" charset="0"/>
        <a:ea typeface="DejaVu Sans"/>
        <a:cs typeface="DejaVu Sans"/>
      </a:defRPr>
    </a:lvl5pPr>
    <a:lvl6pPr marL="2286000" algn="l" defTabSz="914400" rtl="0" eaLnBrk="1" latinLnBrk="0" hangingPunct="1">
      <a:defRPr kern="1200">
        <a:solidFill>
          <a:schemeClr val="bg1"/>
        </a:solidFill>
        <a:latin typeface="Arial" pitchFamily="34" charset="0"/>
        <a:ea typeface="DejaVu Sans"/>
        <a:cs typeface="DejaVu Sans"/>
      </a:defRPr>
    </a:lvl6pPr>
    <a:lvl7pPr marL="2743200" algn="l" defTabSz="914400" rtl="0" eaLnBrk="1" latinLnBrk="0" hangingPunct="1">
      <a:defRPr kern="1200">
        <a:solidFill>
          <a:schemeClr val="bg1"/>
        </a:solidFill>
        <a:latin typeface="Arial" pitchFamily="34" charset="0"/>
        <a:ea typeface="DejaVu Sans"/>
        <a:cs typeface="DejaVu Sans"/>
      </a:defRPr>
    </a:lvl7pPr>
    <a:lvl8pPr marL="3200400" algn="l" defTabSz="914400" rtl="0" eaLnBrk="1" latinLnBrk="0" hangingPunct="1">
      <a:defRPr kern="1200">
        <a:solidFill>
          <a:schemeClr val="bg1"/>
        </a:solidFill>
        <a:latin typeface="Arial" pitchFamily="34" charset="0"/>
        <a:ea typeface="DejaVu Sans"/>
        <a:cs typeface="DejaVu Sans"/>
      </a:defRPr>
    </a:lvl8pPr>
    <a:lvl9pPr marL="3657600" algn="l" defTabSz="914400" rtl="0" eaLnBrk="1" latinLnBrk="0" hangingPunct="1">
      <a:defRPr kern="1200">
        <a:solidFill>
          <a:schemeClr val="bg1"/>
        </a:solidFill>
        <a:latin typeface="Arial" pitchFamily="34" charset="0"/>
        <a:ea typeface="DejaVu Sans"/>
        <a:cs typeface="DejaVu San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a:srgbClr val="2D7DB0"/>
    <a:srgbClr val="2C7CB0"/>
    <a:srgbClr val="00B8FF"/>
    <a:srgbClr val="2474A5"/>
    <a:srgbClr val="2C7CAF"/>
    <a:srgbClr val="267AAF"/>
    <a:srgbClr val="267AAD"/>
    <a:srgbClr val="2C7DAF"/>
    <a:srgbClr val="F2EC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8" autoAdjust="0"/>
    <p:restoredTop sz="67114" autoAdjust="0"/>
  </p:normalViewPr>
  <p:slideViewPr>
    <p:cSldViewPr>
      <p:cViewPr varScale="1">
        <p:scale>
          <a:sx n="51" d="100"/>
          <a:sy n="51" d="100"/>
        </p:scale>
        <p:origin x="96" y="42"/>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25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eaLnBrk="0" hangingPunct="0">
              <a:buClr>
                <a:srgbClr val="000000"/>
              </a:buClr>
              <a:buSzPct val="100000"/>
              <a:buFont typeface="Times New Roman" pitchFamily="18" charset="0"/>
              <a:buNone/>
            </a:pPr>
            <a:endParaRPr lang="en-US">
              <a:latin typeface="ms trebuchet"/>
            </a:endParaRPr>
          </a:p>
        </p:txBody>
      </p:sp>
      <p:sp>
        <p:nvSpPr>
          <p:cNvPr id="48131" name="AutoShape 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buClr>
                <a:srgbClr val="000000"/>
              </a:buClr>
              <a:buSzPct val="100000"/>
              <a:buFont typeface="Times New Roman" pitchFamily="18" charset="0"/>
              <a:buNone/>
            </a:pPr>
            <a:endParaRPr lang="en-US">
              <a:latin typeface="ms trebuchet"/>
            </a:endParaRPr>
          </a:p>
        </p:txBody>
      </p:sp>
      <p:sp>
        <p:nvSpPr>
          <p:cNvPr id="48132" name="AutoShape 3"/>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buClr>
                <a:srgbClr val="000000"/>
              </a:buClr>
              <a:buSzPct val="100000"/>
              <a:buFont typeface="Times New Roman" pitchFamily="18" charset="0"/>
              <a:buNone/>
            </a:pPr>
            <a:endParaRPr lang="en-US">
              <a:latin typeface="ms trebuchet"/>
            </a:endParaRPr>
          </a:p>
        </p:txBody>
      </p:sp>
      <p:sp>
        <p:nvSpPr>
          <p:cNvPr id="48133" name="AutoShape 4"/>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buClr>
                <a:srgbClr val="000000"/>
              </a:buClr>
              <a:buSzPct val="100000"/>
              <a:buFont typeface="Times New Roman" pitchFamily="18" charset="0"/>
              <a:buNone/>
            </a:pPr>
            <a:endParaRPr lang="en-US">
              <a:latin typeface="ms trebuchet"/>
            </a:endParaRPr>
          </a:p>
        </p:txBody>
      </p:sp>
      <p:sp>
        <p:nvSpPr>
          <p:cNvPr id="48134" name="AutoShape 5"/>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buClr>
                <a:srgbClr val="000000"/>
              </a:buClr>
              <a:buSzPct val="100000"/>
              <a:buFont typeface="Times New Roman" pitchFamily="18" charset="0"/>
              <a:buNone/>
            </a:pPr>
            <a:endParaRPr lang="en-US">
              <a:latin typeface="ms trebuchet"/>
            </a:endParaRPr>
          </a:p>
        </p:txBody>
      </p:sp>
      <p:sp>
        <p:nvSpPr>
          <p:cNvPr id="48135" name="Rectangle 6"/>
          <p:cNvSpPr>
            <a:spLocks noGrp="1" noRot="1" noChangeAspect="1" noChangeArrowheads="1"/>
          </p:cNvSpPr>
          <p:nvPr>
            <p:ph type="sldImg"/>
          </p:nvPr>
        </p:nvSpPr>
        <p:spPr bwMode="auto">
          <a:xfrm>
            <a:off x="0" y="-1949450"/>
            <a:ext cx="0" cy="52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3079" name="Rectangle 7"/>
          <p:cNvSpPr>
            <a:spLocks noGrp="1" noChangeArrowheads="1"/>
          </p:cNvSpPr>
          <p:nvPr>
            <p:ph type="body"/>
          </p:nvPr>
        </p:nvSpPr>
        <p:spPr bwMode="auto">
          <a:xfrm>
            <a:off x="685800" y="4343400"/>
            <a:ext cx="5476875" cy="4105275"/>
          </a:xfrm>
          <a:prstGeom prst="rect">
            <a:avLst/>
          </a:prstGeom>
          <a:noFill/>
          <a:ln w="9525">
            <a:noFill/>
            <a:round/>
            <a:headEnd/>
            <a:tailEnd/>
          </a:ln>
          <a:effectLst/>
        </p:spPr>
        <p:txBody>
          <a:bodyPr vert="eaVert" wrap="square" lIns="0" tIns="0" rIns="0" bIns="0" numCol="1" anchor="t" anchorCtr="0" compatLnSpc="1">
            <a:prstTxWarp prst="textNoShape">
              <a:avLst/>
            </a:prstTxWarp>
          </a:bodyPr>
          <a:lstStyle/>
          <a:p>
            <a:pPr lvl="0"/>
            <a:endParaRPr lang="en-US" noProof="0" dirty="0" smtClean="0"/>
          </a:p>
        </p:txBody>
      </p:sp>
    </p:spTree>
    <p:extLst>
      <p:ext uri="{BB962C8B-B14F-4D97-AF65-F5344CB8AC3E}">
        <p14:creationId xmlns:p14="http://schemas.microsoft.com/office/powerpoint/2010/main" val="54020377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ms trebuchet"/>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pPr marL="171450" indent="-171450">
              <a:buFontTx/>
              <a:buChar char="-"/>
            </a:pPr>
            <a:r>
              <a:rPr lang="en-US" baseline="0" dirty="0" smtClean="0"/>
              <a:t>Good morning, I am </a:t>
            </a:r>
            <a:r>
              <a:rPr lang="en-US" baseline="0" dirty="0" err="1" smtClean="0"/>
              <a:t>ajeet</a:t>
            </a:r>
            <a:r>
              <a:rPr lang="en-US" baseline="0" dirty="0" smtClean="0"/>
              <a:t> </a:t>
            </a:r>
            <a:r>
              <a:rPr lang="en-US" baseline="0" dirty="0" err="1" smtClean="0"/>
              <a:t>kumar</a:t>
            </a:r>
            <a:r>
              <a:rPr lang="en-US" baseline="0" dirty="0" smtClean="0"/>
              <a:t> </a:t>
            </a:r>
            <a:r>
              <a:rPr lang="en-US" baseline="0" dirty="0" err="1" smtClean="0"/>
              <a:t>singh</a:t>
            </a:r>
            <a:r>
              <a:rPr lang="en-US" baseline="0" dirty="0" smtClean="0"/>
              <a:t>. I worked at CVIT with Prof. C.V. </a:t>
            </a:r>
            <a:r>
              <a:rPr lang="en-US" baseline="0" dirty="0" err="1" smtClean="0"/>
              <a:t>Jawahar</a:t>
            </a:r>
            <a:r>
              <a:rPr lang="en-US" baseline="0" dirty="0" smtClean="0"/>
              <a:t>. I am here to present my thesis on &lt;thesis-title&gt;</a:t>
            </a:r>
          </a:p>
        </p:txBody>
      </p:sp>
    </p:spTree>
    <p:extLst>
      <p:ext uri="{BB962C8B-B14F-4D97-AF65-F5344CB8AC3E}">
        <p14:creationId xmlns:p14="http://schemas.microsoft.com/office/powerpoint/2010/main" val="781330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r>
              <a:rPr lang="en-US" dirty="0" smtClean="0"/>
              <a:t>But, if we are passing</a:t>
            </a:r>
            <a:r>
              <a:rPr lang="en-US" baseline="0" dirty="0" smtClean="0"/>
              <a:t> it through our script and language identification module, we get correct script labels for the same.</a:t>
            </a:r>
            <a:endParaRPr lang="en-US" dirty="0"/>
          </a:p>
        </p:txBody>
      </p:sp>
    </p:spTree>
    <p:extLst>
      <p:ext uri="{BB962C8B-B14F-4D97-AF65-F5344CB8AC3E}">
        <p14:creationId xmlns:p14="http://schemas.microsoft.com/office/powerpoint/2010/main" val="3259167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64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pPr marL="171450" indent="-171450">
              <a:buFontTx/>
              <a:buChar char="-"/>
            </a:pPr>
            <a:r>
              <a:rPr lang="en-US" dirty="0" smtClean="0"/>
              <a:t>Lack</a:t>
            </a:r>
            <a:r>
              <a:rPr lang="en-US" baseline="0" dirty="0" smtClean="0"/>
              <a:t> of context – single word or a group of words where it is hard to find the contextual cues.</a:t>
            </a:r>
          </a:p>
          <a:p>
            <a:pPr marL="171450" indent="-171450">
              <a:buFontTx/>
              <a:buChar char="-"/>
            </a:pPr>
            <a:endParaRPr lang="en-US" dirty="0"/>
          </a:p>
        </p:txBody>
      </p:sp>
    </p:spTree>
    <p:extLst>
      <p:ext uri="{BB962C8B-B14F-4D97-AF65-F5344CB8AC3E}">
        <p14:creationId xmlns:p14="http://schemas.microsoft.com/office/powerpoint/2010/main" val="2899178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5426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2149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pPr marL="171450" indent="-171450">
              <a:buFontTx/>
              <a:buChar char="-"/>
            </a:pPr>
            <a:r>
              <a:rPr lang="en-US" dirty="0" smtClean="0"/>
              <a:t>We</a:t>
            </a:r>
            <a:r>
              <a:rPr lang="en-US" baseline="0" dirty="0" smtClean="0"/>
              <a:t> propose a mid level features based representation which are both distinctive and robust to the subtle changes in the images.</a:t>
            </a:r>
          </a:p>
          <a:p>
            <a:pPr marL="171450" indent="-171450">
              <a:buFontTx/>
              <a:buChar char="-"/>
            </a:pPr>
            <a:r>
              <a:rPr lang="en-US" baseline="0" dirty="0" smtClean="0"/>
              <a:t>We have found these features to be better than naïve bag-of-words based features.</a:t>
            </a:r>
          </a:p>
          <a:p>
            <a:pPr marL="171450" indent="-171450">
              <a:buFontTx/>
              <a:buChar char="-"/>
            </a:pPr>
            <a:r>
              <a:rPr lang="en-US" baseline="0" dirty="0" smtClean="0"/>
              <a:t>These features captures the larger context in the word images</a:t>
            </a:r>
          </a:p>
          <a:p>
            <a:pPr marL="171450" indent="-171450">
              <a:buFontTx/>
              <a:buChar char="-"/>
            </a:pPr>
            <a:endParaRPr lang="en-US" dirty="0"/>
          </a:p>
        </p:txBody>
      </p:sp>
    </p:spTree>
    <p:extLst>
      <p:ext uri="{BB962C8B-B14F-4D97-AF65-F5344CB8AC3E}">
        <p14:creationId xmlns:p14="http://schemas.microsoft.com/office/powerpoint/2010/main" val="3722200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pPr marL="228600" indent="-228600">
              <a:buAutoNum type="arabicPeriod"/>
            </a:pPr>
            <a:r>
              <a:rPr lang="en-US" dirty="0" smtClean="0"/>
              <a:t>Here</a:t>
            </a:r>
            <a:r>
              <a:rPr lang="en-US" baseline="0" dirty="0" smtClean="0"/>
              <a:t> is the architecture of the proposed algorithm, where we first represent each images</a:t>
            </a:r>
            <a:endParaRPr lang="en-US" dirty="0" smtClean="0"/>
          </a:p>
          <a:p>
            <a:pPr marL="228600" indent="-228600">
              <a:buAutoNum type="arabicPeriod"/>
            </a:pPr>
            <a:r>
              <a:rPr lang="en-US" dirty="0" smtClean="0"/>
              <a:t>P</a:t>
            </a:r>
            <a:r>
              <a:rPr lang="en-US" baseline="0" dirty="0" smtClean="0"/>
              <a:t> </a:t>
            </a:r>
            <a:r>
              <a:rPr lang="en-US" baseline="0" dirty="0" smtClean="0"/>
              <a:t>x q rectangular neighborhood around feature </a:t>
            </a:r>
            <a:r>
              <a:rPr lang="en-US" baseline="0" dirty="0" err="1" smtClean="0"/>
              <a:t>phi_k</a:t>
            </a:r>
            <a:r>
              <a:rPr lang="en-US" baseline="0" dirty="0" smtClean="0"/>
              <a:t> . </a:t>
            </a:r>
            <a:r>
              <a:rPr lang="en-US" baseline="0" dirty="0" err="1" smtClean="0"/>
              <a:t>H_ks</a:t>
            </a:r>
            <a:r>
              <a:rPr lang="en-US" baseline="0" dirty="0" smtClean="0"/>
              <a:t> capture larger context and are more discriminative patterns.</a:t>
            </a:r>
          </a:p>
          <a:p>
            <a:pPr marL="228600" indent="-228600">
              <a:buAutoNum type="arabicPeriod"/>
            </a:pPr>
            <a:r>
              <a:rPr lang="en-US" dirty="0" smtClean="0"/>
              <a:t>Each</a:t>
            </a:r>
            <a:r>
              <a:rPr lang="en-US" baseline="0" dirty="0" smtClean="0"/>
              <a:t> image is presented as a bag of mid-level features.</a:t>
            </a:r>
            <a:endParaRPr lang="en-US" dirty="0"/>
          </a:p>
        </p:txBody>
      </p:sp>
    </p:spTree>
    <p:extLst>
      <p:ext uri="{BB962C8B-B14F-4D97-AF65-F5344CB8AC3E}">
        <p14:creationId xmlns:p14="http://schemas.microsoft.com/office/powerpoint/2010/main" val="754623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r>
              <a:rPr lang="en-US" sz="1200" b="0" i="0" u="none" strike="noStrike" kern="1200" baseline="0" dirty="0" smtClean="0">
                <a:solidFill>
                  <a:srgbClr val="000000"/>
                </a:solidFill>
                <a:latin typeface="ms trebuchet"/>
                <a:ea typeface="+mn-ea"/>
                <a:cs typeface="+mn-cs"/>
              </a:rPr>
              <a:t>Given a text image we compute</a:t>
            </a:r>
          </a:p>
          <a:p>
            <a:r>
              <a:rPr lang="en-US" sz="1200" b="0" i="0" u="none" strike="noStrike" kern="1200" baseline="0" dirty="0" smtClean="0">
                <a:solidFill>
                  <a:srgbClr val="000000"/>
                </a:solidFill>
                <a:latin typeface="ms trebuchet"/>
                <a:ea typeface="+mn-ea"/>
                <a:cs typeface="+mn-cs"/>
              </a:rPr>
              <a:t>the SIFT descriptors at points on a regular grid with spacing of</a:t>
            </a:r>
          </a:p>
          <a:p>
            <a:r>
              <a:rPr lang="en-US" sz="1200" b="0" i="0" u="none" strike="noStrike" kern="1200" baseline="0" dirty="0" smtClean="0">
                <a:solidFill>
                  <a:srgbClr val="000000"/>
                </a:solidFill>
                <a:latin typeface="ms trebuchet"/>
                <a:ea typeface="+mn-ea"/>
                <a:cs typeface="+mn-cs"/>
              </a:rPr>
              <a:t>M pixels. At each point the descriptors are computed over four</a:t>
            </a:r>
          </a:p>
          <a:p>
            <a:r>
              <a:rPr lang="en-US" sz="1200" b="0" i="0" u="none" strike="noStrike" kern="1200" baseline="0" dirty="0" smtClean="0">
                <a:solidFill>
                  <a:srgbClr val="000000"/>
                </a:solidFill>
                <a:latin typeface="ms trebuchet"/>
                <a:ea typeface="+mn-ea"/>
                <a:cs typeface="+mn-cs"/>
              </a:rPr>
              <a:t>circular support patches with different radii, consequently each</a:t>
            </a:r>
          </a:p>
          <a:p>
            <a:r>
              <a:rPr lang="en-US" sz="1200" b="0" i="0" u="none" strike="noStrike" kern="1200" baseline="0" dirty="0" smtClean="0">
                <a:solidFill>
                  <a:srgbClr val="000000"/>
                </a:solidFill>
                <a:latin typeface="ms trebuchet"/>
                <a:ea typeface="+mn-ea"/>
                <a:cs typeface="+mn-cs"/>
              </a:rPr>
              <a:t>point is represented by four SIFT descriptors. We also learn</a:t>
            </a:r>
          </a:p>
          <a:p>
            <a:r>
              <a:rPr lang="en-US" sz="1200" b="0" i="0" u="none" strike="noStrike" kern="1200" baseline="0" dirty="0" smtClean="0">
                <a:solidFill>
                  <a:srgbClr val="000000"/>
                </a:solidFill>
                <a:latin typeface="ms trebuchet"/>
                <a:ea typeface="+mn-ea"/>
                <a:cs typeface="+mn-cs"/>
              </a:rPr>
              <a:t>the multiple descriptors to allow the scale variation between</a:t>
            </a:r>
          </a:p>
          <a:p>
            <a:r>
              <a:rPr lang="en-US" sz="1200" b="0" i="0" u="none" strike="noStrike" kern="1200" baseline="0" dirty="0" smtClean="0">
                <a:solidFill>
                  <a:srgbClr val="000000"/>
                </a:solidFill>
                <a:latin typeface="ms trebuchet"/>
                <a:ea typeface="+mn-ea"/>
                <a:cs typeface="+mn-cs"/>
              </a:rPr>
              <a:t>images. At each grid point the descriptors are computed over</a:t>
            </a:r>
          </a:p>
          <a:p>
            <a:r>
              <a:rPr lang="en-US" sz="1200" b="0" i="0" u="none" strike="noStrike" kern="1200" baseline="0" dirty="0" smtClean="0">
                <a:solidFill>
                  <a:srgbClr val="000000"/>
                </a:solidFill>
                <a:latin typeface="ms trebuchet"/>
                <a:ea typeface="+mn-ea"/>
                <a:cs typeface="+mn-cs"/>
              </a:rPr>
              <a:t>circular support patches with radii r = 4; 6; 8 and 10.</a:t>
            </a:r>
            <a:endParaRPr lang="en-US" dirty="0"/>
          </a:p>
        </p:txBody>
      </p:sp>
    </p:spTree>
    <p:extLst>
      <p:ext uri="{BB962C8B-B14F-4D97-AF65-F5344CB8AC3E}">
        <p14:creationId xmlns:p14="http://schemas.microsoft.com/office/powerpoint/2010/main" val="2799745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r>
              <a:rPr lang="en-US" sz="1200" b="0" i="0" u="none" strike="noStrike" kern="1200" baseline="0" dirty="0" smtClean="0">
                <a:solidFill>
                  <a:srgbClr val="000000"/>
                </a:solidFill>
                <a:latin typeface="ms trebuchet"/>
                <a:ea typeface="+mn-ea"/>
                <a:cs typeface="+mn-cs"/>
              </a:rPr>
              <a:t>We wish to use the mid-level features  as a novel set of midlevel features to describe the text image. But not all mid-level</a:t>
            </a:r>
          </a:p>
          <a:p>
            <a:r>
              <a:rPr lang="en-US" sz="1200" b="0" i="0" u="none" strike="noStrike" kern="1200" baseline="0" dirty="0" smtClean="0">
                <a:solidFill>
                  <a:srgbClr val="000000"/>
                </a:solidFill>
                <a:latin typeface="ms trebuchet"/>
                <a:ea typeface="+mn-ea"/>
                <a:cs typeface="+mn-cs"/>
              </a:rPr>
              <a:t>features are </a:t>
            </a:r>
            <a:r>
              <a:rPr lang="en-US" sz="1200" b="0" i="0" u="none" strike="noStrike" kern="1200" baseline="0" dirty="0" err="1" smtClean="0">
                <a:solidFill>
                  <a:srgbClr val="000000"/>
                </a:solidFill>
                <a:latin typeface="ms trebuchet"/>
                <a:ea typeface="+mn-ea"/>
                <a:cs typeface="+mn-cs"/>
              </a:rPr>
              <a:t>are</a:t>
            </a:r>
            <a:r>
              <a:rPr lang="en-US" sz="1200" b="0" i="0" u="none" strike="noStrike" kern="1200" baseline="0" dirty="0" smtClean="0">
                <a:solidFill>
                  <a:srgbClr val="000000"/>
                </a:solidFill>
                <a:latin typeface="ms trebuchet"/>
                <a:ea typeface="+mn-ea"/>
                <a:cs typeface="+mn-cs"/>
              </a:rPr>
              <a:t> relevant for the task of script identification, e.g., a representation commonly occurring in all the scripts, </a:t>
            </a:r>
            <a:endParaRPr lang="en-US" dirty="0"/>
          </a:p>
        </p:txBody>
      </p:sp>
    </p:spTree>
    <p:extLst>
      <p:ext uri="{BB962C8B-B14F-4D97-AF65-F5344CB8AC3E}">
        <p14:creationId xmlns:p14="http://schemas.microsoft.com/office/powerpoint/2010/main" val="1931785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4309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r>
              <a:rPr lang="en-US" dirty="0" smtClean="0"/>
              <a:t>First</a:t>
            </a:r>
            <a:r>
              <a:rPr lang="en-US" baseline="0" dirty="0" smtClean="0"/>
              <a:t> I will talk about the motivation and rationale behind this thesis.</a:t>
            </a:r>
          </a:p>
          <a:p>
            <a:r>
              <a:rPr lang="en-US" baseline="0" dirty="0" smtClean="0"/>
              <a:t>Then I will talk about the script identification in wild images containing texts from </a:t>
            </a:r>
            <a:r>
              <a:rPr lang="en-US" baseline="0" dirty="0" err="1" smtClean="0"/>
              <a:t>indic</a:t>
            </a:r>
            <a:r>
              <a:rPr lang="en-US" baseline="0" dirty="0" smtClean="0"/>
              <a:t> scripts.</a:t>
            </a:r>
          </a:p>
          <a:p>
            <a:r>
              <a:rPr lang="en-US" baseline="0" dirty="0" smtClean="0"/>
              <a:t>Finally I will talk about the script and language identification in document images</a:t>
            </a:r>
            <a:endParaRPr lang="en-US" dirty="0"/>
          </a:p>
        </p:txBody>
      </p:sp>
    </p:spTree>
    <p:extLst>
      <p:ext uri="{BB962C8B-B14F-4D97-AF65-F5344CB8AC3E}">
        <p14:creationId xmlns:p14="http://schemas.microsoft.com/office/powerpoint/2010/main" val="123347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8496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9670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5240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6673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r>
              <a:rPr lang="en-US" dirty="0" smtClean="0"/>
              <a:t>-</a:t>
            </a:r>
            <a:r>
              <a:rPr lang="en-US" baseline="0" dirty="0" smtClean="0"/>
              <a:t> In end-to-end pipeline, we try to apply the script identification module on whole image rather than the cropped word. First we detect and localize the text in scene image. And then we apply our script identifier on the detected words. There is good chance that we may miss some of the texts in image, hence we can’t identify the scripts. So, in order to evaluate the performance we use f-measure. </a:t>
            </a:r>
            <a:endParaRPr lang="en-US" dirty="0"/>
          </a:p>
        </p:txBody>
      </p:sp>
    </p:spTree>
    <p:extLst>
      <p:ext uri="{BB962C8B-B14F-4D97-AF65-F5344CB8AC3E}">
        <p14:creationId xmlns:p14="http://schemas.microsoft.com/office/powerpoint/2010/main" val="3216184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0437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1791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5184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r>
              <a:rPr lang="en-US" dirty="0" smtClean="0"/>
              <a:t>Today</a:t>
            </a:r>
            <a:r>
              <a:rPr lang="en-US" baseline="0" dirty="0" smtClean="0"/>
              <a:t>, </a:t>
            </a:r>
            <a:r>
              <a:rPr lang="en-US" baseline="0" dirty="0" err="1" smtClean="0"/>
              <a:t>rnns</a:t>
            </a:r>
            <a:r>
              <a:rPr lang="en-US" baseline="0" dirty="0" smtClean="0"/>
              <a:t> are used for many recognition task for handwritten and printed documented images. Also, they are used heavily in text classification.</a:t>
            </a:r>
          </a:p>
          <a:p>
            <a:endParaRPr lang="en-US" baseline="0" dirty="0" smtClean="0"/>
          </a:p>
          <a:p>
            <a:r>
              <a:rPr lang="en-US" baseline="0" dirty="0" smtClean="0"/>
              <a:t>Here, we are </a:t>
            </a:r>
            <a:r>
              <a:rPr lang="en-US" baseline="0" dirty="0" err="1" smtClean="0"/>
              <a:t>investintg</a:t>
            </a:r>
            <a:r>
              <a:rPr lang="en-US" baseline="0" dirty="0" smtClean="0"/>
              <a:t> if RNN can be used for script identification? Also, if it’s also possible to identify the languages from the word images. As you can see that the base script of the two words are </a:t>
            </a:r>
            <a:r>
              <a:rPr lang="en-US" baseline="0" dirty="0" err="1" smtClean="0"/>
              <a:t>latin</a:t>
            </a:r>
            <a:r>
              <a:rPr lang="en-US" baseline="0" dirty="0" smtClean="0"/>
              <a:t>.</a:t>
            </a:r>
            <a:endParaRPr lang="en-US" dirty="0"/>
          </a:p>
        </p:txBody>
      </p:sp>
    </p:spTree>
    <p:extLst>
      <p:ext uri="{BB962C8B-B14F-4D97-AF65-F5344CB8AC3E}">
        <p14:creationId xmlns:p14="http://schemas.microsoft.com/office/powerpoint/2010/main" val="2813702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7244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5249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37937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pPr marL="171450" indent="-171450">
              <a:buFontTx/>
              <a:buChar char="-"/>
            </a:pPr>
            <a:r>
              <a:rPr lang="en-US" dirty="0" smtClean="0"/>
              <a:t>RNN most popular</a:t>
            </a:r>
            <a:r>
              <a:rPr lang="en-US" baseline="0" dirty="0" smtClean="0"/>
              <a:t> deep learning tool for optical character recognition.</a:t>
            </a:r>
          </a:p>
          <a:p>
            <a:pPr marL="171450" indent="-171450">
              <a:buFontTx/>
              <a:buChar char="-"/>
            </a:pPr>
            <a:endParaRPr lang="en-US" dirty="0"/>
          </a:p>
        </p:txBody>
      </p:sp>
    </p:spTree>
    <p:extLst>
      <p:ext uri="{BB962C8B-B14F-4D97-AF65-F5344CB8AC3E}">
        <p14:creationId xmlns:p14="http://schemas.microsoft.com/office/powerpoint/2010/main" val="575858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5912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95775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pPr marL="171450" indent="-171450">
              <a:buFontTx/>
              <a:buChar char="-"/>
            </a:pPr>
            <a:r>
              <a:rPr lang="en-US" baseline="0" dirty="0" smtClean="0"/>
              <a:t>F1, vertical profile (i.e. number of pixels in column)</a:t>
            </a:r>
          </a:p>
          <a:p>
            <a:pPr marL="171450" indent="-171450">
              <a:buFontTx/>
              <a:buChar char="-"/>
            </a:pPr>
            <a:r>
              <a:rPr lang="en-US" baseline="0" dirty="0" smtClean="0"/>
              <a:t>F2, location of uppermost ink pixel</a:t>
            </a:r>
          </a:p>
          <a:p>
            <a:pPr marL="171450" indent="-171450">
              <a:buFontTx/>
              <a:buChar char="-"/>
            </a:pPr>
            <a:r>
              <a:rPr lang="en-US" baseline="0" dirty="0" smtClean="0"/>
              <a:t>F3, location of lowermost ink pixel</a:t>
            </a:r>
          </a:p>
          <a:p>
            <a:pPr marL="171450" indent="-171450">
              <a:buFontTx/>
              <a:buChar char="-"/>
            </a:pPr>
            <a:r>
              <a:rPr lang="en-US" baseline="0" dirty="0" smtClean="0"/>
              <a:t>F4, number of ink-to-background pixels</a:t>
            </a:r>
          </a:p>
          <a:p>
            <a:pPr marL="171450" indent="-171450">
              <a:buFontTx/>
              <a:buChar char="-"/>
            </a:pPr>
            <a:r>
              <a:rPr lang="en-US" baseline="0" dirty="0" smtClean="0"/>
              <a:t>F5, mean value </a:t>
            </a:r>
          </a:p>
          <a:p>
            <a:pPr marL="171450" indent="-171450">
              <a:buFontTx/>
              <a:buChar char="-"/>
            </a:pPr>
            <a:r>
              <a:rPr lang="en-US" baseline="0" dirty="0" smtClean="0"/>
              <a:t>F6, standard deviation </a:t>
            </a:r>
          </a:p>
          <a:p>
            <a:pPr marL="171450" indent="-171450">
              <a:buFontTx/>
              <a:buChar char="-"/>
            </a:pPr>
            <a:r>
              <a:rPr lang="en-US" baseline="0" dirty="0" smtClean="0"/>
              <a:t>F1-F4 on binary image</a:t>
            </a:r>
          </a:p>
          <a:p>
            <a:pPr marL="171450" indent="-171450">
              <a:buFontTx/>
              <a:buChar char="-"/>
            </a:pPr>
            <a:r>
              <a:rPr lang="en-US" baseline="0" dirty="0" smtClean="0"/>
              <a:t>F5-F6 on gray image</a:t>
            </a:r>
          </a:p>
          <a:p>
            <a:pPr marL="171450" indent="-171450">
              <a:buFontTx/>
              <a:buChar char="-"/>
            </a:pPr>
            <a:endParaRPr lang="en-US" baseline="0" dirty="0" smtClean="0"/>
          </a:p>
          <a:p>
            <a:pPr marL="171450" indent="-171450">
              <a:buFontTx/>
              <a:buChar char="-"/>
            </a:pPr>
            <a:r>
              <a:rPr lang="en-US" baseline="0" dirty="0" smtClean="0"/>
              <a:t>Features are calculated on a window size of 20px and with 75% overlap.</a:t>
            </a:r>
            <a:endParaRPr lang="en-US" dirty="0"/>
          </a:p>
        </p:txBody>
      </p:sp>
    </p:spTree>
    <p:extLst>
      <p:ext uri="{BB962C8B-B14F-4D97-AF65-F5344CB8AC3E}">
        <p14:creationId xmlns:p14="http://schemas.microsoft.com/office/powerpoint/2010/main" val="1571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pPr marL="171450" indent="-171450">
              <a:buFontTx/>
              <a:buChar char="-"/>
            </a:pPr>
            <a:endParaRPr lang="en-US" dirty="0"/>
          </a:p>
        </p:txBody>
      </p:sp>
    </p:spTree>
    <p:extLst>
      <p:ext uri="{BB962C8B-B14F-4D97-AF65-F5344CB8AC3E}">
        <p14:creationId xmlns:p14="http://schemas.microsoft.com/office/powerpoint/2010/main" val="15215756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pPr marL="171450" indent="-171450">
              <a:buFontTx/>
              <a:buChar char="-"/>
            </a:pPr>
            <a:endParaRPr lang="en-US" dirty="0"/>
          </a:p>
        </p:txBody>
      </p:sp>
    </p:spTree>
    <p:extLst>
      <p:ext uri="{BB962C8B-B14F-4D97-AF65-F5344CB8AC3E}">
        <p14:creationId xmlns:p14="http://schemas.microsoft.com/office/powerpoint/2010/main" val="11825975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pPr marL="171450" indent="-171450">
              <a:buFontTx/>
              <a:buChar char="-"/>
            </a:pPr>
            <a:endParaRPr lang="en-US" dirty="0"/>
          </a:p>
        </p:txBody>
      </p:sp>
    </p:spTree>
    <p:extLst>
      <p:ext uri="{BB962C8B-B14F-4D97-AF65-F5344CB8AC3E}">
        <p14:creationId xmlns:p14="http://schemas.microsoft.com/office/powerpoint/2010/main" val="5472939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pPr marL="171450" indent="-171450">
              <a:buFontTx/>
              <a:buChar char="-"/>
            </a:pPr>
            <a:endParaRPr lang="en-US" dirty="0"/>
          </a:p>
        </p:txBody>
      </p:sp>
    </p:spTree>
    <p:extLst>
      <p:ext uri="{BB962C8B-B14F-4D97-AF65-F5344CB8AC3E}">
        <p14:creationId xmlns:p14="http://schemas.microsoft.com/office/powerpoint/2010/main" val="37882526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pPr marL="171450" indent="-171450">
              <a:buFontTx/>
              <a:buChar char="-"/>
            </a:pPr>
            <a:endParaRPr lang="en-US" dirty="0"/>
          </a:p>
        </p:txBody>
      </p:sp>
    </p:spTree>
    <p:extLst>
      <p:ext uri="{BB962C8B-B14F-4D97-AF65-F5344CB8AC3E}">
        <p14:creationId xmlns:p14="http://schemas.microsoft.com/office/powerpoint/2010/main" val="4273322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pPr marL="171450" indent="-171450">
              <a:buFontTx/>
              <a:buChar char="-"/>
            </a:pPr>
            <a:r>
              <a:rPr lang="en-US" baseline="0" dirty="0" smtClean="0"/>
              <a:t>We live in a world which is increasingly becoming digital and automated. </a:t>
            </a:r>
          </a:p>
          <a:p>
            <a:pPr marL="171450" indent="-171450">
              <a:buFontTx/>
              <a:buChar char="-"/>
            </a:pPr>
            <a:r>
              <a:rPr lang="en-US" baseline="0" dirty="0" smtClean="0"/>
              <a:t>The amount of multimedia and captured data are rapidly increasing and stored in digital format. These data also includes multilingual document images, scene images, and videos which contains texts which can play a crucial role in understanding the context and environments.</a:t>
            </a:r>
          </a:p>
          <a:p>
            <a:pPr marL="171450" indent="-171450">
              <a:buFontTx/>
              <a:buChar char="-"/>
            </a:pPr>
            <a:r>
              <a:rPr lang="en-US" baseline="0" dirty="0" smtClean="0"/>
              <a:t>For this, many OCRs and scene text recognition tools have been developed over the years. These solutions work very efficiently for individual script or language. But, in a multilingual country like India, where you find documents and scene texts in many languages, they fail miserably.</a:t>
            </a:r>
          </a:p>
          <a:p>
            <a:pPr marL="171450" indent="-171450">
              <a:buFontTx/>
              <a:buChar char="-"/>
            </a:pPr>
            <a:r>
              <a:rPr lang="en-US" baseline="0" dirty="0" smtClean="0"/>
              <a:t>We need to explicitly specify the script or the language of the inherent text in the document or the scene texts before the actual recognition task.</a:t>
            </a:r>
          </a:p>
          <a:p>
            <a:pPr marL="171450" indent="-171450">
              <a:buFontTx/>
              <a:buChar char="-"/>
            </a:pPr>
            <a:r>
              <a:rPr lang="en-US" baseline="0" dirty="0" smtClean="0"/>
              <a:t>In this thesis, we present two simple and effective solution for the script and language identification, one each for scene text and document images.</a:t>
            </a:r>
            <a:endParaRPr lang="en-US" baseline="0" dirty="0" smtClean="0">
              <a:solidFill>
                <a:schemeClr val="tx1"/>
              </a:solidFill>
            </a:endParaRPr>
          </a:p>
          <a:p>
            <a:pPr marL="171450" indent="-171450">
              <a:buFontTx/>
              <a:buChar char="-"/>
            </a:pPr>
            <a:r>
              <a:rPr lang="en-US" baseline="0" dirty="0" smtClean="0">
                <a:solidFill>
                  <a:schemeClr val="tx1"/>
                </a:solidFill>
              </a:rPr>
              <a:t>With the advent of smartphones and </a:t>
            </a:r>
            <a:r>
              <a:rPr lang="en-US" baseline="0" dirty="0" err="1" smtClean="0">
                <a:solidFill>
                  <a:schemeClr val="tx1"/>
                </a:solidFill>
              </a:rPr>
              <a:t>digitial</a:t>
            </a:r>
            <a:r>
              <a:rPr lang="en-US" baseline="0" dirty="0" smtClean="0">
                <a:solidFill>
                  <a:schemeClr val="tx1"/>
                </a:solidFill>
              </a:rPr>
              <a:t> cameras, it has become very easy for everyone to capture any document or any sign board necessary for navigation.</a:t>
            </a:r>
          </a:p>
          <a:p>
            <a:pPr marL="171450" indent="-171450">
              <a:buFontTx/>
              <a:buChar char="-"/>
            </a:pPr>
            <a:r>
              <a:rPr lang="en-US" baseline="0" dirty="0" smtClean="0">
                <a:solidFill>
                  <a:schemeClr val="tx1"/>
                </a:solidFill>
              </a:rPr>
              <a:t>Try to understand the data.</a:t>
            </a:r>
          </a:p>
          <a:p>
            <a:pPr marL="171450" indent="-171450">
              <a:buFontTx/>
              <a:buChar char="-"/>
            </a:pPr>
            <a:r>
              <a:rPr lang="en-US" baseline="0" dirty="0" smtClean="0">
                <a:solidFill>
                  <a:schemeClr val="tx1"/>
                </a:solidFill>
              </a:rPr>
              <a:t>Using OCR and scene-text readers.</a:t>
            </a:r>
          </a:p>
          <a:p>
            <a:pPr marL="171450" indent="-171450">
              <a:buFontTx/>
              <a:buChar char="-"/>
            </a:pPr>
            <a:r>
              <a:rPr lang="en-US" baseline="0" dirty="0" smtClean="0">
                <a:solidFill>
                  <a:schemeClr val="tx1"/>
                </a:solidFill>
              </a:rPr>
              <a:t>These tools extract the text from the document or the sign board and provide back to the user. </a:t>
            </a:r>
          </a:p>
          <a:p>
            <a:pPr marL="171450" indent="-171450">
              <a:buFontTx/>
              <a:buChar char="-"/>
            </a:pPr>
            <a:r>
              <a:rPr lang="en-US" baseline="0" dirty="0" smtClean="0">
                <a:solidFill>
                  <a:schemeClr val="tx1"/>
                </a:solidFill>
              </a:rPr>
              <a:t>Problem of script identification.</a:t>
            </a:r>
          </a:p>
          <a:p>
            <a:pPr marL="171450" indent="-171450">
              <a:buFontTx/>
              <a:buChar char="-"/>
            </a:pPr>
            <a:r>
              <a:rPr lang="en-US" baseline="0" dirty="0" smtClean="0">
                <a:solidFill>
                  <a:schemeClr val="tx1"/>
                </a:solidFill>
              </a:rPr>
              <a:t>&lt;what’s the problem without script identification&gt; I know English, document/signboard is in another alien language. How do I tell the system, which OCR to run? </a:t>
            </a:r>
          </a:p>
        </p:txBody>
      </p:sp>
    </p:spTree>
    <p:extLst>
      <p:ext uri="{BB962C8B-B14F-4D97-AF65-F5344CB8AC3E}">
        <p14:creationId xmlns:p14="http://schemas.microsoft.com/office/powerpoint/2010/main" val="20225631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pPr marL="171450" indent="-171450">
              <a:buFontTx/>
              <a:buChar char="-"/>
            </a:pPr>
            <a:endParaRPr lang="en-US" dirty="0"/>
          </a:p>
        </p:txBody>
      </p:sp>
    </p:spTree>
    <p:extLst>
      <p:ext uri="{BB962C8B-B14F-4D97-AF65-F5344CB8AC3E}">
        <p14:creationId xmlns:p14="http://schemas.microsoft.com/office/powerpoint/2010/main" val="18336200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pPr marL="171450" indent="-171450">
              <a:buFontTx/>
              <a:buChar char="-"/>
            </a:pPr>
            <a:endParaRPr lang="en-US" dirty="0"/>
          </a:p>
        </p:txBody>
      </p:sp>
    </p:spTree>
    <p:extLst>
      <p:ext uri="{BB962C8B-B14F-4D97-AF65-F5344CB8AC3E}">
        <p14:creationId xmlns:p14="http://schemas.microsoft.com/office/powerpoint/2010/main" val="22799731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pPr marL="171450" indent="-171450">
              <a:buFontTx/>
              <a:buChar char="-"/>
            </a:pPr>
            <a:endParaRPr lang="en-US" dirty="0"/>
          </a:p>
        </p:txBody>
      </p:sp>
    </p:spTree>
    <p:extLst>
      <p:ext uri="{BB962C8B-B14F-4D97-AF65-F5344CB8AC3E}">
        <p14:creationId xmlns:p14="http://schemas.microsoft.com/office/powerpoint/2010/main" val="41470675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pPr marL="171450" indent="-171450">
              <a:buFontTx/>
              <a:buChar char="-"/>
            </a:pPr>
            <a:endParaRPr lang="en-US" dirty="0"/>
          </a:p>
        </p:txBody>
      </p:sp>
    </p:spTree>
    <p:extLst>
      <p:ext uri="{BB962C8B-B14F-4D97-AF65-F5344CB8AC3E}">
        <p14:creationId xmlns:p14="http://schemas.microsoft.com/office/powerpoint/2010/main" val="8515577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pPr marL="171450" indent="-171450">
              <a:buFontTx/>
              <a:buChar char="-"/>
            </a:pPr>
            <a:endParaRPr lang="en-US" dirty="0"/>
          </a:p>
        </p:txBody>
      </p:sp>
    </p:spTree>
    <p:extLst>
      <p:ext uri="{BB962C8B-B14F-4D97-AF65-F5344CB8AC3E}">
        <p14:creationId xmlns:p14="http://schemas.microsoft.com/office/powerpoint/2010/main" val="2069137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pPr marL="171450" indent="-171450">
              <a:buFontTx/>
              <a:buChar char="-"/>
            </a:pPr>
            <a:endParaRPr lang="en-US" dirty="0"/>
          </a:p>
        </p:txBody>
      </p:sp>
    </p:spTree>
    <p:extLst>
      <p:ext uri="{BB962C8B-B14F-4D97-AF65-F5344CB8AC3E}">
        <p14:creationId xmlns:p14="http://schemas.microsoft.com/office/powerpoint/2010/main" val="37903932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pPr marL="171450" indent="-171450">
              <a:buFontTx/>
              <a:buChar char="-"/>
            </a:pPr>
            <a:endParaRPr lang="en-US" dirty="0"/>
          </a:p>
        </p:txBody>
      </p:sp>
    </p:spTree>
    <p:extLst>
      <p:ext uri="{BB962C8B-B14F-4D97-AF65-F5344CB8AC3E}">
        <p14:creationId xmlns:p14="http://schemas.microsoft.com/office/powerpoint/2010/main" val="2162522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pPr marL="171450" indent="-171450">
              <a:buFontTx/>
              <a:buChar char="-"/>
            </a:pPr>
            <a:endParaRPr lang="en-US" dirty="0"/>
          </a:p>
        </p:txBody>
      </p:sp>
    </p:spTree>
    <p:extLst>
      <p:ext uri="{BB962C8B-B14F-4D97-AF65-F5344CB8AC3E}">
        <p14:creationId xmlns:p14="http://schemas.microsoft.com/office/powerpoint/2010/main" val="20417440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4832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pPr marL="171450" indent="-171450">
              <a:buFontTx/>
              <a:buChar char="-"/>
            </a:pPr>
            <a:r>
              <a:rPr lang="en-US" baseline="0" dirty="0" smtClean="0"/>
              <a:t>Based on these observation, we will briefly talk about the traditional </a:t>
            </a:r>
            <a:r>
              <a:rPr lang="en-US" baseline="0" dirty="0" err="1" smtClean="0"/>
              <a:t>ocr</a:t>
            </a:r>
            <a:r>
              <a:rPr lang="en-US" baseline="0" dirty="0" smtClean="0"/>
              <a:t>/scene-text recognition system.</a:t>
            </a:r>
          </a:p>
          <a:p>
            <a:pPr marL="171450" indent="-171450">
              <a:buFontTx/>
              <a:buChar char="-"/>
            </a:pPr>
            <a:r>
              <a:rPr lang="en-US" baseline="0" dirty="0" smtClean="0"/>
              <a:t>&lt;how do we capture the documents or the signboards&gt;</a:t>
            </a:r>
          </a:p>
          <a:p>
            <a:pPr marL="171450" indent="-171450">
              <a:buFontTx/>
              <a:buChar char="-"/>
            </a:pPr>
            <a:r>
              <a:rPr lang="en-US" baseline="0" dirty="0" smtClean="0"/>
              <a:t>Then talk about the manual intervention. How is it preventing us from the fully automated system, accessible by all.</a:t>
            </a:r>
          </a:p>
        </p:txBody>
      </p:sp>
    </p:spTree>
    <p:extLst>
      <p:ext uri="{BB962C8B-B14F-4D97-AF65-F5344CB8AC3E}">
        <p14:creationId xmlns:p14="http://schemas.microsoft.com/office/powerpoint/2010/main" val="3692623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3904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pPr marL="285750" indent="-285750">
              <a:buAutoNum type="romanLcParenR"/>
            </a:pPr>
            <a:r>
              <a:rPr lang="en-US" baseline="0" dirty="0" smtClean="0"/>
              <a:t>Here are three sample cases of documents:</a:t>
            </a:r>
          </a:p>
          <a:p>
            <a:pPr marL="285750" indent="-285750">
              <a:buAutoNum type="romanLcParenR"/>
            </a:pPr>
            <a:r>
              <a:rPr lang="en-US" baseline="0" dirty="0" smtClean="0"/>
              <a:t>And if we ask any user to identify the script in these cases, </a:t>
            </a:r>
          </a:p>
          <a:p>
            <a:pPr marL="285750" indent="-285750">
              <a:buAutoNum type="romanLcParenR"/>
            </a:pPr>
            <a:r>
              <a:rPr lang="en-US" baseline="0" dirty="0" smtClean="0"/>
              <a:t>No correct script or language identification no correct recognition</a:t>
            </a:r>
          </a:p>
        </p:txBody>
      </p:sp>
    </p:spTree>
    <p:extLst>
      <p:ext uri="{BB962C8B-B14F-4D97-AF65-F5344CB8AC3E}">
        <p14:creationId xmlns:p14="http://schemas.microsoft.com/office/powerpoint/2010/main" val="3636019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pPr marL="171450" indent="-171450">
              <a:buFontTx/>
              <a:buChar char="-"/>
            </a:pPr>
            <a:r>
              <a:rPr lang="en-US" baseline="0" dirty="0" smtClean="0"/>
              <a:t>But, if we pass through these to a script identification, 9 out 10 times we will get the correct script labels.</a:t>
            </a:r>
          </a:p>
          <a:p>
            <a:pPr marL="171450" indent="-171450">
              <a:buFontTx/>
              <a:buChar char="-"/>
            </a:pPr>
            <a:r>
              <a:rPr lang="en-US" baseline="0" dirty="0" smtClean="0"/>
              <a:t>And these word images can be then forwarded to their corresponding OCR to get the correct text outputs.</a:t>
            </a:r>
            <a:endParaRPr lang="en-US" baseline="0" dirty="0" smtClean="0"/>
          </a:p>
          <a:p>
            <a:r>
              <a:rPr lang="en-US" baseline="0" dirty="0" smtClean="0"/>
              <a:t>- </a:t>
            </a:r>
            <a:endParaRPr lang="en-US" dirty="0"/>
          </a:p>
        </p:txBody>
      </p:sp>
    </p:spTree>
    <p:extLst>
      <p:ext uri="{BB962C8B-B14F-4D97-AF65-F5344CB8AC3E}">
        <p14:creationId xmlns:p14="http://schemas.microsoft.com/office/powerpoint/2010/main" val="1187795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1075" y="-1949450"/>
            <a:ext cx="7042150" cy="5281613"/>
          </a:xfrm>
        </p:spPr>
      </p:sp>
      <p:sp>
        <p:nvSpPr>
          <p:cNvPr id="3" name="Notes Placeholder 2"/>
          <p:cNvSpPr>
            <a:spLocks noGrp="1"/>
          </p:cNvSpPr>
          <p:nvPr>
            <p:ph type="body" idx="1"/>
          </p:nvPr>
        </p:nvSpPr>
        <p:spPr/>
        <p:txBody>
          <a:bodyPr/>
          <a:lstStyle/>
          <a:p>
            <a:r>
              <a:rPr lang="en-US" dirty="0" smtClean="0"/>
              <a:t>I</a:t>
            </a:r>
            <a:r>
              <a:rPr lang="en-US" baseline="0" dirty="0" smtClean="0"/>
              <a:t> am going to ask prof. </a:t>
            </a:r>
            <a:r>
              <a:rPr lang="en-US" baseline="0" dirty="0" err="1" smtClean="0"/>
              <a:t>amitava</a:t>
            </a:r>
            <a:r>
              <a:rPr lang="en-US" baseline="0" dirty="0" smtClean="0"/>
              <a:t> if he could identify the script in the first row of the word images. I presume that</a:t>
            </a:r>
          </a:p>
          <a:p>
            <a:r>
              <a:rPr lang="en-US" baseline="0" dirty="0" smtClean="0"/>
              <a:t>Prof. </a:t>
            </a:r>
            <a:r>
              <a:rPr lang="en-US" baseline="0" dirty="0" err="1" smtClean="0"/>
              <a:t>amitava</a:t>
            </a:r>
            <a:r>
              <a:rPr lang="en-US" baseline="0" dirty="0" smtClean="0"/>
              <a:t> do not understand the difference between </a:t>
            </a:r>
            <a:r>
              <a:rPr lang="en-US" baseline="0" dirty="0" err="1" smtClean="0"/>
              <a:t>telugu</a:t>
            </a:r>
            <a:r>
              <a:rPr lang="en-US" baseline="0" dirty="0" smtClean="0"/>
              <a:t> and </a:t>
            </a:r>
            <a:r>
              <a:rPr lang="en-US" baseline="0" dirty="0" err="1" smtClean="0"/>
              <a:t>kannada</a:t>
            </a:r>
            <a:r>
              <a:rPr lang="en-US" baseline="0" dirty="0" smtClean="0"/>
              <a:t>. Or Prof. </a:t>
            </a:r>
            <a:r>
              <a:rPr lang="en-US" baseline="0" dirty="0" err="1" smtClean="0"/>
              <a:t>Gangasetty</a:t>
            </a:r>
            <a:r>
              <a:rPr lang="en-US" baseline="0" dirty="0" smtClean="0"/>
              <a:t> sir, if he could identify the languages in the second row of the images. Take a guess.</a:t>
            </a:r>
          </a:p>
          <a:p>
            <a:endParaRPr lang="en-US" dirty="0" smtClean="0"/>
          </a:p>
          <a:p>
            <a:r>
              <a:rPr lang="en-US" dirty="0" smtClean="0"/>
              <a:t>In case of Bangla</a:t>
            </a:r>
            <a:r>
              <a:rPr lang="en-US" baseline="0" dirty="0" smtClean="0"/>
              <a:t> and Assamese, prof. </a:t>
            </a:r>
            <a:r>
              <a:rPr lang="en-US" baseline="0" dirty="0" err="1" smtClean="0"/>
              <a:t>amitava</a:t>
            </a:r>
            <a:r>
              <a:rPr lang="en-US" baseline="0" dirty="0" smtClean="0"/>
              <a:t> and in case of </a:t>
            </a:r>
            <a:r>
              <a:rPr lang="en-US" baseline="0" dirty="0" err="1" smtClean="0"/>
              <a:t>kannada</a:t>
            </a:r>
            <a:r>
              <a:rPr lang="en-US" baseline="0" dirty="0" smtClean="0"/>
              <a:t> and </a:t>
            </a:r>
            <a:r>
              <a:rPr lang="en-US" baseline="0" dirty="0" err="1" smtClean="0"/>
              <a:t>telugu</a:t>
            </a:r>
            <a:r>
              <a:rPr lang="en-US" baseline="0" dirty="0" smtClean="0"/>
              <a:t> prof. </a:t>
            </a:r>
            <a:r>
              <a:rPr lang="en-US" baseline="0" dirty="0" err="1" smtClean="0"/>
              <a:t>svg</a:t>
            </a:r>
            <a:r>
              <a:rPr lang="en-US" baseline="0" dirty="0" smtClean="0"/>
              <a:t> would notice the subtle</a:t>
            </a:r>
          </a:p>
          <a:p>
            <a:r>
              <a:rPr lang="en-US" baseline="0" dirty="0" smtClean="0"/>
              <a:t>Nuances which a layman cannot.</a:t>
            </a:r>
          </a:p>
          <a:p>
            <a:endParaRPr lang="en-US" baseline="0" dirty="0" smtClean="0"/>
          </a:p>
          <a:p>
            <a:endParaRPr lang="en-US" baseline="0" dirty="0" smtClean="0"/>
          </a:p>
        </p:txBody>
      </p:sp>
    </p:spTree>
    <p:extLst>
      <p:ext uri="{BB962C8B-B14F-4D97-AF65-F5344CB8AC3E}">
        <p14:creationId xmlns:p14="http://schemas.microsoft.com/office/powerpoint/2010/main" val="1924051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4E7FCA90-6C49-4419-AA48-A83663AC4B69}" type="slidenum">
              <a:rPr lang="en-US"/>
              <a:pPr>
                <a:defRPr/>
              </a:pPr>
              <a:t>‹#›</a:t>
            </a:fld>
            <a:endParaRPr lang="en-US" dirty="0"/>
          </a:p>
        </p:txBody>
      </p:sp>
    </p:spTree>
    <p:extLst>
      <p:ext uri="{BB962C8B-B14F-4D97-AF65-F5344CB8AC3E}">
        <p14:creationId xmlns:p14="http://schemas.microsoft.com/office/powerpoint/2010/main" val="256196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DC2C691-C39D-4F71-9715-5C6AC5745CEB}" type="slidenum">
              <a:rPr lang="en-US"/>
              <a:pPr>
                <a:defRPr/>
              </a:pPr>
              <a:t>‹#›</a:t>
            </a:fld>
            <a:endParaRPr lang="en-US" dirty="0"/>
          </a:p>
        </p:txBody>
      </p:sp>
    </p:spTree>
    <p:extLst>
      <p:ext uri="{BB962C8B-B14F-4D97-AF65-F5344CB8AC3E}">
        <p14:creationId xmlns:p14="http://schemas.microsoft.com/office/powerpoint/2010/main" val="22724775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8750" y="609600"/>
            <a:ext cx="1939925" cy="5888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0550" cy="5888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95D54FEF-56F0-4AB8-8CA6-76B911ABF62D}" type="slidenum">
              <a:rPr lang="en-US"/>
              <a:pPr>
                <a:defRPr/>
              </a:pPr>
              <a:t>‹#›</a:t>
            </a:fld>
            <a:endParaRPr lang="en-US" dirty="0"/>
          </a:p>
        </p:txBody>
      </p:sp>
    </p:spTree>
    <p:extLst>
      <p:ext uri="{BB962C8B-B14F-4D97-AF65-F5344CB8AC3E}">
        <p14:creationId xmlns:p14="http://schemas.microsoft.com/office/powerpoint/2010/main" val="39413252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latin typeface="Sans serif"/>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latin typeface="Sans serif"/>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2"/>
          <p:cNvSpPr>
            <a:spLocks noGrp="1" noChangeArrowheads="1"/>
          </p:cNvSpPr>
          <p:nvPr>
            <p:ph type="dt" idx="10"/>
          </p:nvPr>
        </p:nvSpPr>
        <p:spPr>
          <a:ln/>
        </p:spPr>
        <p:txBody>
          <a:bodyPr/>
          <a:lstStyle>
            <a:lvl1pPr>
              <a:defRPr/>
            </a:lvl1pPr>
          </a:lstStyle>
          <a:p>
            <a:pPr>
              <a:defRPr/>
            </a:pPr>
            <a:endParaRPr lang="en-US"/>
          </a:p>
        </p:txBody>
      </p:sp>
      <p:sp>
        <p:nvSpPr>
          <p:cNvPr id="5" name="Rectangle 3"/>
          <p:cNvSpPr>
            <a:spLocks noGrp="1" noChangeArrowheads="1"/>
          </p:cNvSpPr>
          <p:nvPr>
            <p:ph type="ftr" idx="11"/>
          </p:nvPr>
        </p:nvSpPr>
        <p:spPr>
          <a:ln/>
        </p:spPr>
        <p:txBody>
          <a:bodyPr/>
          <a:lstStyle>
            <a:lvl1pPr>
              <a:defRPr/>
            </a:lvl1pPr>
          </a:lstStyle>
          <a:p>
            <a:pPr>
              <a:defRPr/>
            </a:pPr>
            <a:endParaRPr lang="en-US"/>
          </a:p>
        </p:txBody>
      </p:sp>
      <p:sp>
        <p:nvSpPr>
          <p:cNvPr id="6" name="Rectangle 4"/>
          <p:cNvSpPr>
            <a:spLocks noGrp="1" noChangeArrowheads="1"/>
          </p:cNvSpPr>
          <p:nvPr>
            <p:ph type="sldNum" idx="12"/>
          </p:nvPr>
        </p:nvSpPr>
        <p:spPr>
          <a:ln/>
        </p:spPr>
        <p:txBody>
          <a:bodyPr/>
          <a:lstStyle>
            <a:lvl1pPr>
              <a:defRPr/>
            </a:lvl1pPr>
          </a:lstStyle>
          <a:p>
            <a:pPr>
              <a:defRPr/>
            </a:pPr>
            <a:fld id="{358CA3C2-FEF9-4ACF-B87B-9AAE8BE535ED}" type="slidenum">
              <a:rPr lang="en-US"/>
              <a:pPr>
                <a:defRPr/>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8612" y="-7817"/>
            <a:ext cx="1195388" cy="876618"/>
          </a:xfrm>
          <a:prstGeom prst="rect">
            <a:avLst/>
          </a:prstGeom>
        </p:spPr>
      </p:pic>
    </p:spTree>
    <p:extLst>
      <p:ext uri="{BB962C8B-B14F-4D97-AF65-F5344CB8AC3E}">
        <p14:creationId xmlns:p14="http://schemas.microsoft.com/office/powerpoint/2010/main" val="8456179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aseline="0">
                <a:latin typeface="Sans serif"/>
              </a:defRPr>
            </a:lvl1pPr>
            <a:lvl2pPr>
              <a:defRPr baseline="0">
                <a:latin typeface="Sans serif"/>
              </a:defRPr>
            </a:lvl2pPr>
            <a:lvl3pPr>
              <a:defRPr baseline="0">
                <a:latin typeface="Sans serif"/>
              </a:defRPr>
            </a:lvl3pPr>
            <a:lvl4pPr>
              <a:defRPr baseline="0">
                <a:latin typeface="Sans serif"/>
              </a:defRPr>
            </a:lvl4pPr>
            <a:lvl5pPr>
              <a:defRPr baseline="0">
                <a:latin typeface="Sans seri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a:t>
            </a:r>
            <a:r>
              <a:rPr lang="en-US" dirty="0" err="1" smtClean="0"/>
              <a:t>levela</a:t>
            </a:r>
            <a:endParaRPr lang="en-US" dirty="0"/>
          </a:p>
        </p:txBody>
      </p:sp>
      <p:sp>
        <p:nvSpPr>
          <p:cNvPr id="4" name="Rectangle 2"/>
          <p:cNvSpPr>
            <a:spLocks noGrp="1" noChangeArrowheads="1"/>
          </p:cNvSpPr>
          <p:nvPr>
            <p:ph type="dt" idx="10"/>
          </p:nvPr>
        </p:nvSpPr>
        <p:spPr>
          <a:ln/>
        </p:spPr>
        <p:txBody>
          <a:bodyPr/>
          <a:lstStyle>
            <a:lvl1pPr>
              <a:defRPr/>
            </a:lvl1pPr>
          </a:lstStyle>
          <a:p>
            <a:pPr>
              <a:defRPr/>
            </a:pPr>
            <a:endParaRPr lang="en-US" dirty="0"/>
          </a:p>
        </p:txBody>
      </p:sp>
      <p:sp>
        <p:nvSpPr>
          <p:cNvPr id="5" name="Rectangle 3"/>
          <p:cNvSpPr>
            <a:spLocks noGrp="1" noChangeArrowheads="1"/>
          </p:cNvSpPr>
          <p:nvPr>
            <p:ph type="ftr" idx="11"/>
          </p:nvPr>
        </p:nvSpPr>
        <p:spPr>
          <a:ln/>
        </p:spPr>
        <p:txBody>
          <a:bodyPr/>
          <a:lstStyle>
            <a:lvl1pPr>
              <a:defRPr/>
            </a:lvl1pPr>
          </a:lstStyle>
          <a:p>
            <a:pPr>
              <a:defRPr/>
            </a:pPr>
            <a:endParaRPr lang="en-US"/>
          </a:p>
        </p:txBody>
      </p:sp>
      <p:sp>
        <p:nvSpPr>
          <p:cNvPr id="6" name="Rectangle 4"/>
          <p:cNvSpPr>
            <a:spLocks noGrp="1" noChangeArrowheads="1"/>
          </p:cNvSpPr>
          <p:nvPr>
            <p:ph type="sldNum" idx="12"/>
          </p:nvPr>
        </p:nvSpPr>
        <p:spPr>
          <a:ln/>
        </p:spPr>
        <p:txBody>
          <a:bodyPr/>
          <a:lstStyle>
            <a:lvl1pPr>
              <a:defRPr/>
            </a:lvl1pPr>
          </a:lstStyle>
          <a:p>
            <a:pPr>
              <a:defRPr/>
            </a:pPr>
            <a:fld id="{07B828C9-CC4E-4FF9-86E9-1A5E185CD9EB}" type="slidenum">
              <a:rPr lang="en-US"/>
              <a:pPr>
                <a:defRPr/>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8612" y="0"/>
            <a:ext cx="1195388" cy="876618"/>
          </a:xfrm>
          <a:prstGeom prst="rect">
            <a:avLst/>
          </a:prstGeom>
        </p:spPr>
      </p:pic>
    </p:spTree>
    <p:extLst>
      <p:ext uri="{BB962C8B-B14F-4D97-AF65-F5344CB8AC3E}">
        <p14:creationId xmlns:p14="http://schemas.microsoft.com/office/powerpoint/2010/main" val="4353662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idx="10"/>
          </p:nvPr>
        </p:nvSpPr>
        <p:spPr>
          <a:ln/>
        </p:spPr>
        <p:txBody>
          <a:bodyPr/>
          <a:lstStyle>
            <a:lvl1pPr>
              <a:defRPr/>
            </a:lvl1pPr>
          </a:lstStyle>
          <a:p>
            <a:pPr>
              <a:defRPr/>
            </a:pPr>
            <a:endParaRPr lang="en-US"/>
          </a:p>
        </p:txBody>
      </p:sp>
      <p:sp>
        <p:nvSpPr>
          <p:cNvPr id="5" name="Rectangle 3"/>
          <p:cNvSpPr>
            <a:spLocks noGrp="1" noChangeArrowheads="1"/>
          </p:cNvSpPr>
          <p:nvPr>
            <p:ph type="ftr" idx="11"/>
          </p:nvPr>
        </p:nvSpPr>
        <p:spPr>
          <a:ln/>
        </p:spPr>
        <p:txBody>
          <a:bodyPr/>
          <a:lstStyle>
            <a:lvl1pPr>
              <a:defRPr/>
            </a:lvl1pPr>
          </a:lstStyle>
          <a:p>
            <a:pPr>
              <a:defRPr/>
            </a:pPr>
            <a:endParaRPr lang="en-US"/>
          </a:p>
        </p:txBody>
      </p:sp>
      <p:sp>
        <p:nvSpPr>
          <p:cNvPr id="6" name="Rectangle 4"/>
          <p:cNvSpPr>
            <a:spLocks noGrp="1" noChangeArrowheads="1"/>
          </p:cNvSpPr>
          <p:nvPr>
            <p:ph type="sldNum" idx="12"/>
          </p:nvPr>
        </p:nvSpPr>
        <p:spPr>
          <a:ln/>
        </p:spPr>
        <p:txBody>
          <a:bodyPr/>
          <a:lstStyle>
            <a:lvl1pPr>
              <a:defRPr/>
            </a:lvl1pPr>
          </a:lstStyle>
          <a:p>
            <a:pPr>
              <a:defRPr/>
            </a:pPr>
            <a:fld id="{801564CE-69D2-41DC-88C8-8300B31D82ED}" type="slidenum">
              <a:rPr lang="en-US"/>
              <a:pPr>
                <a:defRPr/>
              </a:pPr>
              <a:t>‹#›</a:t>
            </a:fld>
            <a:endParaRPr lang="en-US" dirty="0"/>
          </a:p>
        </p:txBody>
      </p:sp>
    </p:spTree>
    <p:extLst>
      <p:ext uri="{BB962C8B-B14F-4D97-AF65-F5344CB8AC3E}">
        <p14:creationId xmlns:p14="http://schemas.microsoft.com/office/powerpoint/2010/main" val="846364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3838" cy="4516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604963"/>
            <a:ext cx="4033837" cy="4516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idx="10"/>
          </p:nvPr>
        </p:nvSpPr>
        <p:spPr>
          <a:ln/>
        </p:spPr>
        <p:txBody>
          <a:bodyPr/>
          <a:lstStyle>
            <a:lvl1pPr>
              <a:defRPr/>
            </a:lvl1pPr>
          </a:lstStyle>
          <a:p>
            <a:pPr>
              <a:defRPr/>
            </a:pPr>
            <a:endParaRPr lang="en-US"/>
          </a:p>
        </p:txBody>
      </p:sp>
      <p:sp>
        <p:nvSpPr>
          <p:cNvPr id="6" name="Rectangle 3"/>
          <p:cNvSpPr>
            <a:spLocks noGrp="1" noChangeArrowheads="1"/>
          </p:cNvSpPr>
          <p:nvPr>
            <p:ph type="ftr" idx="11"/>
          </p:nvPr>
        </p:nvSpPr>
        <p:spPr>
          <a:ln/>
        </p:spPr>
        <p:txBody>
          <a:bodyPr/>
          <a:lstStyle>
            <a:lvl1pPr>
              <a:defRPr/>
            </a:lvl1pPr>
          </a:lstStyle>
          <a:p>
            <a:pPr>
              <a:defRPr/>
            </a:pPr>
            <a:endParaRPr lang="en-US"/>
          </a:p>
        </p:txBody>
      </p:sp>
      <p:sp>
        <p:nvSpPr>
          <p:cNvPr id="7" name="Rectangle 4"/>
          <p:cNvSpPr>
            <a:spLocks noGrp="1" noChangeArrowheads="1"/>
          </p:cNvSpPr>
          <p:nvPr>
            <p:ph type="sldNum" idx="12"/>
          </p:nvPr>
        </p:nvSpPr>
        <p:spPr>
          <a:ln/>
        </p:spPr>
        <p:txBody>
          <a:bodyPr/>
          <a:lstStyle>
            <a:lvl1pPr>
              <a:defRPr/>
            </a:lvl1pPr>
          </a:lstStyle>
          <a:p>
            <a:pPr>
              <a:defRPr/>
            </a:pPr>
            <a:fld id="{94F13AB6-E5E2-4E25-AF39-6347DEC2CE3C}" type="slidenum">
              <a:rPr lang="en-US"/>
              <a:pPr>
                <a:defRPr/>
              </a:pPr>
              <a:t>‹#›</a:t>
            </a:fld>
            <a:endParaRPr lang="en-US" dirty="0"/>
          </a:p>
        </p:txBody>
      </p:sp>
    </p:spTree>
    <p:extLst>
      <p:ext uri="{BB962C8B-B14F-4D97-AF65-F5344CB8AC3E}">
        <p14:creationId xmlns:p14="http://schemas.microsoft.com/office/powerpoint/2010/main" val="19284945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idx="10"/>
          </p:nvPr>
        </p:nvSpPr>
        <p:spPr>
          <a:ln/>
        </p:spPr>
        <p:txBody>
          <a:bodyPr/>
          <a:lstStyle>
            <a:lvl1pPr>
              <a:defRPr/>
            </a:lvl1pPr>
          </a:lstStyle>
          <a:p>
            <a:pPr>
              <a:defRPr/>
            </a:pPr>
            <a:endParaRPr lang="en-US"/>
          </a:p>
        </p:txBody>
      </p:sp>
      <p:sp>
        <p:nvSpPr>
          <p:cNvPr id="8" name="Rectangle 3"/>
          <p:cNvSpPr>
            <a:spLocks noGrp="1" noChangeArrowheads="1"/>
          </p:cNvSpPr>
          <p:nvPr>
            <p:ph type="ftr" idx="11"/>
          </p:nvPr>
        </p:nvSpPr>
        <p:spPr>
          <a:ln/>
        </p:spPr>
        <p:txBody>
          <a:bodyPr/>
          <a:lstStyle>
            <a:lvl1pPr>
              <a:defRPr/>
            </a:lvl1pPr>
          </a:lstStyle>
          <a:p>
            <a:pPr>
              <a:defRPr/>
            </a:pPr>
            <a:endParaRPr lang="en-US"/>
          </a:p>
        </p:txBody>
      </p:sp>
      <p:sp>
        <p:nvSpPr>
          <p:cNvPr id="9" name="Rectangle 4"/>
          <p:cNvSpPr>
            <a:spLocks noGrp="1" noChangeArrowheads="1"/>
          </p:cNvSpPr>
          <p:nvPr>
            <p:ph type="sldNum" idx="12"/>
          </p:nvPr>
        </p:nvSpPr>
        <p:spPr>
          <a:ln/>
        </p:spPr>
        <p:txBody>
          <a:bodyPr/>
          <a:lstStyle>
            <a:lvl1pPr>
              <a:defRPr/>
            </a:lvl1pPr>
          </a:lstStyle>
          <a:p>
            <a:pPr>
              <a:defRPr/>
            </a:pPr>
            <a:fld id="{493ACFDC-4054-437A-8A6B-E66801C56DDB}" type="slidenum">
              <a:rPr lang="en-US"/>
              <a:pPr>
                <a:defRPr/>
              </a:pPr>
              <a:t>‹#›</a:t>
            </a:fld>
            <a:endParaRPr lang="en-US" dirty="0"/>
          </a:p>
        </p:txBody>
      </p:sp>
    </p:spTree>
    <p:extLst>
      <p:ext uri="{BB962C8B-B14F-4D97-AF65-F5344CB8AC3E}">
        <p14:creationId xmlns:p14="http://schemas.microsoft.com/office/powerpoint/2010/main" val="1215526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idx="10"/>
          </p:nvPr>
        </p:nvSpPr>
        <p:spPr>
          <a:ln/>
        </p:spPr>
        <p:txBody>
          <a:bodyPr/>
          <a:lstStyle>
            <a:lvl1pPr>
              <a:defRPr/>
            </a:lvl1pPr>
          </a:lstStyle>
          <a:p>
            <a:pPr>
              <a:defRPr/>
            </a:pPr>
            <a:endParaRPr lang="en-US"/>
          </a:p>
        </p:txBody>
      </p:sp>
      <p:sp>
        <p:nvSpPr>
          <p:cNvPr id="4" name="Rectangle 3"/>
          <p:cNvSpPr>
            <a:spLocks noGrp="1" noChangeArrowheads="1"/>
          </p:cNvSpPr>
          <p:nvPr>
            <p:ph type="ftr" idx="11"/>
          </p:nvPr>
        </p:nvSpPr>
        <p:spPr>
          <a:ln/>
        </p:spPr>
        <p:txBody>
          <a:bodyPr/>
          <a:lstStyle>
            <a:lvl1pPr>
              <a:defRPr/>
            </a:lvl1pPr>
          </a:lstStyle>
          <a:p>
            <a:pPr>
              <a:defRPr/>
            </a:pPr>
            <a:endParaRPr lang="en-US"/>
          </a:p>
        </p:txBody>
      </p:sp>
      <p:sp>
        <p:nvSpPr>
          <p:cNvPr id="5" name="Rectangle 4"/>
          <p:cNvSpPr>
            <a:spLocks noGrp="1" noChangeArrowheads="1"/>
          </p:cNvSpPr>
          <p:nvPr>
            <p:ph type="sldNum" idx="12"/>
          </p:nvPr>
        </p:nvSpPr>
        <p:spPr>
          <a:ln/>
        </p:spPr>
        <p:txBody>
          <a:bodyPr/>
          <a:lstStyle>
            <a:lvl1pPr>
              <a:defRPr/>
            </a:lvl1pPr>
          </a:lstStyle>
          <a:p>
            <a:pPr>
              <a:defRPr/>
            </a:pPr>
            <a:fld id="{07EE6C5A-53B0-414C-8BC7-1BB3B6019A10}" type="slidenum">
              <a:rPr lang="en-US"/>
              <a:pPr>
                <a:defRPr/>
              </a:pPr>
              <a:t>‹#›</a:t>
            </a:fld>
            <a:endParaRPr lang="en-US" dirty="0"/>
          </a:p>
        </p:txBody>
      </p:sp>
    </p:spTree>
    <p:extLst>
      <p:ext uri="{BB962C8B-B14F-4D97-AF65-F5344CB8AC3E}">
        <p14:creationId xmlns:p14="http://schemas.microsoft.com/office/powerpoint/2010/main" val="2016298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idx="10"/>
          </p:nvPr>
        </p:nvSpPr>
        <p:spPr>
          <a:ln/>
        </p:spPr>
        <p:txBody>
          <a:bodyPr/>
          <a:lstStyle>
            <a:lvl1pPr>
              <a:defRPr/>
            </a:lvl1pPr>
          </a:lstStyle>
          <a:p>
            <a:pPr>
              <a:defRPr/>
            </a:pPr>
            <a:endParaRPr lang="en-US"/>
          </a:p>
        </p:txBody>
      </p:sp>
      <p:sp>
        <p:nvSpPr>
          <p:cNvPr id="3" name="Rectangle 3"/>
          <p:cNvSpPr>
            <a:spLocks noGrp="1" noChangeArrowheads="1"/>
          </p:cNvSpPr>
          <p:nvPr>
            <p:ph type="ftr" idx="11"/>
          </p:nvPr>
        </p:nvSpPr>
        <p:spPr>
          <a:ln/>
        </p:spPr>
        <p:txBody>
          <a:bodyPr/>
          <a:lstStyle>
            <a:lvl1pPr>
              <a:defRPr/>
            </a:lvl1pPr>
          </a:lstStyle>
          <a:p>
            <a:pPr>
              <a:defRPr/>
            </a:pPr>
            <a:endParaRPr lang="en-US"/>
          </a:p>
        </p:txBody>
      </p:sp>
      <p:sp>
        <p:nvSpPr>
          <p:cNvPr id="4" name="Rectangle 4"/>
          <p:cNvSpPr>
            <a:spLocks noGrp="1" noChangeArrowheads="1"/>
          </p:cNvSpPr>
          <p:nvPr>
            <p:ph type="sldNum" idx="12"/>
          </p:nvPr>
        </p:nvSpPr>
        <p:spPr>
          <a:ln/>
        </p:spPr>
        <p:txBody>
          <a:bodyPr/>
          <a:lstStyle>
            <a:lvl1pPr>
              <a:defRPr/>
            </a:lvl1pPr>
          </a:lstStyle>
          <a:p>
            <a:pPr>
              <a:defRPr/>
            </a:pPr>
            <a:fld id="{927C63DC-2E77-4825-B0E7-D9733AC702C8}" type="slidenum">
              <a:rPr lang="en-US"/>
              <a:pPr>
                <a:defRPr/>
              </a:pPr>
              <a:t>‹#›</a:t>
            </a:fld>
            <a:endParaRPr lang="en-US" dirty="0"/>
          </a:p>
        </p:txBody>
      </p:sp>
    </p:spTree>
    <p:extLst>
      <p:ext uri="{BB962C8B-B14F-4D97-AF65-F5344CB8AC3E}">
        <p14:creationId xmlns:p14="http://schemas.microsoft.com/office/powerpoint/2010/main" val="2266650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idx="10"/>
          </p:nvPr>
        </p:nvSpPr>
        <p:spPr>
          <a:ln/>
        </p:spPr>
        <p:txBody>
          <a:bodyPr/>
          <a:lstStyle>
            <a:lvl1pPr>
              <a:defRPr/>
            </a:lvl1pPr>
          </a:lstStyle>
          <a:p>
            <a:pPr>
              <a:defRPr/>
            </a:pPr>
            <a:endParaRPr lang="en-US"/>
          </a:p>
        </p:txBody>
      </p:sp>
      <p:sp>
        <p:nvSpPr>
          <p:cNvPr id="6" name="Rectangle 3"/>
          <p:cNvSpPr>
            <a:spLocks noGrp="1" noChangeArrowheads="1"/>
          </p:cNvSpPr>
          <p:nvPr>
            <p:ph type="ftr" idx="11"/>
          </p:nvPr>
        </p:nvSpPr>
        <p:spPr>
          <a:ln/>
        </p:spPr>
        <p:txBody>
          <a:bodyPr/>
          <a:lstStyle>
            <a:lvl1pPr>
              <a:defRPr/>
            </a:lvl1pPr>
          </a:lstStyle>
          <a:p>
            <a:pPr>
              <a:defRPr/>
            </a:pPr>
            <a:endParaRPr lang="en-US"/>
          </a:p>
        </p:txBody>
      </p:sp>
      <p:sp>
        <p:nvSpPr>
          <p:cNvPr id="7" name="Rectangle 4"/>
          <p:cNvSpPr>
            <a:spLocks noGrp="1" noChangeArrowheads="1"/>
          </p:cNvSpPr>
          <p:nvPr>
            <p:ph type="sldNum" idx="12"/>
          </p:nvPr>
        </p:nvSpPr>
        <p:spPr>
          <a:ln/>
        </p:spPr>
        <p:txBody>
          <a:bodyPr/>
          <a:lstStyle>
            <a:lvl1pPr>
              <a:defRPr/>
            </a:lvl1pPr>
          </a:lstStyle>
          <a:p>
            <a:pPr>
              <a:defRPr/>
            </a:pPr>
            <a:fld id="{0B79B5DF-4E9A-4A06-8E07-987F7083BF39}" type="slidenum">
              <a:rPr lang="en-US"/>
              <a:pPr>
                <a:defRPr/>
              </a:pPr>
              <a:t>‹#›</a:t>
            </a:fld>
            <a:endParaRPr lang="en-US" dirty="0"/>
          </a:p>
        </p:txBody>
      </p:sp>
    </p:spTree>
    <p:extLst>
      <p:ext uri="{BB962C8B-B14F-4D97-AF65-F5344CB8AC3E}">
        <p14:creationId xmlns:p14="http://schemas.microsoft.com/office/powerpoint/2010/main" val="2179913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C9858828-5123-4E6F-B89E-7F0475DDB17E}" type="slidenum">
              <a:rPr lang="en-US"/>
              <a:pPr>
                <a:defRPr/>
              </a:pPr>
              <a:t>‹#›</a:t>
            </a:fld>
            <a:endParaRPr lang="en-US" dirty="0"/>
          </a:p>
        </p:txBody>
      </p:sp>
    </p:spTree>
    <p:extLst>
      <p:ext uri="{BB962C8B-B14F-4D97-AF65-F5344CB8AC3E}">
        <p14:creationId xmlns:p14="http://schemas.microsoft.com/office/powerpoint/2010/main" val="4041143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idx="10"/>
          </p:nvPr>
        </p:nvSpPr>
        <p:spPr>
          <a:ln/>
        </p:spPr>
        <p:txBody>
          <a:bodyPr/>
          <a:lstStyle>
            <a:lvl1pPr>
              <a:defRPr/>
            </a:lvl1pPr>
          </a:lstStyle>
          <a:p>
            <a:pPr>
              <a:defRPr/>
            </a:pPr>
            <a:endParaRPr lang="en-US"/>
          </a:p>
        </p:txBody>
      </p:sp>
      <p:sp>
        <p:nvSpPr>
          <p:cNvPr id="6" name="Rectangle 3"/>
          <p:cNvSpPr>
            <a:spLocks noGrp="1" noChangeArrowheads="1"/>
          </p:cNvSpPr>
          <p:nvPr>
            <p:ph type="ftr" idx="11"/>
          </p:nvPr>
        </p:nvSpPr>
        <p:spPr>
          <a:ln/>
        </p:spPr>
        <p:txBody>
          <a:bodyPr/>
          <a:lstStyle>
            <a:lvl1pPr>
              <a:defRPr/>
            </a:lvl1pPr>
          </a:lstStyle>
          <a:p>
            <a:pPr>
              <a:defRPr/>
            </a:pPr>
            <a:endParaRPr lang="en-US"/>
          </a:p>
        </p:txBody>
      </p:sp>
      <p:sp>
        <p:nvSpPr>
          <p:cNvPr id="7" name="Rectangle 4"/>
          <p:cNvSpPr>
            <a:spLocks noGrp="1" noChangeArrowheads="1"/>
          </p:cNvSpPr>
          <p:nvPr>
            <p:ph type="sldNum" idx="12"/>
          </p:nvPr>
        </p:nvSpPr>
        <p:spPr>
          <a:ln/>
        </p:spPr>
        <p:txBody>
          <a:bodyPr/>
          <a:lstStyle>
            <a:lvl1pPr>
              <a:defRPr/>
            </a:lvl1pPr>
          </a:lstStyle>
          <a:p>
            <a:pPr>
              <a:defRPr/>
            </a:pPr>
            <a:fld id="{08781ABA-7E49-421C-9444-E38EF515584B}" type="slidenum">
              <a:rPr lang="en-US"/>
              <a:pPr>
                <a:defRPr/>
              </a:pPr>
              <a:t>‹#›</a:t>
            </a:fld>
            <a:endParaRPr lang="en-US" dirty="0"/>
          </a:p>
        </p:txBody>
      </p:sp>
    </p:spTree>
    <p:extLst>
      <p:ext uri="{BB962C8B-B14F-4D97-AF65-F5344CB8AC3E}">
        <p14:creationId xmlns:p14="http://schemas.microsoft.com/office/powerpoint/2010/main" val="2184904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idx="10"/>
          </p:nvPr>
        </p:nvSpPr>
        <p:spPr>
          <a:ln/>
        </p:spPr>
        <p:txBody>
          <a:bodyPr/>
          <a:lstStyle>
            <a:lvl1pPr>
              <a:defRPr/>
            </a:lvl1pPr>
          </a:lstStyle>
          <a:p>
            <a:pPr>
              <a:defRPr/>
            </a:pPr>
            <a:endParaRPr lang="en-US"/>
          </a:p>
        </p:txBody>
      </p:sp>
      <p:sp>
        <p:nvSpPr>
          <p:cNvPr id="5" name="Rectangle 3"/>
          <p:cNvSpPr>
            <a:spLocks noGrp="1" noChangeArrowheads="1"/>
          </p:cNvSpPr>
          <p:nvPr>
            <p:ph type="ftr" idx="11"/>
          </p:nvPr>
        </p:nvSpPr>
        <p:spPr>
          <a:ln/>
        </p:spPr>
        <p:txBody>
          <a:bodyPr/>
          <a:lstStyle>
            <a:lvl1pPr>
              <a:defRPr/>
            </a:lvl1pPr>
          </a:lstStyle>
          <a:p>
            <a:pPr>
              <a:defRPr/>
            </a:pPr>
            <a:endParaRPr lang="en-US"/>
          </a:p>
        </p:txBody>
      </p:sp>
      <p:sp>
        <p:nvSpPr>
          <p:cNvPr id="6" name="Rectangle 4"/>
          <p:cNvSpPr>
            <a:spLocks noGrp="1" noChangeArrowheads="1"/>
          </p:cNvSpPr>
          <p:nvPr>
            <p:ph type="sldNum" idx="12"/>
          </p:nvPr>
        </p:nvSpPr>
        <p:spPr>
          <a:ln/>
        </p:spPr>
        <p:txBody>
          <a:bodyPr/>
          <a:lstStyle>
            <a:lvl1pPr>
              <a:defRPr/>
            </a:lvl1pPr>
          </a:lstStyle>
          <a:p>
            <a:pPr>
              <a:defRPr/>
            </a:pPr>
            <a:fld id="{EB08BCA3-4500-45D2-B847-DED2EA74DDB1}" type="slidenum">
              <a:rPr lang="en-US"/>
              <a:pPr>
                <a:defRPr/>
              </a:pPr>
              <a:t>‹#›</a:t>
            </a:fld>
            <a:endParaRPr lang="en-US" dirty="0"/>
          </a:p>
        </p:txBody>
      </p:sp>
    </p:spTree>
    <p:extLst>
      <p:ext uri="{BB962C8B-B14F-4D97-AF65-F5344CB8AC3E}">
        <p14:creationId xmlns:p14="http://schemas.microsoft.com/office/powerpoint/2010/main" val="3784435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1604963"/>
            <a:ext cx="2054225" cy="451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13450" cy="451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idx="10"/>
          </p:nvPr>
        </p:nvSpPr>
        <p:spPr>
          <a:ln/>
        </p:spPr>
        <p:txBody>
          <a:bodyPr/>
          <a:lstStyle>
            <a:lvl1pPr>
              <a:defRPr/>
            </a:lvl1pPr>
          </a:lstStyle>
          <a:p>
            <a:pPr>
              <a:defRPr/>
            </a:pPr>
            <a:endParaRPr lang="en-US"/>
          </a:p>
        </p:txBody>
      </p:sp>
      <p:sp>
        <p:nvSpPr>
          <p:cNvPr id="5" name="Rectangle 3"/>
          <p:cNvSpPr>
            <a:spLocks noGrp="1" noChangeArrowheads="1"/>
          </p:cNvSpPr>
          <p:nvPr>
            <p:ph type="ftr" idx="11"/>
          </p:nvPr>
        </p:nvSpPr>
        <p:spPr>
          <a:ln/>
        </p:spPr>
        <p:txBody>
          <a:bodyPr/>
          <a:lstStyle>
            <a:lvl1pPr>
              <a:defRPr/>
            </a:lvl1pPr>
          </a:lstStyle>
          <a:p>
            <a:pPr>
              <a:defRPr/>
            </a:pPr>
            <a:endParaRPr lang="en-US"/>
          </a:p>
        </p:txBody>
      </p:sp>
      <p:sp>
        <p:nvSpPr>
          <p:cNvPr id="6" name="Rectangle 4"/>
          <p:cNvSpPr>
            <a:spLocks noGrp="1" noChangeArrowheads="1"/>
          </p:cNvSpPr>
          <p:nvPr>
            <p:ph type="sldNum" idx="12"/>
          </p:nvPr>
        </p:nvSpPr>
        <p:spPr>
          <a:ln/>
        </p:spPr>
        <p:txBody>
          <a:bodyPr/>
          <a:lstStyle>
            <a:lvl1pPr>
              <a:defRPr/>
            </a:lvl1pPr>
          </a:lstStyle>
          <a:p>
            <a:pPr>
              <a:defRPr/>
            </a:pPr>
            <a:fld id="{7E7BAF48-57CF-48D7-8A82-45F2A23FBBA3}" type="slidenum">
              <a:rPr lang="en-US"/>
              <a:pPr>
                <a:defRPr/>
              </a:pPr>
              <a:t>‹#›</a:t>
            </a:fld>
            <a:endParaRPr lang="en-US" dirty="0"/>
          </a:p>
        </p:txBody>
      </p:sp>
    </p:spTree>
    <p:extLst>
      <p:ext uri="{BB962C8B-B14F-4D97-AF65-F5344CB8AC3E}">
        <p14:creationId xmlns:p14="http://schemas.microsoft.com/office/powerpoint/2010/main" val="4162011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1981200"/>
            <a:ext cx="7762875" cy="1133475"/>
          </a:xfrm>
        </p:spPr>
        <p:txBody>
          <a:bodyPr/>
          <a:lstStyle/>
          <a:p>
            <a:r>
              <a:rPr lang="en-US" smtClean="0"/>
              <a:t>Click to edit Master title style</a:t>
            </a:r>
            <a:endParaRPr lang="en-US"/>
          </a:p>
        </p:txBody>
      </p:sp>
      <p:sp>
        <p:nvSpPr>
          <p:cNvPr id="3" name="Rectangle 2"/>
          <p:cNvSpPr>
            <a:spLocks noGrp="1" noChangeArrowheads="1"/>
          </p:cNvSpPr>
          <p:nvPr>
            <p:ph type="dt" idx="10"/>
          </p:nvPr>
        </p:nvSpPr>
        <p:spPr>
          <a:ln/>
        </p:spPr>
        <p:txBody>
          <a:bodyPr/>
          <a:lstStyle>
            <a:lvl1pPr>
              <a:defRPr/>
            </a:lvl1pPr>
          </a:lstStyle>
          <a:p>
            <a:pPr>
              <a:defRPr/>
            </a:pPr>
            <a:endParaRPr lang="en-US"/>
          </a:p>
        </p:txBody>
      </p:sp>
      <p:sp>
        <p:nvSpPr>
          <p:cNvPr id="4" name="Rectangle 3"/>
          <p:cNvSpPr>
            <a:spLocks noGrp="1" noChangeArrowheads="1"/>
          </p:cNvSpPr>
          <p:nvPr>
            <p:ph type="ftr" idx="11"/>
          </p:nvPr>
        </p:nvSpPr>
        <p:spPr>
          <a:ln/>
        </p:spPr>
        <p:txBody>
          <a:bodyPr/>
          <a:lstStyle>
            <a:lvl1pPr>
              <a:defRPr/>
            </a:lvl1pPr>
          </a:lstStyle>
          <a:p>
            <a:pPr>
              <a:defRPr/>
            </a:pPr>
            <a:endParaRPr lang="en-US"/>
          </a:p>
        </p:txBody>
      </p:sp>
      <p:sp>
        <p:nvSpPr>
          <p:cNvPr id="5" name="Rectangle 4"/>
          <p:cNvSpPr>
            <a:spLocks noGrp="1" noChangeArrowheads="1"/>
          </p:cNvSpPr>
          <p:nvPr>
            <p:ph type="sldNum" idx="12"/>
          </p:nvPr>
        </p:nvSpPr>
        <p:spPr>
          <a:ln/>
        </p:spPr>
        <p:txBody>
          <a:bodyPr/>
          <a:lstStyle>
            <a:lvl1pPr>
              <a:defRPr/>
            </a:lvl1pPr>
          </a:lstStyle>
          <a:p>
            <a:pPr>
              <a:defRPr/>
            </a:pPr>
            <a:fld id="{E617A024-C472-4C12-8EE1-ACEE730A4839}" type="slidenum">
              <a:rPr lang="en-US"/>
              <a:pPr>
                <a:defRPr/>
              </a:pPr>
              <a:t>‹#›</a:t>
            </a:fld>
            <a:endParaRPr lang="en-US" dirty="0"/>
          </a:p>
        </p:txBody>
      </p:sp>
    </p:spTree>
    <p:extLst>
      <p:ext uri="{BB962C8B-B14F-4D97-AF65-F5344CB8AC3E}">
        <p14:creationId xmlns:p14="http://schemas.microsoft.com/office/powerpoint/2010/main" val="352560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3823A677-B050-461C-84DA-4FADC6813BCB}" type="slidenum">
              <a:rPr lang="en-US"/>
              <a:pPr>
                <a:defRPr/>
              </a:pPr>
              <a:t>‹#›</a:t>
            </a:fld>
            <a:endParaRPr lang="en-US" dirty="0"/>
          </a:p>
        </p:txBody>
      </p:sp>
    </p:spTree>
    <p:extLst>
      <p:ext uri="{BB962C8B-B14F-4D97-AF65-F5344CB8AC3E}">
        <p14:creationId xmlns:p14="http://schemas.microsoft.com/office/powerpoint/2010/main" val="1317421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05238" cy="4516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981200"/>
            <a:ext cx="3805237" cy="4516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672EAEDA-5ACC-432D-8694-CC6E472CCD10}" type="slidenum">
              <a:rPr lang="en-US"/>
              <a:pPr>
                <a:defRPr/>
              </a:pPr>
              <a:t>‹#›</a:t>
            </a:fld>
            <a:endParaRPr lang="en-US" dirty="0"/>
          </a:p>
        </p:txBody>
      </p:sp>
    </p:spTree>
    <p:extLst>
      <p:ext uri="{BB962C8B-B14F-4D97-AF65-F5344CB8AC3E}">
        <p14:creationId xmlns:p14="http://schemas.microsoft.com/office/powerpoint/2010/main" val="259433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085B0045-A536-4B62-813E-883F9E6469BB}" type="slidenum">
              <a:rPr lang="en-US"/>
              <a:pPr>
                <a:defRPr/>
              </a:pPr>
              <a:t>‹#›</a:t>
            </a:fld>
            <a:endParaRPr lang="en-US" dirty="0"/>
          </a:p>
        </p:txBody>
      </p:sp>
    </p:spTree>
    <p:extLst>
      <p:ext uri="{BB962C8B-B14F-4D97-AF65-F5344CB8AC3E}">
        <p14:creationId xmlns:p14="http://schemas.microsoft.com/office/powerpoint/2010/main" val="3192811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0B07CDA7-2535-4E22-84B1-DDDC54213441}" type="slidenum">
              <a:rPr lang="en-US"/>
              <a:pPr>
                <a:defRPr/>
              </a:pPr>
              <a:t>‹#›</a:t>
            </a:fld>
            <a:endParaRPr lang="en-US" dirty="0"/>
          </a:p>
        </p:txBody>
      </p:sp>
    </p:spTree>
    <p:extLst>
      <p:ext uri="{BB962C8B-B14F-4D97-AF65-F5344CB8AC3E}">
        <p14:creationId xmlns:p14="http://schemas.microsoft.com/office/powerpoint/2010/main" val="15150225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5B77708C-9BAB-45FD-9CEC-51F06340ACBA}" type="slidenum">
              <a:rPr lang="en-US"/>
              <a:pPr>
                <a:defRPr/>
              </a:pPr>
              <a:t>‹#›</a:t>
            </a:fld>
            <a:endParaRPr lang="en-US" dirty="0"/>
          </a:p>
        </p:txBody>
      </p:sp>
    </p:spTree>
    <p:extLst>
      <p:ext uri="{BB962C8B-B14F-4D97-AF65-F5344CB8AC3E}">
        <p14:creationId xmlns:p14="http://schemas.microsoft.com/office/powerpoint/2010/main" val="8319496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7374661D-A295-417C-85B1-141E72326D5C}" type="slidenum">
              <a:rPr lang="en-US"/>
              <a:pPr>
                <a:defRPr/>
              </a:pPr>
              <a:t>‹#›</a:t>
            </a:fld>
            <a:endParaRPr lang="en-US" dirty="0"/>
          </a:p>
        </p:txBody>
      </p:sp>
    </p:spTree>
    <p:extLst>
      <p:ext uri="{BB962C8B-B14F-4D97-AF65-F5344CB8AC3E}">
        <p14:creationId xmlns:p14="http://schemas.microsoft.com/office/powerpoint/2010/main" val="7466941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C4DDB345-F983-41C1-AD82-784469154A68}" type="slidenum">
              <a:rPr lang="en-US"/>
              <a:pPr>
                <a:defRPr/>
              </a:pPr>
              <a:t>‹#›</a:t>
            </a:fld>
            <a:endParaRPr lang="en-US" dirty="0"/>
          </a:p>
        </p:txBody>
      </p:sp>
    </p:spTree>
    <p:extLst>
      <p:ext uri="{BB962C8B-B14F-4D97-AF65-F5344CB8AC3E}">
        <p14:creationId xmlns:p14="http://schemas.microsoft.com/office/powerpoint/2010/main" val="17206335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609600"/>
            <a:ext cx="77628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dirty="0" smtClean="0"/>
              <a:t>Click to edit the title text format</a:t>
            </a:r>
          </a:p>
        </p:txBody>
      </p:sp>
      <p:sp>
        <p:nvSpPr>
          <p:cNvPr id="1027" name="Rectangle 2"/>
          <p:cNvSpPr>
            <a:spLocks noGrp="1" noChangeArrowheads="1"/>
          </p:cNvSpPr>
          <p:nvPr>
            <p:ph type="body" idx="1"/>
          </p:nvPr>
        </p:nvSpPr>
        <p:spPr bwMode="auto">
          <a:xfrm>
            <a:off x="685800" y="1981200"/>
            <a:ext cx="7762875"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2" name="Rectangle 3"/>
          <p:cNvSpPr>
            <a:spLocks noGrp="1" noChangeArrowheads="1"/>
          </p:cNvSpPr>
          <p:nvPr>
            <p:ph type="dt"/>
          </p:nvPr>
        </p:nvSpPr>
        <p:spPr bwMode="auto">
          <a:xfrm>
            <a:off x="685800" y="6248400"/>
            <a:ext cx="189547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s trebuchet"/>
                <a:ea typeface="+mn-ea"/>
                <a:cs typeface="+mn-cs"/>
              </a:defRPr>
            </a:lvl1pPr>
          </a:lstStyle>
          <a:p>
            <a:pPr>
              <a:defRPr/>
            </a:pPr>
            <a:endParaRPr lang="en-US"/>
          </a:p>
        </p:txBody>
      </p:sp>
      <p:sp>
        <p:nvSpPr>
          <p:cNvPr id="1028" name="Rectangle 4"/>
          <p:cNvSpPr>
            <a:spLocks noGrp="1" noChangeArrowheads="1"/>
          </p:cNvSpPr>
          <p:nvPr>
            <p:ph type="ftr"/>
          </p:nvPr>
        </p:nvSpPr>
        <p:spPr bwMode="auto">
          <a:xfrm>
            <a:off x="3124200" y="6248400"/>
            <a:ext cx="288607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s trebuchet"/>
                <a:ea typeface="+mn-ea"/>
                <a:cs typeface="+mn-cs"/>
              </a:defRPr>
            </a:lvl1pPr>
          </a:lstStyle>
          <a:p>
            <a:pPr>
              <a:defRPr/>
            </a:pPr>
            <a:endParaRPr lang="en-US"/>
          </a:p>
        </p:txBody>
      </p:sp>
      <p:sp>
        <p:nvSpPr>
          <p:cNvPr id="1029" name="Rectangle 5"/>
          <p:cNvSpPr>
            <a:spLocks noGrp="1" noChangeArrowheads="1"/>
          </p:cNvSpPr>
          <p:nvPr>
            <p:ph type="sldNum"/>
          </p:nvPr>
        </p:nvSpPr>
        <p:spPr bwMode="auto">
          <a:xfrm>
            <a:off x="6553200" y="6248400"/>
            <a:ext cx="189547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s trebuchet"/>
                <a:ea typeface="+mn-ea"/>
                <a:cs typeface="+mn-cs"/>
              </a:defRPr>
            </a:lvl1pPr>
          </a:lstStyle>
          <a:p>
            <a:pPr>
              <a:defRPr/>
            </a:pPr>
            <a:fld id="{3CDC2CBB-EC27-415E-8588-DEDCAAFC1ABC}" type="slidenum">
              <a:rPr lang="en-US"/>
              <a:pPr>
                <a:defRPr/>
              </a:pPr>
              <a:t>‹#›</a:t>
            </a:fld>
            <a:endParaRPr lang="en-US" dirty="0"/>
          </a:p>
        </p:txBody>
      </p:sp>
      <p:pic>
        <p:nvPicPr>
          <p:cNvPr id="1032"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200" y="76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33" name="Line 8"/>
          <p:cNvSpPr>
            <a:spLocks noChangeShapeType="1"/>
          </p:cNvSpPr>
          <p:nvPr/>
        </p:nvSpPr>
        <p:spPr bwMode="auto">
          <a:xfrm>
            <a:off x="838200" y="152400"/>
            <a:ext cx="68580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9"/>
          <p:cNvSpPr>
            <a:spLocks noChangeShapeType="1"/>
          </p:cNvSpPr>
          <p:nvPr/>
        </p:nvSpPr>
        <p:spPr bwMode="auto">
          <a:xfrm>
            <a:off x="838200" y="228600"/>
            <a:ext cx="53340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0"/>
          <p:cNvSpPr>
            <a:spLocks noChangeShapeType="1"/>
          </p:cNvSpPr>
          <p:nvPr/>
        </p:nvSpPr>
        <p:spPr bwMode="auto">
          <a:xfrm>
            <a:off x="838200" y="304800"/>
            <a:ext cx="35814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36" name="Line 11"/>
          <p:cNvSpPr>
            <a:spLocks noChangeShapeType="1"/>
          </p:cNvSpPr>
          <p:nvPr/>
        </p:nvSpPr>
        <p:spPr bwMode="auto">
          <a:xfrm>
            <a:off x="152400" y="838200"/>
            <a:ext cx="1588" cy="571500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37" name="Text Box 12"/>
          <p:cNvSpPr txBox="1">
            <a:spLocks noChangeArrowheads="1"/>
          </p:cNvSpPr>
          <p:nvPr/>
        </p:nvSpPr>
        <p:spPr bwMode="auto">
          <a:xfrm>
            <a:off x="-88900" y="6019800"/>
            <a:ext cx="304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eaVert"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ejaVu Sans"/>
                <a:cs typeface="DejaVu Sans"/>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ejaVu Sans"/>
                <a:cs typeface="DejaVu Sans"/>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ejaVu Sans"/>
                <a:cs typeface="DejaVu Sans"/>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ejaVu Sans"/>
                <a:cs typeface="DejaVu Sans"/>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ejaVu Sans"/>
                <a:cs typeface="DejaVu Sans"/>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ejaVu Sans"/>
                <a:cs typeface="DejaVu Sans"/>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ejaVu Sans"/>
                <a:cs typeface="DejaVu Sans"/>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ejaVu Sans"/>
                <a:cs typeface="DejaVu Sans"/>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ejaVu Sans"/>
                <a:cs typeface="DejaVu Sans"/>
              </a:defRPr>
            </a:lvl9pPr>
          </a:lstStyle>
          <a:p>
            <a:pPr>
              <a:spcBef>
                <a:spcPts val="500"/>
              </a:spcBef>
              <a:buSzPct val="100000"/>
              <a:defRPr/>
            </a:pPr>
            <a:r>
              <a:rPr lang="en-IN" sz="800" smtClean="0">
                <a:solidFill>
                  <a:srgbClr val="808080"/>
                </a:solidFill>
                <a:latin typeface="ms trebuchet"/>
              </a:rPr>
              <a:t>IIIT Hyderabad</a:t>
            </a:r>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82000" y="13722"/>
            <a:ext cx="701510" cy="748278"/>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000000"/>
          </a:solidFill>
          <a:latin typeface="ms trebuche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s trebuche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s trebuche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s trebuche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s trebuche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85800" y="1981200"/>
            <a:ext cx="77628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 name="Rectangle 2"/>
          <p:cNvSpPr>
            <a:spLocks noGrp="1" noChangeArrowheads="1"/>
          </p:cNvSpPr>
          <p:nvPr>
            <p:ph type="dt"/>
          </p:nvPr>
        </p:nvSpPr>
        <p:spPr bwMode="auto">
          <a:xfrm>
            <a:off x="685800" y="5867400"/>
            <a:ext cx="189547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Tx/>
              <a:buSzPct val="100000"/>
              <a:buFontTx/>
              <a:buNone/>
              <a:tabLst>
                <a:tab pos="723900" algn="l"/>
                <a:tab pos="1447800" algn="l"/>
              </a:tabLst>
              <a:defRPr sz="1400">
                <a:solidFill>
                  <a:srgbClr val="000000"/>
                </a:solidFill>
                <a:latin typeface="ms trebuchet"/>
                <a:ea typeface="+mn-ea"/>
                <a:cs typeface="+mn-cs"/>
              </a:defRPr>
            </a:lvl1pPr>
          </a:lstStyle>
          <a:p>
            <a:pPr>
              <a:defRPr/>
            </a:pPr>
            <a:endParaRPr lang="en-US"/>
          </a:p>
        </p:txBody>
      </p:sp>
      <p:sp>
        <p:nvSpPr>
          <p:cNvPr id="2051" name="Rectangle 3"/>
          <p:cNvSpPr>
            <a:spLocks noGrp="1" noChangeArrowheads="1"/>
          </p:cNvSpPr>
          <p:nvPr>
            <p:ph type="ftr"/>
          </p:nvPr>
        </p:nvSpPr>
        <p:spPr bwMode="auto">
          <a:xfrm>
            <a:off x="3124200" y="5867400"/>
            <a:ext cx="288607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0" hangingPunct="0">
              <a:buClrTx/>
              <a:buSzPct val="100000"/>
              <a:buFontTx/>
              <a:buNone/>
              <a:tabLst>
                <a:tab pos="723900" algn="l"/>
                <a:tab pos="1447800" algn="l"/>
                <a:tab pos="2171700" algn="l"/>
              </a:tabLst>
              <a:defRPr sz="1400">
                <a:solidFill>
                  <a:srgbClr val="000000"/>
                </a:solidFill>
                <a:latin typeface="ms trebuchet"/>
                <a:ea typeface="+mn-ea"/>
                <a:cs typeface="+mn-cs"/>
              </a:defRPr>
            </a:lvl1pPr>
          </a:lstStyle>
          <a:p>
            <a:pPr>
              <a:defRPr/>
            </a:pPr>
            <a:endParaRPr lang="en-US"/>
          </a:p>
        </p:txBody>
      </p:sp>
      <p:sp>
        <p:nvSpPr>
          <p:cNvPr id="2052" name="Rectangle 4"/>
          <p:cNvSpPr>
            <a:spLocks noGrp="1" noChangeArrowheads="1"/>
          </p:cNvSpPr>
          <p:nvPr>
            <p:ph type="sldNum"/>
          </p:nvPr>
        </p:nvSpPr>
        <p:spPr bwMode="auto">
          <a:xfrm>
            <a:off x="6553200" y="5867400"/>
            <a:ext cx="189547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0" hangingPunct="0">
              <a:buClrTx/>
              <a:buSzPct val="100000"/>
              <a:buFontTx/>
              <a:buNone/>
              <a:tabLst>
                <a:tab pos="723900" algn="l"/>
                <a:tab pos="1447800" algn="l"/>
              </a:tabLst>
              <a:defRPr sz="1400">
                <a:solidFill>
                  <a:srgbClr val="000000"/>
                </a:solidFill>
                <a:latin typeface="ms trebuchet"/>
                <a:ea typeface="+mn-ea"/>
                <a:cs typeface="+mn-cs"/>
              </a:defRPr>
            </a:lvl1pPr>
          </a:lstStyle>
          <a:p>
            <a:pPr>
              <a:defRPr/>
            </a:pPr>
            <a:fld id="{DEE45881-856A-49C2-B69B-252D480EC19F}" type="slidenum">
              <a:rPr lang="en-US"/>
              <a:pPr>
                <a:defRPr/>
              </a:pPr>
              <a:t>‹#›</a:t>
            </a:fld>
            <a:endParaRPr lang="en-US" dirty="0"/>
          </a:p>
        </p:txBody>
      </p:sp>
      <p:pic>
        <p:nvPicPr>
          <p:cNvPr id="2055"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200" y="76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56" name="Line 7"/>
          <p:cNvSpPr>
            <a:spLocks noChangeShapeType="1"/>
          </p:cNvSpPr>
          <p:nvPr/>
        </p:nvSpPr>
        <p:spPr bwMode="auto">
          <a:xfrm>
            <a:off x="838200" y="152400"/>
            <a:ext cx="68580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057" name="Line 8"/>
          <p:cNvSpPr>
            <a:spLocks noChangeShapeType="1"/>
          </p:cNvSpPr>
          <p:nvPr/>
        </p:nvSpPr>
        <p:spPr bwMode="auto">
          <a:xfrm>
            <a:off x="838200" y="228600"/>
            <a:ext cx="53340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058" name="Line 9"/>
          <p:cNvSpPr>
            <a:spLocks noChangeShapeType="1"/>
          </p:cNvSpPr>
          <p:nvPr/>
        </p:nvSpPr>
        <p:spPr bwMode="auto">
          <a:xfrm>
            <a:off x="838200" y="304800"/>
            <a:ext cx="35814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059" name="Line 10"/>
          <p:cNvSpPr>
            <a:spLocks noChangeShapeType="1"/>
          </p:cNvSpPr>
          <p:nvPr/>
        </p:nvSpPr>
        <p:spPr bwMode="auto">
          <a:xfrm>
            <a:off x="152400" y="838200"/>
            <a:ext cx="1588" cy="571500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060" name="Line 11"/>
          <p:cNvSpPr>
            <a:spLocks noChangeShapeType="1"/>
          </p:cNvSpPr>
          <p:nvPr/>
        </p:nvSpPr>
        <p:spPr bwMode="auto">
          <a:xfrm>
            <a:off x="228600" y="838200"/>
            <a:ext cx="1588" cy="434340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061" name="Line 12"/>
          <p:cNvSpPr>
            <a:spLocks noChangeShapeType="1"/>
          </p:cNvSpPr>
          <p:nvPr/>
        </p:nvSpPr>
        <p:spPr bwMode="auto">
          <a:xfrm>
            <a:off x="304800" y="838200"/>
            <a:ext cx="1588" cy="289560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062" name="Line 13"/>
          <p:cNvSpPr>
            <a:spLocks noChangeShapeType="1"/>
          </p:cNvSpPr>
          <p:nvPr/>
        </p:nvSpPr>
        <p:spPr bwMode="auto">
          <a:xfrm>
            <a:off x="7391400" y="6705600"/>
            <a:ext cx="16002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063" name="Line 14"/>
          <p:cNvSpPr>
            <a:spLocks noChangeShapeType="1"/>
          </p:cNvSpPr>
          <p:nvPr/>
        </p:nvSpPr>
        <p:spPr bwMode="auto">
          <a:xfrm>
            <a:off x="8991600" y="5334000"/>
            <a:ext cx="1588" cy="137160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064" name="Line 15"/>
          <p:cNvSpPr>
            <a:spLocks noChangeShapeType="1"/>
          </p:cNvSpPr>
          <p:nvPr/>
        </p:nvSpPr>
        <p:spPr bwMode="auto">
          <a:xfrm>
            <a:off x="7696200" y="6629400"/>
            <a:ext cx="12192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065" name="Line 16"/>
          <p:cNvSpPr>
            <a:spLocks noChangeShapeType="1"/>
          </p:cNvSpPr>
          <p:nvPr/>
        </p:nvSpPr>
        <p:spPr bwMode="auto">
          <a:xfrm>
            <a:off x="8915400" y="5562600"/>
            <a:ext cx="1588" cy="106680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066" name="Line 17"/>
          <p:cNvSpPr>
            <a:spLocks noChangeShapeType="1"/>
          </p:cNvSpPr>
          <p:nvPr/>
        </p:nvSpPr>
        <p:spPr bwMode="auto">
          <a:xfrm>
            <a:off x="8001000" y="6553200"/>
            <a:ext cx="8382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067" name="Line 18"/>
          <p:cNvSpPr>
            <a:spLocks noChangeShapeType="1"/>
          </p:cNvSpPr>
          <p:nvPr/>
        </p:nvSpPr>
        <p:spPr bwMode="auto">
          <a:xfrm>
            <a:off x="8839200" y="5791200"/>
            <a:ext cx="1588" cy="76200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068" name="Text Box 19"/>
          <p:cNvSpPr txBox="1">
            <a:spLocks noChangeArrowheads="1"/>
          </p:cNvSpPr>
          <p:nvPr/>
        </p:nvSpPr>
        <p:spPr bwMode="auto">
          <a:xfrm>
            <a:off x="-88900" y="6019800"/>
            <a:ext cx="304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eaVert"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ejaVu Sans"/>
                <a:cs typeface="DejaVu Sans"/>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ejaVu Sans"/>
                <a:cs typeface="DejaVu Sans"/>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ejaVu Sans"/>
                <a:cs typeface="DejaVu Sans"/>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ejaVu Sans"/>
                <a:cs typeface="DejaVu Sans"/>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ejaVu Sans"/>
                <a:cs typeface="DejaVu Sans"/>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ejaVu Sans"/>
                <a:cs typeface="DejaVu Sans"/>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ejaVu Sans"/>
                <a:cs typeface="DejaVu Sans"/>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ejaVu Sans"/>
                <a:cs typeface="DejaVu Sans"/>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ejaVu Sans"/>
                <a:cs typeface="DejaVu Sans"/>
              </a:defRPr>
            </a:lvl9pPr>
          </a:lstStyle>
          <a:p>
            <a:pPr>
              <a:spcBef>
                <a:spcPts val="500"/>
              </a:spcBef>
              <a:buSzPct val="100000"/>
              <a:defRPr/>
            </a:pPr>
            <a:r>
              <a:rPr lang="en-IN" sz="800" smtClean="0">
                <a:solidFill>
                  <a:srgbClr val="808080"/>
                </a:solidFill>
                <a:latin typeface="ms trebuchet"/>
              </a:rPr>
              <a:t>IIIT Hyderabad</a:t>
            </a:r>
          </a:p>
        </p:txBody>
      </p:sp>
      <p:sp>
        <p:nvSpPr>
          <p:cNvPr id="2069" name="Rectangle 20"/>
          <p:cNvSpPr>
            <a:spLocks noGrp="1" noChangeArrowheads="1"/>
          </p:cNvSpPr>
          <p:nvPr>
            <p:ph type="body" idx="1"/>
          </p:nvPr>
        </p:nvSpPr>
        <p:spPr bwMode="auto">
          <a:xfrm>
            <a:off x="457200" y="1604963"/>
            <a:ext cx="8220075" cy="451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3" name="Picture 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001000" y="0"/>
            <a:ext cx="1143000" cy="76661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000000"/>
          </a:solidFill>
          <a:latin typeface="ms trebuche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s trebuche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s trebuche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s trebuche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s trebuche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image" Target="../media/image45.wmf"/><Relationship Id="rId18" Type="http://schemas.openxmlformats.org/officeDocument/2006/relationships/image" Target="../media/image50.wmf"/><Relationship Id="rId3" Type="http://schemas.openxmlformats.org/officeDocument/2006/relationships/image" Target="../media/image35.wmf"/><Relationship Id="rId7" Type="http://schemas.openxmlformats.org/officeDocument/2006/relationships/image" Target="../media/image39.wmf"/><Relationship Id="rId12" Type="http://schemas.openxmlformats.org/officeDocument/2006/relationships/image" Target="../media/image44.wmf"/><Relationship Id="rId17" Type="http://schemas.openxmlformats.org/officeDocument/2006/relationships/image" Target="../media/image49.wmf"/><Relationship Id="rId2" Type="http://schemas.openxmlformats.org/officeDocument/2006/relationships/notesSlide" Target="../notesSlides/notesSlide10.xml"/><Relationship Id="rId16" Type="http://schemas.openxmlformats.org/officeDocument/2006/relationships/image" Target="../media/image48.wmf"/><Relationship Id="rId1" Type="http://schemas.openxmlformats.org/officeDocument/2006/relationships/slideLayout" Target="../slideLayouts/slideLayout13.xml"/><Relationship Id="rId6" Type="http://schemas.openxmlformats.org/officeDocument/2006/relationships/image" Target="../media/image38.wmf"/><Relationship Id="rId11" Type="http://schemas.openxmlformats.org/officeDocument/2006/relationships/image" Target="../media/image43.wmf"/><Relationship Id="rId5" Type="http://schemas.openxmlformats.org/officeDocument/2006/relationships/image" Target="../media/image37.wmf"/><Relationship Id="rId15" Type="http://schemas.openxmlformats.org/officeDocument/2006/relationships/image" Target="../media/image47.wmf"/><Relationship Id="rId10" Type="http://schemas.openxmlformats.org/officeDocument/2006/relationships/image" Target="../media/image42.wmf"/><Relationship Id="rId19" Type="http://schemas.openxmlformats.org/officeDocument/2006/relationships/image" Target="../media/image34.png"/><Relationship Id="rId4" Type="http://schemas.openxmlformats.org/officeDocument/2006/relationships/image" Target="../media/image36.wmf"/><Relationship Id="rId9" Type="http://schemas.openxmlformats.org/officeDocument/2006/relationships/image" Target="../media/image41.wmf"/><Relationship Id="rId14" Type="http://schemas.openxmlformats.org/officeDocument/2006/relationships/image" Target="../media/image46.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52.jpeg"/><Relationship Id="rId4" Type="http://schemas.openxmlformats.org/officeDocument/2006/relationships/image" Target="../media/image71.png"/></Relationships>
</file>

<file path=ppt/slides/_rels/slide1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55.jpeg"/><Relationship Id="rId7"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58.jpeg"/><Relationship Id="rId5" Type="http://schemas.openxmlformats.org/officeDocument/2006/relationships/image" Target="../media/image57.jpeg"/><Relationship Id="rId10" Type="http://schemas.openxmlformats.org/officeDocument/2006/relationships/image" Target="../media/image180.png"/><Relationship Id="rId4" Type="http://schemas.openxmlformats.org/officeDocument/2006/relationships/image" Target="../media/image56.jpeg"/><Relationship Id="rId9" Type="http://schemas.openxmlformats.org/officeDocument/2006/relationships/image" Target="../media/image170.png"/></Relationships>
</file>

<file path=ppt/slides/_rels/slide17.xml.rels><?xml version="1.0" encoding="UTF-8" standalone="yes"?>
<Relationships xmlns="http://schemas.openxmlformats.org/package/2006/relationships"><Relationship Id="rId3" Type="http://schemas.openxmlformats.org/officeDocument/2006/relationships/image" Target="../media/image340.png"/><Relationship Id="rId7" Type="http://schemas.openxmlformats.org/officeDocument/2006/relationships/image" Target="../media/image58.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8.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9.png"/><Relationship Id="rId7"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jpeg"/><Relationship Id="rId18" Type="http://schemas.openxmlformats.org/officeDocument/2006/relationships/image" Target="../media/image78.jpg"/><Relationship Id="rId26" Type="http://schemas.openxmlformats.org/officeDocument/2006/relationships/image" Target="../media/image86.jpeg"/><Relationship Id="rId3" Type="http://schemas.openxmlformats.org/officeDocument/2006/relationships/image" Target="../media/image63.jpg"/><Relationship Id="rId21" Type="http://schemas.openxmlformats.org/officeDocument/2006/relationships/image" Target="../media/image81.jpg"/><Relationship Id="rId7" Type="http://schemas.openxmlformats.org/officeDocument/2006/relationships/image" Target="../media/image67.png"/><Relationship Id="rId12" Type="http://schemas.openxmlformats.org/officeDocument/2006/relationships/image" Target="../media/image72.jpeg"/><Relationship Id="rId17" Type="http://schemas.openxmlformats.org/officeDocument/2006/relationships/image" Target="../media/image77.png"/><Relationship Id="rId25" Type="http://schemas.openxmlformats.org/officeDocument/2006/relationships/image" Target="../media/image85.png"/><Relationship Id="rId2" Type="http://schemas.openxmlformats.org/officeDocument/2006/relationships/notesSlide" Target="../notesSlides/notesSlide22.xml"/><Relationship Id="rId16" Type="http://schemas.openxmlformats.org/officeDocument/2006/relationships/image" Target="../media/image76.png"/><Relationship Id="rId20" Type="http://schemas.openxmlformats.org/officeDocument/2006/relationships/image" Target="../media/image80.jpg"/><Relationship Id="rId1" Type="http://schemas.openxmlformats.org/officeDocument/2006/relationships/slideLayout" Target="../slideLayouts/slideLayout13.xml"/><Relationship Id="rId6" Type="http://schemas.openxmlformats.org/officeDocument/2006/relationships/image" Target="../media/image66.png"/><Relationship Id="rId11" Type="http://schemas.openxmlformats.org/officeDocument/2006/relationships/image" Target="../media/image71.jpeg"/><Relationship Id="rId24" Type="http://schemas.openxmlformats.org/officeDocument/2006/relationships/image" Target="../media/image84.jpg"/><Relationship Id="rId5" Type="http://schemas.openxmlformats.org/officeDocument/2006/relationships/image" Target="../media/image65.jpg"/><Relationship Id="rId15" Type="http://schemas.openxmlformats.org/officeDocument/2006/relationships/image" Target="../media/image75.png"/><Relationship Id="rId23" Type="http://schemas.openxmlformats.org/officeDocument/2006/relationships/image" Target="../media/image83.jpeg"/><Relationship Id="rId10" Type="http://schemas.openxmlformats.org/officeDocument/2006/relationships/image" Target="../media/image70.jpeg"/><Relationship Id="rId19" Type="http://schemas.openxmlformats.org/officeDocument/2006/relationships/image" Target="../media/image79.jpg"/><Relationship Id="rId4" Type="http://schemas.openxmlformats.org/officeDocument/2006/relationships/image" Target="../media/image64.jpg"/><Relationship Id="rId9" Type="http://schemas.openxmlformats.org/officeDocument/2006/relationships/image" Target="../media/image69.jpg"/><Relationship Id="rId14" Type="http://schemas.openxmlformats.org/officeDocument/2006/relationships/image" Target="../media/image74.jpg"/><Relationship Id="rId22" Type="http://schemas.openxmlformats.org/officeDocument/2006/relationships/image" Target="../media/image8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9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600.png"/><Relationship Id="rId7" Type="http://schemas.openxmlformats.org/officeDocument/2006/relationships/image" Target="../media/image145.png"/><Relationship Id="rId2" Type="http://schemas.openxmlformats.org/officeDocument/2006/relationships/notesSlide" Target="../notesSlides/notesSlide32.xml"/><Relationship Id="rId1" Type="http://schemas.openxmlformats.org/officeDocument/2006/relationships/slideLayout" Target="../slideLayouts/slideLayout13.xml"/><Relationship Id="rId9" Type="http://schemas.openxmlformats.org/officeDocument/2006/relationships/image" Target="../media/image147.png"/></Relationships>
</file>

<file path=ppt/slides/_rels/slide3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750.png"/><Relationship Id="rId18" Type="http://schemas.openxmlformats.org/officeDocument/2006/relationships/image" Target="../media/image83.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png"/><Relationship Id="rId17" Type="http://schemas.openxmlformats.org/officeDocument/2006/relationships/image" Target="../media/image82.png"/><Relationship Id="rId2" Type="http://schemas.openxmlformats.org/officeDocument/2006/relationships/notesSlide" Target="../notesSlides/notesSlide34.xml"/><Relationship Id="rId16" Type="http://schemas.openxmlformats.org/officeDocument/2006/relationships/image" Target="../media/image780.png"/><Relationship Id="rId1" Type="http://schemas.openxmlformats.org/officeDocument/2006/relationships/slideLayout" Target="../slideLayouts/slideLayout13.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770.png"/><Relationship Id="rId10" Type="http://schemas.openxmlformats.org/officeDocument/2006/relationships/image" Target="../media/image107.emf"/><Relationship Id="rId4" Type="http://schemas.openxmlformats.org/officeDocument/2006/relationships/image" Target="../media/image101.png"/><Relationship Id="rId9" Type="http://schemas.openxmlformats.org/officeDocument/2006/relationships/image" Target="../media/image106.emf"/><Relationship Id="rId14" Type="http://schemas.openxmlformats.org/officeDocument/2006/relationships/image" Target="../media/image760.png"/></Relationships>
</file>

<file path=ppt/slides/_rels/slide35.xml.rels><?xml version="1.0" encoding="UTF-8" standalone="yes"?>
<Relationships xmlns="http://schemas.openxmlformats.org/package/2006/relationships"><Relationship Id="rId3" Type="http://schemas.openxmlformats.org/officeDocument/2006/relationships/image" Target="../media/image104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050.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81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106.png"/></Relationships>
</file>

<file path=ppt/slides/_rels/slide39.xml.rels><?xml version="1.0" encoding="UTF-8" standalone="yes"?>
<Relationships xmlns="http://schemas.openxmlformats.org/package/2006/relationships"><Relationship Id="rId13" Type="http://schemas.openxmlformats.org/officeDocument/2006/relationships/image" Target="../media/image120.wmf"/><Relationship Id="rId18" Type="http://schemas.openxmlformats.org/officeDocument/2006/relationships/image" Target="../media/image125.wmf"/><Relationship Id="rId26" Type="http://schemas.openxmlformats.org/officeDocument/2006/relationships/image" Target="../media/image35.wmf"/><Relationship Id="rId39" Type="http://schemas.openxmlformats.org/officeDocument/2006/relationships/image" Target="../media/image143.wmf"/><Relationship Id="rId21" Type="http://schemas.openxmlformats.org/officeDocument/2006/relationships/image" Target="../media/image128.wmf"/><Relationship Id="rId34" Type="http://schemas.openxmlformats.org/officeDocument/2006/relationships/image" Target="../media/image139.wmf"/><Relationship Id="rId42" Type="http://schemas.openxmlformats.org/officeDocument/2006/relationships/image" Target="../media/image146.wmf"/><Relationship Id="rId47" Type="http://schemas.openxmlformats.org/officeDocument/2006/relationships/image" Target="../media/image151.wmf"/><Relationship Id="rId50" Type="http://schemas.openxmlformats.org/officeDocument/2006/relationships/image" Target="../media/image37.wmf"/><Relationship Id="rId7" Type="http://schemas.openxmlformats.org/officeDocument/2006/relationships/image" Target="../media/image114.wmf"/><Relationship Id="rId2" Type="http://schemas.openxmlformats.org/officeDocument/2006/relationships/notesSlide" Target="../notesSlides/notesSlide39.xml"/><Relationship Id="rId16" Type="http://schemas.openxmlformats.org/officeDocument/2006/relationships/image" Target="../media/image123.wmf"/><Relationship Id="rId29" Type="http://schemas.openxmlformats.org/officeDocument/2006/relationships/image" Target="../media/image134.wmf"/><Relationship Id="rId11" Type="http://schemas.openxmlformats.org/officeDocument/2006/relationships/image" Target="../media/image118.wmf"/><Relationship Id="rId24" Type="http://schemas.openxmlformats.org/officeDocument/2006/relationships/image" Target="../media/image130.wmf"/><Relationship Id="rId32" Type="http://schemas.openxmlformats.org/officeDocument/2006/relationships/image" Target="../media/image137.wmf"/><Relationship Id="rId37" Type="http://schemas.openxmlformats.org/officeDocument/2006/relationships/image" Target="../media/image142.wmf"/><Relationship Id="rId40" Type="http://schemas.openxmlformats.org/officeDocument/2006/relationships/image" Target="../media/image144.wmf"/><Relationship Id="rId45" Type="http://schemas.openxmlformats.org/officeDocument/2006/relationships/image" Target="../media/image149.wmf"/><Relationship Id="rId5" Type="http://schemas.openxmlformats.org/officeDocument/2006/relationships/image" Target="../media/image112.wmf"/><Relationship Id="rId15" Type="http://schemas.openxmlformats.org/officeDocument/2006/relationships/image" Target="../media/image122.wmf"/><Relationship Id="rId23" Type="http://schemas.openxmlformats.org/officeDocument/2006/relationships/image" Target="../media/image129.wmf"/><Relationship Id="rId28" Type="http://schemas.openxmlformats.org/officeDocument/2006/relationships/image" Target="../media/image133.wmf"/><Relationship Id="rId36" Type="http://schemas.openxmlformats.org/officeDocument/2006/relationships/image" Target="../media/image141.wmf"/><Relationship Id="rId49" Type="http://schemas.openxmlformats.org/officeDocument/2006/relationships/image" Target="../media/image153.wmf"/><Relationship Id="rId10" Type="http://schemas.openxmlformats.org/officeDocument/2006/relationships/image" Target="../media/image117.wmf"/><Relationship Id="rId19" Type="http://schemas.openxmlformats.org/officeDocument/2006/relationships/image" Target="../media/image126.wmf"/><Relationship Id="rId31" Type="http://schemas.openxmlformats.org/officeDocument/2006/relationships/image" Target="../media/image136.wmf"/><Relationship Id="rId44" Type="http://schemas.openxmlformats.org/officeDocument/2006/relationships/image" Target="../media/image148.wmf"/><Relationship Id="rId4" Type="http://schemas.openxmlformats.org/officeDocument/2006/relationships/image" Target="../media/image111.wmf"/><Relationship Id="rId9" Type="http://schemas.openxmlformats.org/officeDocument/2006/relationships/image" Target="../media/image116.wmf"/><Relationship Id="rId14" Type="http://schemas.openxmlformats.org/officeDocument/2006/relationships/image" Target="../media/image121.wmf"/><Relationship Id="rId22" Type="http://schemas.openxmlformats.org/officeDocument/2006/relationships/image" Target="../media/image46.wmf"/><Relationship Id="rId27" Type="http://schemas.openxmlformats.org/officeDocument/2006/relationships/image" Target="../media/image132.wmf"/><Relationship Id="rId30" Type="http://schemas.openxmlformats.org/officeDocument/2006/relationships/image" Target="../media/image135.wmf"/><Relationship Id="rId35" Type="http://schemas.openxmlformats.org/officeDocument/2006/relationships/image" Target="../media/image140.wmf"/><Relationship Id="rId43" Type="http://schemas.openxmlformats.org/officeDocument/2006/relationships/image" Target="../media/image147.wmf"/><Relationship Id="rId48" Type="http://schemas.openxmlformats.org/officeDocument/2006/relationships/image" Target="../media/image152.wmf"/><Relationship Id="rId8" Type="http://schemas.openxmlformats.org/officeDocument/2006/relationships/image" Target="../media/image115.wmf"/><Relationship Id="rId3" Type="http://schemas.openxmlformats.org/officeDocument/2006/relationships/image" Target="../media/image110.wmf"/><Relationship Id="rId12" Type="http://schemas.openxmlformats.org/officeDocument/2006/relationships/image" Target="../media/image119.wmf"/><Relationship Id="rId17" Type="http://schemas.openxmlformats.org/officeDocument/2006/relationships/image" Target="../media/image124.wmf"/><Relationship Id="rId25" Type="http://schemas.openxmlformats.org/officeDocument/2006/relationships/image" Target="../media/image131.wmf"/><Relationship Id="rId33" Type="http://schemas.openxmlformats.org/officeDocument/2006/relationships/image" Target="../media/image138.wmf"/><Relationship Id="rId38" Type="http://schemas.openxmlformats.org/officeDocument/2006/relationships/image" Target="../media/image43.wmf"/><Relationship Id="rId46" Type="http://schemas.openxmlformats.org/officeDocument/2006/relationships/image" Target="../media/image150.wmf"/><Relationship Id="rId20" Type="http://schemas.openxmlformats.org/officeDocument/2006/relationships/image" Target="../media/image127.wmf"/><Relationship Id="rId41" Type="http://schemas.openxmlformats.org/officeDocument/2006/relationships/image" Target="../media/image145.wmf"/><Relationship Id="rId1" Type="http://schemas.openxmlformats.org/officeDocument/2006/relationships/slideLayout" Target="../slideLayouts/slideLayout13.xml"/><Relationship Id="rId6" Type="http://schemas.openxmlformats.org/officeDocument/2006/relationships/image" Target="../media/image113.wmf"/></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18" Type="http://schemas.openxmlformats.org/officeDocument/2006/relationships/image" Target="../media/image19.jpeg"/><Relationship Id="rId3" Type="http://schemas.openxmlformats.org/officeDocument/2006/relationships/image" Target="../media/image4.jpeg"/><Relationship Id="rId21" Type="http://schemas.openxmlformats.org/officeDocument/2006/relationships/image" Target="../media/image22.png"/><Relationship Id="rId7" Type="http://schemas.openxmlformats.org/officeDocument/2006/relationships/image" Target="../media/image8.jpeg"/><Relationship Id="rId12" Type="http://schemas.openxmlformats.org/officeDocument/2006/relationships/image" Target="../media/image13.png"/><Relationship Id="rId17" Type="http://schemas.openxmlformats.org/officeDocument/2006/relationships/image" Target="../media/image18.jpeg"/><Relationship Id="rId2" Type="http://schemas.openxmlformats.org/officeDocument/2006/relationships/notesSlide" Target="../notesSlides/notesSlide4.xml"/><Relationship Id="rId16" Type="http://schemas.openxmlformats.org/officeDocument/2006/relationships/image" Target="../media/image17.png"/><Relationship Id="rId20"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 Id="rId22" Type="http://schemas.openxmlformats.org/officeDocument/2006/relationships/image" Target="../media/image23.jpeg"/></Relationships>
</file>

<file path=ppt/slides/_rels/slide40.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image" Target="../media/image160.wmf"/><Relationship Id="rId13" Type="http://schemas.openxmlformats.org/officeDocument/2006/relationships/image" Target="../media/image164.wmf"/><Relationship Id="rId18" Type="http://schemas.openxmlformats.org/officeDocument/2006/relationships/image" Target="../media/image149.png"/><Relationship Id="rId3" Type="http://schemas.openxmlformats.org/officeDocument/2006/relationships/image" Target="../media/image155.wmf"/><Relationship Id="rId7" Type="http://schemas.openxmlformats.org/officeDocument/2006/relationships/image" Target="../media/image159.wmf"/><Relationship Id="rId12" Type="http://schemas.openxmlformats.org/officeDocument/2006/relationships/image" Target="../media/image163.wmf"/><Relationship Id="rId17" Type="http://schemas.openxmlformats.org/officeDocument/2006/relationships/image" Target="../media/image148.pn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158.wmf"/><Relationship Id="rId11" Type="http://schemas.openxmlformats.org/officeDocument/2006/relationships/image" Target="../media/image162.wmf"/><Relationship Id="rId5" Type="http://schemas.openxmlformats.org/officeDocument/2006/relationships/image" Target="../media/image157.wmf"/><Relationship Id="rId10" Type="http://schemas.openxmlformats.org/officeDocument/2006/relationships/image" Target="../media/image47.wmf"/><Relationship Id="rId4" Type="http://schemas.openxmlformats.org/officeDocument/2006/relationships/image" Target="../media/image156.wmf"/><Relationship Id="rId9" Type="http://schemas.openxmlformats.org/officeDocument/2006/relationships/image" Target="../media/image161.wmf"/><Relationship Id="rId14" Type="http://schemas.openxmlformats.org/officeDocument/2006/relationships/image" Target="../media/image165.wmf"/></Relationships>
</file>

<file path=ppt/slides/_rels/slide43.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108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840.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8" Type="http://schemas.openxmlformats.org/officeDocument/2006/relationships/image" Target="../media/image177.png"/><Relationship Id="rId3" Type="http://schemas.openxmlformats.org/officeDocument/2006/relationships/image" Target="../media/image850.png"/><Relationship Id="rId7" Type="http://schemas.openxmlformats.org/officeDocument/2006/relationships/image" Target="../media/image176.png"/><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image" Target="../media/image175.png"/><Relationship Id="rId11" Type="http://schemas.openxmlformats.org/officeDocument/2006/relationships/image" Target="../media/image181.png"/><Relationship Id="rId5" Type="http://schemas.openxmlformats.org/officeDocument/2006/relationships/image" Target="../media/image174.png"/><Relationship Id="rId10" Type="http://schemas.openxmlformats.org/officeDocument/2006/relationships/image" Target="../media/image179.png"/><Relationship Id="rId4" Type="http://schemas.openxmlformats.org/officeDocument/2006/relationships/image" Target="../media/image173.png"/><Relationship Id="rId9" Type="http://schemas.openxmlformats.org/officeDocument/2006/relationships/image" Target="../media/image17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wmf"/><Relationship Id="rId4" Type="http://schemas.openxmlformats.org/officeDocument/2006/relationships/image" Target="../media/image32.wmf"/></Relationships>
</file>

<file path=ppt/slides/_rels/slide9.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image" Target="../media/image45.wmf"/><Relationship Id="rId18" Type="http://schemas.openxmlformats.org/officeDocument/2006/relationships/image" Target="../media/image50.wmf"/><Relationship Id="rId3" Type="http://schemas.openxmlformats.org/officeDocument/2006/relationships/image" Target="../media/image35.wmf"/><Relationship Id="rId7" Type="http://schemas.openxmlformats.org/officeDocument/2006/relationships/image" Target="../media/image39.wmf"/><Relationship Id="rId12" Type="http://schemas.openxmlformats.org/officeDocument/2006/relationships/image" Target="../media/image44.wmf"/><Relationship Id="rId17" Type="http://schemas.openxmlformats.org/officeDocument/2006/relationships/image" Target="../media/image49.wmf"/><Relationship Id="rId2" Type="http://schemas.openxmlformats.org/officeDocument/2006/relationships/notesSlide" Target="../notesSlides/notesSlide9.xml"/><Relationship Id="rId16" Type="http://schemas.openxmlformats.org/officeDocument/2006/relationships/image" Target="../media/image48.wmf"/><Relationship Id="rId1" Type="http://schemas.openxmlformats.org/officeDocument/2006/relationships/slideLayout" Target="../slideLayouts/slideLayout13.xml"/><Relationship Id="rId6" Type="http://schemas.openxmlformats.org/officeDocument/2006/relationships/image" Target="../media/image38.wmf"/><Relationship Id="rId11" Type="http://schemas.openxmlformats.org/officeDocument/2006/relationships/image" Target="../media/image43.wmf"/><Relationship Id="rId5" Type="http://schemas.openxmlformats.org/officeDocument/2006/relationships/image" Target="../media/image37.wmf"/><Relationship Id="rId15" Type="http://schemas.openxmlformats.org/officeDocument/2006/relationships/image" Target="../media/image47.wmf"/><Relationship Id="rId10" Type="http://schemas.openxmlformats.org/officeDocument/2006/relationships/image" Target="../media/image42.wmf"/><Relationship Id="rId19" Type="http://schemas.openxmlformats.org/officeDocument/2006/relationships/image" Target="../media/image51.jpeg"/><Relationship Id="rId4" Type="http://schemas.openxmlformats.org/officeDocument/2006/relationships/image" Target="../media/image36.wmf"/><Relationship Id="rId9" Type="http://schemas.openxmlformats.org/officeDocument/2006/relationships/image" Target="../media/image41.wmf"/><Relationship Id="rId14" Type="http://schemas.openxmlformats.org/officeDocument/2006/relationships/image" Target="../media/image4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05128"/>
            <a:ext cx="8458200" cy="1752600"/>
          </a:xfrm>
        </p:spPr>
        <p:txBody>
          <a:bodyPr/>
          <a:lstStyle/>
          <a:p>
            <a:r>
              <a:rPr lang="en-US" sz="4000" dirty="0" smtClean="0">
                <a:solidFill>
                  <a:schemeClr val="accent2"/>
                </a:solidFill>
                <a:latin typeface="ms trebuchet"/>
              </a:rPr>
              <a:t>Script and Language Identification in Document Images and Scene Texts</a:t>
            </a:r>
            <a:endParaRPr lang="en-US" sz="4000" dirty="0">
              <a:solidFill>
                <a:schemeClr val="accent2"/>
              </a:solidFill>
              <a:latin typeface="ms trebuchet"/>
            </a:endParaRPr>
          </a:p>
        </p:txBody>
      </p:sp>
      <p:sp>
        <p:nvSpPr>
          <p:cNvPr id="3" name="Subtitle 2"/>
          <p:cNvSpPr>
            <a:spLocks noGrp="1"/>
          </p:cNvSpPr>
          <p:nvPr>
            <p:ph type="subTitle" idx="1"/>
          </p:nvPr>
        </p:nvSpPr>
        <p:spPr>
          <a:xfrm>
            <a:off x="381000" y="3429000"/>
            <a:ext cx="8458200" cy="2438400"/>
          </a:xfrm>
        </p:spPr>
        <p:txBody>
          <a:bodyPr/>
          <a:lstStyle/>
          <a:p>
            <a:r>
              <a:rPr lang="en-US" sz="2800" dirty="0" err="1" smtClean="0">
                <a:solidFill>
                  <a:schemeClr val="accent2"/>
                </a:solidFill>
              </a:rPr>
              <a:t>Ajeet</a:t>
            </a:r>
            <a:r>
              <a:rPr lang="en-US" sz="2800" dirty="0" smtClean="0">
                <a:solidFill>
                  <a:schemeClr val="accent2"/>
                </a:solidFill>
              </a:rPr>
              <a:t> Kumar Singh</a:t>
            </a:r>
          </a:p>
          <a:p>
            <a:endParaRPr lang="en-US" sz="2800" dirty="0" smtClean="0">
              <a:solidFill>
                <a:schemeClr val="accent2"/>
              </a:solidFill>
            </a:endParaRPr>
          </a:p>
          <a:p>
            <a:r>
              <a:rPr lang="en-US" sz="2800" dirty="0" smtClean="0">
                <a:solidFill>
                  <a:schemeClr val="accent2"/>
                </a:solidFill>
              </a:rPr>
              <a:t>Adviser: Prof. C. V. </a:t>
            </a:r>
            <a:r>
              <a:rPr lang="en-US" sz="2800" dirty="0" err="1" smtClean="0">
                <a:solidFill>
                  <a:schemeClr val="accent2"/>
                </a:solidFill>
              </a:rPr>
              <a:t>Jawahar</a:t>
            </a:r>
            <a:endParaRPr lang="en-US" sz="2800" dirty="0">
              <a:solidFill>
                <a:schemeClr val="accent2"/>
              </a:solidFill>
            </a:endParaRPr>
          </a:p>
          <a:p>
            <a:r>
              <a:rPr lang="en-US" sz="2800" dirty="0" smtClean="0">
                <a:solidFill>
                  <a:schemeClr val="accent2"/>
                </a:solidFill>
              </a:rPr>
              <a:t>Center for Visual Information Technology</a:t>
            </a:r>
          </a:p>
          <a:p>
            <a:r>
              <a:rPr lang="en-US" sz="2800" dirty="0" smtClean="0">
                <a:solidFill>
                  <a:schemeClr val="accent2"/>
                </a:solidFill>
              </a:rPr>
              <a:t>IIIT-Hyderabad, India</a:t>
            </a:r>
          </a:p>
        </p:txBody>
      </p:sp>
      <p:sp>
        <p:nvSpPr>
          <p:cNvPr id="4" name="Slide Number Placeholder 3"/>
          <p:cNvSpPr>
            <a:spLocks noGrp="1"/>
          </p:cNvSpPr>
          <p:nvPr>
            <p:ph type="sldNum" idx="12"/>
          </p:nvPr>
        </p:nvSpPr>
        <p:spPr/>
        <p:txBody>
          <a:bodyPr/>
          <a:lstStyle/>
          <a:p>
            <a:pPr>
              <a:defRPr/>
            </a:pPr>
            <a:fld id="{358CA3C2-FEF9-4ACF-B87B-9AAE8BE535ED}" type="slidenum">
              <a:rPr lang="en-US" smtClean="0"/>
              <a:pPr>
                <a:defRPr/>
              </a:pPr>
              <a:t>1</a:t>
            </a:fld>
            <a:endParaRPr lang="en-US" dirty="0"/>
          </a:p>
        </p:txBody>
      </p:sp>
    </p:spTree>
    <p:extLst>
      <p:ext uri="{BB962C8B-B14F-4D97-AF65-F5344CB8AC3E}">
        <p14:creationId xmlns:p14="http://schemas.microsoft.com/office/powerpoint/2010/main" val="3180682774"/>
      </p:ext>
    </p:extLst>
  </p:cSld>
  <p:clrMapOvr>
    <a:masterClrMapping/>
  </p:clrMapOvr>
  <mc:AlternateContent xmlns:mc="http://schemas.openxmlformats.org/markup-compatibility/2006" xmlns:p14="http://schemas.microsoft.com/office/powerpoint/2010/main">
    <mc:Choice Requires="p14">
      <p:transition spd="slow" p14:dur="2000" advTm="24260"/>
    </mc:Choice>
    <mc:Fallback xmlns="">
      <p:transition spd="slow" advTm="2426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228600" y="242249"/>
            <a:ext cx="8605838"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Motivation</a:t>
            </a:r>
            <a:endParaRPr lang="en-US" sz="3600" kern="0" dirty="0">
              <a:solidFill>
                <a:schemeClr val="accent2"/>
              </a:solidFill>
            </a:endParaRPr>
          </a:p>
        </p:txBody>
      </p:sp>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09600" y="1981200"/>
            <a:ext cx="1371600" cy="457200"/>
          </a:xfrm>
          <a:prstGeom prst="rect">
            <a:avLst/>
          </a:prstGeom>
          <a:ln w="19050">
            <a:solidFill>
              <a:schemeClr val="tx1"/>
            </a:solidFill>
          </a:ln>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702719" y="2020784"/>
            <a:ext cx="1371600" cy="457200"/>
          </a:xfrm>
          <a:prstGeom prst="rect">
            <a:avLst/>
          </a:prstGeom>
          <a:ln w="19050">
            <a:solidFill>
              <a:schemeClr val="tx1"/>
            </a:solidFill>
          </a:ln>
        </p:spPr>
      </p:pic>
      <p:pic>
        <p:nvPicPr>
          <p:cNvPr id="9" name="Picture 8"/>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95838" y="2020784"/>
            <a:ext cx="1371600" cy="457200"/>
          </a:xfrm>
          <a:prstGeom prst="rect">
            <a:avLst/>
          </a:prstGeom>
          <a:ln w="19050">
            <a:solidFill>
              <a:schemeClr val="tx1"/>
            </a:solidFill>
          </a:ln>
        </p:spPr>
      </p:pic>
      <p:pic>
        <p:nvPicPr>
          <p:cNvPr id="10" name="Picture 9"/>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88957" y="2002971"/>
            <a:ext cx="1371600" cy="457200"/>
          </a:xfrm>
          <a:prstGeom prst="rect">
            <a:avLst/>
          </a:prstGeom>
          <a:ln w="19050">
            <a:solidFill>
              <a:schemeClr val="tx1"/>
            </a:solidFill>
          </a:ln>
        </p:spPr>
      </p:pic>
      <p:pic>
        <p:nvPicPr>
          <p:cNvPr id="11" name="Picture 10"/>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09600" y="3069277"/>
            <a:ext cx="1371600" cy="457200"/>
          </a:xfrm>
          <a:prstGeom prst="rect">
            <a:avLst/>
          </a:prstGeom>
          <a:ln w="19050">
            <a:solidFill>
              <a:schemeClr val="tx1"/>
            </a:solidFill>
          </a:ln>
        </p:spPr>
      </p:pic>
      <p:pic>
        <p:nvPicPr>
          <p:cNvPr id="12" name="Picture 11"/>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2674020" y="3069277"/>
            <a:ext cx="1371600" cy="457200"/>
          </a:xfrm>
          <a:prstGeom prst="rect">
            <a:avLst/>
          </a:prstGeom>
          <a:ln w="19050">
            <a:solidFill>
              <a:schemeClr val="tx1"/>
            </a:solidFill>
          </a:ln>
        </p:spPr>
      </p:pic>
      <p:pic>
        <p:nvPicPr>
          <p:cNvPr id="13" name="Picture 12"/>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732997" y="3124200"/>
            <a:ext cx="1371600" cy="457200"/>
          </a:xfrm>
          <a:prstGeom prst="rect">
            <a:avLst/>
          </a:prstGeom>
          <a:ln w="19050">
            <a:solidFill>
              <a:schemeClr val="tx1"/>
            </a:solidFill>
          </a:ln>
        </p:spPr>
      </p:pic>
      <p:pic>
        <p:nvPicPr>
          <p:cNvPr id="14" name="Picture 13"/>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888957" y="3069277"/>
            <a:ext cx="1371600" cy="457200"/>
          </a:xfrm>
          <a:prstGeom prst="rect">
            <a:avLst/>
          </a:prstGeom>
          <a:ln w="19050">
            <a:solidFill>
              <a:schemeClr val="tx1"/>
            </a:solidFill>
          </a:ln>
        </p:spPr>
      </p:pic>
      <p:pic>
        <p:nvPicPr>
          <p:cNvPr id="15" name="Picture 14"/>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2702719" y="4825711"/>
            <a:ext cx="1371600" cy="457200"/>
          </a:xfrm>
          <a:prstGeom prst="rect">
            <a:avLst/>
          </a:prstGeom>
          <a:ln w="19050">
            <a:solidFill>
              <a:schemeClr val="tx1"/>
            </a:solidFill>
          </a:ln>
        </p:spPr>
      </p:pic>
      <p:pic>
        <p:nvPicPr>
          <p:cNvPr id="16" name="Picture 15"/>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580901" y="4825711"/>
            <a:ext cx="1371600" cy="457200"/>
          </a:xfrm>
          <a:prstGeom prst="rect">
            <a:avLst/>
          </a:prstGeom>
          <a:ln w="19050">
            <a:solidFill>
              <a:schemeClr val="tx1"/>
            </a:solidFill>
          </a:ln>
        </p:spPr>
      </p:pic>
      <p:pic>
        <p:nvPicPr>
          <p:cNvPr id="17" name="Picture 16"/>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7005638" y="4871048"/>
            <a:ext cx="1371600" cy="457200"/>
          </a:xfrm>
          <a:prstGeom prst="rect">
            <a:avLst/>
          </a:prstGeom>
          <a:ln w="19050">
            <a:solidFill>
              <a:schemeClr val="tx1"/>
            </a:solidFill>
          </a:ln>
        </p:spPr>
      </p:pic>
      <p:pic>
        <p:nvPicPr>
          <p:cNvPr id="18" name="Picture 17"/>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4824537" y="4789095"/>
            <a:ext cx="1371600" cy="457200"/>
          </a:xfrm>
          <a:prstGeom prst="rect">
            <a:avLst/>
          </a:prstGeom>
          <a:ln w="19050">
            <a:solidFill>
              <a:schemeClr val="tx1"/>
            </a:solidFill>
          </a:ln>
        </p:spPr>
      </p:pic>
      <p:pic>
        <p:nvPicPr>
          <p:cNvPr id="19" name="Picture 18"/>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609600" y="5955502"/>
            <a:ext cx="1371600" cy="359508"/>
          </a:xfrm>
          <a:prstGeom prst="rect">
            <a:avLst/>
          </a:prstGeom>
          <a:ln w="19050">
            <a:solidFill>
              <a:schemeClr val="tx1"/>
            </a:solidFill>
          </a:ln>
        </p:spPr>
      </p:pic>
      <p:pic>
        <p:nvPicPr>
          <p:cNvPr id="20" name="Picture 19"/>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2699843" y="5860582"/>
            <a:ext cx="1371600" cy="418011"/>
          </a:xfrm>
          <a:prstGeom prst="rect">
            <a:avLst/>
          </a:prstGeom>
          <a:ln w="19050">
            <a:solidFill>
              <a:schemeClr val="tx1"/>
            </a:solidFill>
          </a:ln>
        </p:spPr>
      </p:pic>
      <p:pic>
        <p:nvPicPr>
          <p:cNvPr id="21" name="Pictur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88957" y="5943424"/>
            <a:ext cx="1371600" cy="287748"/>
          </a:xfrm>
          <a:prstGeom prst="rect">
            <a:avLst/>
          </a:prstGeom>
          <a:ln w="19050">
            <a:solidFill>
              <a:schemeClr val="tx1"/>
            </a:solidFill>
          </a:ln>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881068" y="5876244"/>
            <a:ext cx="1371600" cy="304520"/>
          </a:xfrm>
          <a:prstGeom prst="rect">
            <a:avLst/>
          </a:prstGeom>
          <a:ln w="19050">
            <a:solidFill>
              <a:schemeClr val="tx1"/>
            </a:solidFill>
          </a:ln>
        </p:spPr>
      </p:pic>
      <p:sp>
        <p:nvSpPr>
          <p:cNvPr id="23" name="TextBox 22"/>
          <p:cNvSpPr txBox="1"/>
          <p:nvPr/>
        </p:nvSpPr>
        <p:spPr>
          <a:xfrm>
            <a:off x="481939" y="1219200"/>
            <a:ext cx="8235817"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solidFill>
                  <a:schemeClr val="tx1"/>
                </a:solidFill>
                <a:latin typeface="+mj-lt"/>
              </a:rPr>
              <a:t>Script Identification</a:t>
            </a:r>
          </a:p>
        </p:txBody>
      </p:sp>
      <p:sp>
        <p:nvSpPr>
          <p:cNvPr id="24" name="TextBox 23"/>
          <p:cNvSpPr txBox="1"/>
          <p:nvPr/>
        </p:nvSpPr>
        <p:spPr>
          <a:xfrm>
            <a:off x="456210" y="4075097"/>
            <a:ext cx="8261546"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solidFill>
                  <a:schemeClr val="tx1"/>
                </a:solidFill>
                <a:latin typeface="+mj-lt"/>
              </a:rPr>
              <a:t>Language Identification</a:t>
            </a:r>
          </a:p>
        </p:txBody>
      </p:sp>
      <p:sp>
        <p:nvSpPr>
          <p:cNvPr id="25" name="TextBox 24"/>
          <p:cNvSpPr txBox="1">
            <a:spLocks/>
          </p:cNvSpPr>
          <p:nvPr/>
        </p:nvSpPr>
        <p:spPr>
          <a:xfrm>
            <a:off x="1952501" y="2503426"/>
            <a:ext cx="1117705" cy="369332"/>
          </a:xfrm>
          <a:prstGeom prst="rect">
            <a:avLst/>
          </a:prstGeom>
          <a:noFill/>
        </p:spPr>
        <p:txBody>
          <a:bodyPr wrap="square" rtlCol="0">
            <a:spAutoFit/>
          </a:bodyPr>
          <a:lstStyle/>
          <a:p>
            <a:r>
              <a:rPr lang="en-US" dirty="0" smtClean="0">
                <a:solidFill>
                  <a:srgbClr val="00B050"/>
                </a:solidFill>
              </a:rPr>
              <a:t>Kannada</a:t>
            </a:r>
            <a:endParaRPr lang="en-US" dirty="0">
              <a:solidFill>
                <a:srgbClr val="00B050"/>
              </a:solidFill>
            </a:endParaRPr>
          </a:p>
        </p:txBody>
      </p:sp>
      <p:sp>
        <p:nvSpPr>
          <p:cNvPr id="26" name="TextBox 25"/>
          <p:cNvSpPr txBox="1">
            <a:spLocks/>
          </p:cNvSpPr>
          <p:nvPr/>
        </p:nvSpPr>
        <p:spPr>
          <a:xfrm>
            <a:off x="5991690" y="2550520"/>
            <a:ext cx="897267" cy="369332"/>
          </a:xfrm>
          <a:prstGeom prst="rect">
            <a:avLst/>
          </a:prstGeom>
          <a:noFill/>
        </p:spPr>
        <p:txBody>
          <a:bodyPr wrap="square" rtlCol="0">
            <a:spAutoFit/>
          </a:bodyPr>
          <a:lstStyle/>
          <a:p>
            <a:r>
              <a:rPr lang="en-US" dirty="0" smtClean="0">
                <a:solidFill>
                  <a:srgbClr val="00B050"/>
                </a:solidFill>
              </a:rPr>
              <a:t>Telugu</a:t>
            </a:r>
            <a:endParaRPr lang="en-US" dirty="0">
              <a:solidFill>
                <a:srgbClr val="00B050"/>
              </a:solidFill>
            </a:endParaRPr>
          </a:p>
        </p:txBody>
      </p:sp>
      <p:sp>
        <p:nvSpPr>
          <p:cNvPr id="27" name="TextBox 26"/>
          <p:cNvSpPr txBox="1">
            <a:spLocks/>
          </p:cNvSpPr>
          <p:nvPr/>
        </p:nvSpPr>
        <p:spPr>
          <a:xfrm>
            <a:off x="1988033" y="3594819"/>
            <a:ext cx="1082173" cy="369332"/>
          </a:xfrm>
          <a:prstGeom prst="rect">
            <a:avLst/>
          </a:prstGeom>
          <a:noFill/>
        </p:spPr>
        <p:txBody>
          <a:bodyPr wrap="square" rtlCol="0">
            <a:spAutoFit/>
          </a:bodyPr>
          <a:lstStyle/>
          <a:p>
            <a:r>
              <a:rPr lang="en-US" dirty="0" smtClean="0">
                <a:solidFill>
                  <a:srgbClr val="00B050"/>
                </a:solidFill>
              </a:rPr>
              <a:t>Bangla</a:t>
            </a:r>
            <a:endParaRPr lang="en-US" dirty="0">
              <a:solidFill>
                <a:srgbClr val="00B050"/>
              </a:solidFill>
            </a:endParaRPr>
          </a:p>
        </p:txBody>
      </p:sp>
      <p:sp>
        <p:nvSpPr>
          <p:cNvPr id="28" name="TextBox 27"/>
          <p:cNvSpPr txBox="1">
            <a:spLocks/>
          </p:cNvSpPr>
          <p:nvPr/>
        </p:nvSpPr>
        <p:spPr>
          <a:xfrm>
            <a:off x="5991690" y="3594819"/>
            <a:ext cx="1323510" cy="369332"/>
          </a:xfrm>
          <a:prstGeom prst="rect">
            <a:avLst/>
          </a:prstGeom>
          <a:noFill/>
        </p:spPr>
        <p:txBody>
          <a:bodyPr wrap="square" rtlCol="0">
            <a:spAutoFit/>
          </a:bodyPr>
          <a:lstStyle/>
          <a:p>
            <a:r>
              <a:rPr lang="en-US" dirty="0" smtClean="0">
                <a:solidFill>
                  <a:srgbClr val="00B050"/>
                </a:solidFill>
              </a:rPr>
              <a:t>Assamese</a:t>
            </a:r>
          </a:p>
        </p:txBody>
      </p:sp>
      <p:sp>
        <p:nvSpPr>
          <p:cNvPr id="29" name="TextBox 28"/>
          <p:cNvSpPr txBox="1"/>
          <p:nvPr/>
        </p:nvSpPr>
        <p:spPr>
          <a:xfrm>
            <a:off x="1916425" y="5319864"/>
            <a:ext cx="979175" cy="369332"/>
          </a:xfrm>
          <a:prstGeom prst="rect">
            <a:avLst/>
          </a:prstGeom>
          <a:noFill/>
        </p:spPr>
        <p:txBody>
          <a:bodyPr wrap="square" rtlCol="0">
            <a:spAutoFit/>
          </a:bodyPr>
          <a:lstStyle/>
          <a:p>
            <a:r>
              <a:rPr lang="en-US" dirty="0" smtClean="0">
                <a:solidFill>
                  <a:srgbClr val="00B050"/>
                </a:solidFill>
              </a:rPr>
              <a:t>Marathi</a:t>
            </a:r>
            <a:endParaRPr lang="en-US" dirty="0">
              <a:solidFill>
                <a:srgbClr val="00B050"/>
              </a:solidFill>
            </a:endParaRPr>
          </a:p>
        </p:txBody>
      </p:sp>
      <p:sp>
        <p:nvSpPr>
          <p:cNvPr id="30" name="TextBox 29"/>
          <p:cNvSpPr txBox="1"/>
          <p:nvPr/>
        </p:nvSpPr>
        <p:spPr>
          <a:xfrm>
            <a:off x="6248400" y="5312626"/>
            <a:ext cx="757238" cy="369332"/>
          </a:xfrm>
          <a:prstGeom prst="rect">
            <a:avLst/>
          </a:prstGeom>
          <a:noFill/>
        </p:spPr>
        <p:txBody>
          <a:bodyPr wrap="square" rtlCol="0">
            <a:spAutoFit/>
          </a:bodyPr>
          <a:lstStyle/>
          <a:p>
            <a:r>
              <a:rPr lang="en-US" dirty="0" smtClean="0">
                <a:solidFill>
                  <a:srgbClr val="00B050"/>
                </a:solidFill>
              </a:rPr>
              <a:t>Hindi</a:t>
            </a:r>
          </a:p>
        </p:txBody>
      </p:sp>
      <p:sp>
        <p:nvSpPr>
          <p:cNvPr id="31" name="TextBox 30"/>
          <p:cNvSpPr txBox="1"/>
          <p:nvPr/>
        </p:nvSpPr>
        <p:spPr>
          <a:xfrm>
            <a:off x="1988033" y="6388266"/>
            <a:ext cx="1082173" cy="369332"/>
          </a:xfrm>
          <a:prstGeom prst="rect">
            <a:avLst/>
          </a:prstGeom>
          <a:noFill/>
        </p:spPr>
        <p:txBody>
          <a:bodyPr wrap="square" rtlCol="0">
            <a:spAutoFit/>
          </a:bodyPr>
          <a:lstStyle/>
          <a:p>
            <a:r>
              <a:rPr lang="en-US" dirty="0" smtClean="0">
                <a:solidFill>
                  <a:srgbClr val="00B050"/>
                </a:solidFill>
              </a:rPr>
              <a:t>German</a:t>
            </a:r>
            <a:endParaRPr lang="en-US" dirty="0">
              <a:solidFill>
                <a:srgbClr val="00B050"/>
              </a:solidFill>
            </a:endParaRPr>
          </a:p>
        </p:txBody>
      </p:sp>
      <p:sp>
        <p:nvSpPr>
          <p:cNvPr id="32" name="TextBox 31"/>
          <p:cNvSpPr txBox="1"/>
          <p:nvPr/>
        </p:nvSpPr>
        <p:spPr>
          <a:xfrm>
            <a:off x="6206433" y="6340766"/>
            <a:ext cx="956367" cy="369332"/>
          </a:xfrm>
          <a:prstGeom prst="rect">
            <a:avLst/>
          </a:prstGeom>
          <a:noFill/>
        </p:spPr>
        <p:txBody>
          <a:bodyPr wrap="square" rtlCol="0">
            <a:spAutoFit/>
          </a:bodyPr>
          <a:lstStyle/>
          <a:p>
            <a:r>
              <a:rPr lang="en-US" dirty="0" smtClean="0">
                <a:solidFill>
                  <a:srgbClr val="00B050"/>
                </a:solidFill>
              </a:rPr>
              <a:t>French</a:t>
            </a:r>
            <a:endParaRPr lang="en-US" dirty="0">
              <a:solidFill>
                <a:srgbClr val="00B050"/>
              </a:solidFill>
            </a:endParaRPr>
          </a:p>
        </p:txBody>
      </p:sp>
      <p:pic>
        <p:nvPicPr>
          <p:cNvPr id="41" name="Picture 7" descr="C:\Users\Mohak Sukhwani\AppData\Local\Microsoft\Windows\Temporary Internet Files\Content.IE5\M5R9G9LR\large-Smiley-Face-making-Thumbs-Up-166.6-16636[1].gi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842813" y="2327081"/>
            <a:ext cx="1038255" cy="79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7" descr="C:\Users\Mohak Sukhwani\AppData\Local\Microsoft\Windows\Temporary Internet Files\Content.IE5\M5R9G9LR\large-Smiley-Face-making-Thumbs-Up-166.6-16636[1].gi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830859" y="5187477"/>
            <a:ext cx="1038255" cy="79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468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66049"/>
            <a:ext cx="7762875" cy="824551"/>
          </a:xfrm>
        </p:spPr>
        <p:txBody>
          <a:bodyPr/>
          <a:lstStyle/>
          <a:p>
            <a:r>
              <a:rPr lang="en-US" dirty="0" smtClean="0">
                <a:solidFill>
                  <a:schemeClr val="accent2"/>
                </a:solidFill>
              </a:rPr>
              <a:t>Contents</a:t>
            </a:r>
            <a:endParaRPr lang="en-US" dirty="0">
              <a:solidFill>
                <a:schemeClr val="accent2"/>
              </a:solidFill>
            </a:endParaRPr>
          </a:p>
        </p:txBody>
      </p:sp>
      <p:sp>
        <p:nvSpPr>
          <p:cNvPr id="58" name="TextBox 57"/>
          <p:cNvSpPr txBox="1"/>
          <p:nvPr/>
        </p:nvSpPr>
        <p:spPr>
          <a:xfrm>
            <a:off x="345374" y="1278791"/>
            <a:ext cx="8113327" cy="2985433"/>
          </a:xfrm>
          <a:prstGeom prst="rect">
            <a:avLst/>
          </a:prstGeom>
          <a:noFill/>
        </p:spPr>
        <p:txBody>
          <a:bodyPr wrap="square" rtlCol="0">
            <a:spAutoFit/>
          </a:bodyPr>
          <a:lstStyle/>
          <a:p>
            <a:pPr marL="457200" indent="-457200">
              <a:buFont typeface="+mj-lt"/>
              <a:buAutoNum type="arabicPeriod"/>
            </a:pPr>
            <a:r>
              <a:rPr lang="en-US" sz="2400" dirty="0" smtClean="0">
                <a:solidFill>
                  <a:schemeClr val="bg1">
                    <a:lumMod val="85000"/>
                  </a:schemeClr>
                </a:solidFill>
              </a:rPr>
              <a:t>Need of Script and Language Identification</a:t>
            </a:r>
          </a:p>
          <a:p>
            <a:pPr marL="457200" indent="-457200">
              <a:buFont typeface="+mj-lt"/>
              <a:buAutoNum type="arabicPeriod"/>
            </a:pPr>
            <a:endParaRPr lang="en-US" sz="2400" dirty="0" smtClean="0">
              <a:solidFill>
                <a:schemeClr val="tx1"/>
              </a:solidFill>
            </a:endParaRPr>
          </a:p>
          <a:p>
            <a:pPr marL="457200" indent="-457200">
              <a:buFont typeface="+mj-lt"/>
              <a:buAutoNum type="arabicPeriod"/>
            </a:pPr>
            <a:r>
              <a:rPr lang="en-US" sz="2400" dirty="0" smtClean="0">
                <a:solidFill>
                  <a:srgbClr val="FF0000"/>
                </a:solidFill>
              </a:rPr>
              <a:t>Script Identification in Wild</a:t>
            </a:r>
          </a:p>
          <a:p>
            <a:pPr marL="457200" indent="-457200">
              <a:buFont typeface="+mj-lt"/>
              <a:buAutoNum type="arabicPeriod"/>
            </a:pPr>
            <a:endParaRPr lang="en-US" sz="2400" dirty="0" smtClean="0">
              <a:solidFill>
                <a:schemeClr val="bg1">
                  <a:lumMod val="85000"/>
                </a:schemeClr>
              </a:solidFill>
            </a:endParaRPr>
          </a:p>
          <a:p>
            <a:pPr marL="457200" indent="-457200">
              <a:buFont typeface="+mj-lt"/>
              <a:buAutoNum type="arabicPeriod"/>
            </a:pPr>
            <a:r>
              <a:rPr lang="en-US" sz="2400" dirty="0" smtClean="0">
                <a:solidFill>
                  <a:schemeClr val="bg1">
                    <a:lumMod val="85000"/>
                  </a:schemeClr>
                </a:solidFill>
              </a:rPr>
              <a:t>Script and Language Identification in Document Images</a:t>
            </a:r>
            <a:endParaRPr lang="en-US" sz="2000" dirty="0" smtClean="0">
              <a:solidFill>
                <a:schemeClr val="tx1"/>
              </a:solidFill>
            </a:endParaRPr>
          </a:p>
          <a:p>
            <a:pPr marL="1085850" lvl="1" indent="-342900">
              <a:buFont typeface="Arial" panose="020B0604020202020204" pitchFamily="34" charset="0"/>
              <a:buChar char="•"/>
            </a:pPr>
            <a:endParaRPr lang="en-US" sz="2000" dirty="0" smtClean="0">
              <a:solidFill>
                <a:schemeClr val="tx1"/>
              </a:solidFill>
            </a:endParaRPr>
          </a:p>
          <a:p>
            <a:endParaRPr lang="en-US" sz="2400" dirty="0">
              <a:solidFill>
                <a:schemeClr val="tx1"/>
              </a:solidFill>
            </a:endParaRPr>
          </a:p>
        </p:txBody>
      </p:sp>
    </p:spTree>
    <p:extLst>
      <p:ext uri="{BB962C8B-B14F-4D97-AF65-F5344CB8AC3E}">
        <p14:creationId xmlns:p14="http://schemas.microsoft.com/office/powerpoint/2010/main" val="316982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557464" y="266529"/>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The Problem Statement</a:t>
            </a:r>
            <a:endParaRPr lang="en-US" sz="3600" kern="0" dirty="0">
              <a:solidFill>
                <a:schemeClr val="accent2"/>
              </a:solidFill>
            </a:endParaRPr>
          </a:p>
        </p:txBody>
      </p:sp>
      <p:sp>
        <p:nvSpPr>
          <p:cNvPr id="37" name="Rectangle 36"/>
          <p:cNvSpPr/>
          <p:nvPr/>
        </p:nvSpPr>
        <p:spPr>
          <a:xfrm>
            <a:off x="3209092" y="1610182"/>
            <a:ext cx="1509470" cy="1371947"/>
          </a:xfrm>
          <a:prstGeom prst="rect">
            <a:avLst/>
          </a:prstGeom>
          <a:noFill/>
          <a:ln>
            <a:solidFill>
              <a:srgbClr val="2C7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8" name="Rectangle 37"/>
          <p:cNvSpPr/>
          <p:nvPr/>
        </p:nvSpPr>
        <p:spPr>
          <a:xfrm>
            <a:off x="6705600" y="2221877"/>
            <a:ext cx="1907830" cy="421525"/>
          </a:xfrm>
          <a:prstGeom prst="rect">
            <a:avLst/>
          </a:prstGeom>
          <a:noFill/>
          <a:ln>
            <a:solidFill>
              <a:srgbClr val="267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Box 38"/>
          <p:cNvSpPr txBox="1"/>
          <p:nvPr/>
        </p:nvSpPr>
        <p:spPr>
          <a:xfrm>
            <a:off x="3200400" y="1695987"/>
            <a:ext cx="1518162" cy="1200329"/>
          </a:xfrm>
          <a:prstGeom prst="rect">
            <a:avLst/>
          </a:prstGeom>
          <a:noFill/>
        </p:spPr>
        <p:txBody>
          <a:bodyPr wrap="square" rtlCol="0">
            <a:spAutoFit/>
          </a:bodyPr>
          <a:lstStyle/>
          <a:p>
            <a:pPr algn="ctr"/>
            <a:r>
              <a:rPr lang="en-US" dirty="0">
                <a:solidFill>
                  <a:srgbClr val="FF0000"/>
                </a:solidFill>
              </a:rPr>
              <a:t>Automatic Identification</a:t>
            </a:r>
          </a:p>
          <a:p>
            <a:pPr algn="ctr"/>
            <a:r>
              <a:rPr lang="en-US" dirty="0">
                <a:solidFill>
                  <a:srgbClr val="FF0000"/>
                </a:solidFill>
              </a:rPr>
              <a:t>Of</a:t>
            </a:r>
          </a:p>
          <a:p>
            <a:pPr algn="ctr"/>
            <a:r>
              <a:rPr lang="en-US" dirty="0" smtClean="0">
                <a:solidFill>
                  <a:srgbClr val="FF0000"/>
                </a:solidFill>
              </a:rPr>
              <a:t>Scripts</a:t>
            </a:r>
            <a:endParaRPr lang="en-US" dirty="0">
              <a:solidFill>
                <a:srgbClr val="FF0000"/>
              </a:solidFill>
            </a:endParaRPr>
          </a:p>
        </p:txBody>
      </p:sp>
      <p:sp>
        <p:nvSpPr>
          <p:cNvPr id="40" name="TextBox 39"/>
          <p:cNvSpPr txBox="1"/>
          <p:nvPr/>
        </p:nvSpPr>
        <p:spPr>
          <a:xfrm>
            <a:off x="6737530" y="2208795"/>
            <a:ext cx="1921745" cy="369332"/>
          </a:xfrm>
          <a:prstGeom prst="rect">
            <a:avLst/>
          </a:prstGeom>
          <a:noFill/>
        </p:spPr>
        <p:txBody>
          <a:bodyPr wrap="square" rtlCol="0">
            <a:spAutoFit/>
          </a:bodyPr>
          <a:lstStyle/>
          <a:p>
            <a:pPr algn="ctr"/>
            <a:r>
              <a:rPr lang="en-US" dirty="0" smtClean="0">
                <a:solidFill>
                  <a:schemeClr val="tx1"/>
                </a:solidFill>
              </a:rPr>
              <a:t>Recognized Text</a:t>
            </a:r>
            <a:endParaRPr lang="en-US" dirty="0">
              <a:solidFill>
                <a:schemeClr val="tx1"/>
              </a:solidFill>
            </a:endParaRPr>
          </a:p>
        </p:txBody>
      </p:sp>
      <p:cxnSp>
        <p:nvCxnSpPr>
          <p:cNvPr id="41" name="Straight Arrow Connector 40"/>
          <p:cNvCxnSpPr/>
          <p:nvPr/>
        </p:nvCxnSpPr>
        <p:spPr>
          <a:xfrm>
            <a:off x="2770202" y="2429879"/>
            <a:ext cx="438890" cy="0"/>
          </a:xfrm>
          <a:prstGeom prst="straightConnector1">
            <a:avLst/>
          </a:prstGeom>
          <a:noFill/>
          <a:ln w="76200" cap="flat" cmpd="sng" algn="ctr">
            <a:solidFill>
              <a:srgbClr val="267AAF"/>
            </a:solidFill>
            <a:prstDash val="solid"/>
            <a:miter lim="800000"/>
            <a:tailEnd type="triangle"/>
          </a:ln>
          <a:effectLst/>
        </p:spPr>
      </p:cxnSp>
      <p:cxnSp>
        <p:nvCxnSpPr>
          <p:cNvPr id="42" name="Straight Arrow Connector 41"/>
          <p:cNvCxnSpPr/>
          <p:nvPr/>
        </p:nvCxnSpPr>
        <p:spPr>
          <a:xfrm flipV="1">
            <a:off x="4718562" y="2428714"/>
            <a:ext cx="499879" cy="1165"/>
          </a:xfrm>
          <a:prstGeom prst="straightConnector1">
            <a:avLst/>
          </a:prstGeom>
          <a:noFill/>
          <a:ln w="76200" cap="flat" cmpd="sng" algn="ctr">
            <a:solidFill>
              <a:srgbClr val="2C7DAF"/>
            </a:solidFill>
            <a:prstDash val="solid"/>
            <a:miter lim="800000"/>
            <a:tailEnd type="triangle"/>
          </a:ln>
          <a:effectLst/>
        </p:spPr>
      </p:cxnSp>
      <p:cxnSp>
        <p:nvCxnSpPr>
          <p:cNvPr id="43" name="Straight Arrow Connector 42"/>
          <p:cNvCxnSpPr/>
          <p:nvPr/>
        </p:nvCxnSpPr>
        <p:spPr>
          <a:xfrm>
            <a:off x="6382889" y="2446353"/>
            <a:ext cx="352591" cy="0"/>
          </a:xfrm>
          <a:prstGeom prst="straightConnector1">
            <a:avLst/>
          </a:prstGeom>
          <a:noFill/>
          <a:ln w="76200" cap="flat" cmpd="sng" algn="ctr">
            <a:solidFill>
              <a:srgbClr val="2474A5"/>
            </a:solidFill>
            <a:prstDash val="solid"/>
            <a:miter lim="800000"/>
            <a:tailEnd type="triangle"/>
          </a:ln>
          <a:effectLst/>
        </p:spPr>
      </p:cxnSp>
      <p:grpSp>
        <p:nvGrpSpPr>
          <p:cNvPr id="44" name="Group 43"/>
          <p:cNvGrpSpPr/>
          <p:nvPr/>
        </p:nvGrpSpPr>
        <p:grpSpPr>
          <a:xfrm>
            <a:off x="5001989" y="1143000"/>
            <a:ext cx="1993993" cy="3028458"/>
            <a:chOff x="14180453" y="4288311"/>
            <a:chExt cx="2520170" cy="3899200"/>
          </a:xfrm>
        </p:grpSpPr>
        <p:grpSp>
          <p:nvGrpSpPr>
            <p:cNvPr id="45" name="Group 44"/>
            <p:cNvGrpSpPr/>
            <p:nvPr/>
          </p:nvGrpSpPr>
          <p:grpSpPr>
            <a:xfrm>
              <a:off x="14180453" y="4288311"/>
              <a:ext cx="2520170" cy="3899200"/>
              <a:chOff x="17694564" y="5806857"/>
              <a:chExt cx="3207489" cy="4962620"/>
            </a:xfrm>
          </p:grpSpPr>
          <p:sp>
            <p:nvSpPr>
              <p:cNvPr id="47" name="Rounded Rectangle 46"/>
              <p:cNvSpPr/>
              <p:nvPr/>
            </p:nvSpPr>
            <p:spPr>
              <a:xfrm>
                <a:off x="18042743" y="5806857"/>
                <a:ext cx="1866899" cy="4099143"/>
              </a:xfrm>
              <a:prstGeom prst="roundRect">
                <a:avLst>
                  <a:gd name="adj" fmla="val 11116"/>
                </a:avLst>
              </a:prstGeom>
              <a:ln>
                <a:solidFill>
                  <a:srgbClr val="2C7CB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48" name="Rectangle 47"/>
              <p:cNvSpPr/>
              <p:nvPr/>
            </p:nvSpPr>
            <p:spPr>
              <a:xfrm>
                <a:off x="18242768" y="5945097"/>
                <a:ext cx="1514475" cy="471360"/>
              </a:xfrm>
              <a:prstGeom prst="rect">
                <a:avLst/>
              </a:prstGeom>
              <a:noFill/>
              <a:ln>
                <a:solidFill>
                  <a:srgbClr val="2C7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mc:AlternateContent xmlns:mc="http://schemas.openxmlformats.org/markup-compatibility/2006" xmlns:a14="http://schemas.microsoft.com/office/drawing/2010/main">
            <mc:Choice Requires="a14">
              <p:sp>
                <p:nvSpPr>
                  <p:cNvPr id="49" name="TextBox 48"/>
                  <p:cNvSpPr txBox="1"/>
                  <p:nvPr/>
                </p:nvSpPr>
                <p:spPr>
                  <a:xfrm rot="5400000">
                    <a:off x="19007548" y="7868371"/>
                    <a:ext cx="429279" cy="466573"/>
                  </a:xfrm>
                  <a:prstGeom prst="rect">
                    <a:avLst/>
                  </a:prstGeom>
                  <a:noFill/>
                  <a:ln>
                    <a:solidFill>
                      <a:schemeClr val="bg1"/>
                    </a:solidFill>
                  </a:ln>
                </p:spPr>
                <p:txBody>
                  <a:bodyPr wrap="none" lIns="0" tIns="0" rIns="0" bIns="0" rtlCol="0">
                    <a:spAutoFit/>
                  </a:bodyPr>
                  <a:lstStyle/>
                  <a:p>
                    <a:pPr defTabSz="718444">
                      <a:defRPr/>
                    </a:pPr>
                    <a14:m>
                      <m:oMathPara xmlns:m="http://schemas.openxmlformats.org/officeDocument/2006/math">
                        <m:oMathParaPr>
                          <m:jc m:val="centerGroup"/>
                        </m:oMathParaPr>
                        <m:oMath xmlns:m="http://schemas.openxmlformats.org/officeDocument/2006/math">
                          <m:r>
                            <a:rPr lang="en-US" sz="2400" i="1" kern="0" smtClean="0">
                              <a:solidFill>
                                <a:schemeClr val="tx1"/>
                              </a:solidFill>
                              <a:latin typeface="Cambria Math" panose="02040503050406030204" pitchFamily="18" charset="0"/>
                            </a:rPr>
                            <m:t>…</m:t>
                          </m:r>
                        </m:oMath>
                      </m:oMathPara>
                    </a14:m>
                    <a:endParaRPr lang="en-US" sz="2400" kern="0" dirty="0">
                      <a:solidFill>
                        <a:schemeClr val="tx1"/>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rot="5400000">
                    <a:off x="19007548" y="7868371"/>
                    <a:ext cx="429279" cy="466573"/>
                  </a:xfrm>
                  <a:prstGeom prst="rect">
                    <a:avLst/>
                  </a:prstGeom>
                  <a:blipFill rotWithShape="0">
                    <a:blip r:embed="rId3"/>
                    <a:stretch>
                      <a:fillRect l="-8163" b="-2222"/>
                    </a:stretch>
                  </a:blipFill>
                  <a:ln>
                    <a:solidFill>
                      <a:schemeClr val="bg1"/>
                    </a:solidFill>
                  </a:ln>
                </p:spPr>
                <p:txBody>
                  <a:bodyPr/>
                  <a:lstStyle/>
                  <a:p>
                    <a:r>
                      <a:rPr lang="en-US">
                        <a:noFill/>
                      </a:rPr>
                      <a:t> </a:t>
                    </a:r>
                  </a:p>
                </p:txBody>
              </p:sp>
            </mc:Fallback>
          </mc:AlternateContent>
          <p:sp>
            <p:nvSpPr>
              <p:cNvPr id="50" name="TextBox 49"/>
              <p:cNvSpPr txBox="1"/>
              <p:nvPr/>
            </p:nvSpPr>
            <p:spPr>
              <a:xfrm>
                <a:off x="18158311" y="5850601"/>
                <a:ext cx="1743738" cy="627577"/>
              </a:xfrm>
              <a:prstGeom prst="rect">
                <a:avLst/>
              </a:prstGeom>
              <a:noFill/>
              <a:ln>
                <a:solidFill>
                  <a:schemeClr val="bg1"/>
                </a:solidFill>
              </a:ln>
            </p:spPr>
            <p:txBody>
              <a:bodyPr wrap="square" rtlCol="0">
                <a:spAutoFit/>
              </a:bodyPr>
              <a:lstStyle/>
              <a:p>
                <a:pPr algn="ctr"/>
                <a:r>
                  <a:rPr lang="en-US" dirty="0">
                    <a:solidFill>
                      <a:schemeClr val="tx1"/>
                    </a:solidFill>
                  </a:rPr>
                  <a:t>Script_1</a:t>
                </a:r>
              </a:p>
            </p:txBody>
          </p:sp>
          <p:sp>
            <p:nvSpPr>
              <p:cNvPr id="51" name="TextBox 50"/>
              <p:cNvSpPr txBox="1"/>
              <p:nvPr/>
            </p:nvSpPr>
            <p:spPr>
              <a:xfrm>
                <a:off x="18143128" y="6858764"/>
                <a:ext cx="1772718" cy="627577"/>
              </a:xfrm>
              <a:prstGeom prst="rect">
                <a:avLst/>
              </a:prstGeom>
              <a:noFill/>
              <a:ln>
                <a:solidFill>
                  <a:schemeClr val="bg1"/>
                </a:solidFill>
              </a:ln>
            </p:spPr>
            <p:txBody>
              <a:bodyPr wrap="square" rtlCol="0">
                <a:spAutoFit/>
              </a:bodyPr>
              <a:lstStyle/>
              <a:p>
                <a:pPr algn="ctr"/>
                <a:r>
                  <a:rPr lang="en-US" dirty="0">
                    <a:solidFill>
                      <a:schemeClr val="tx1"/>
                    </a:solidFill>
                  </a:rPr>
                  <a:t>Script_2</a:t>
                </a:r>
              </a:p>
            </p:txBody>
          </p:sp>
          <p:sp>
            <p:nvSpPr>
              <p:cNvPr id="52" name="Rectangle 51"/>
              <p:cNvSpPr/>
              <p:nvPr/>
            </p:nvSpPr>
            <p:spPr>
              <a:xfrm>
                <a:off x="18242768" y="8688297"/>
                <a:ext cx="1514475" cy="471360"/>
              </a:xfrm>
              <a:prstGeom prst="rect">
                <a:avLst/>
              </a:prstGeom>
              <a:noFill/>
              <a:ln>
                <a:solidFill>
                  <a:srgbClr val="2C7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TextBox 52"/>
              <p:cNvSpPr txBox="1"/>
              <p:nvPr/>
            </p:nvSpPr>
            <p:spPr>
              <a:xfrm>
                <a:off x="18142149" y="8620802"/>
                <a:ext cx="1733398" cy="605211"/>
              </a:xfrm>
              <a:prstGeom prst="rect">
                <a:avLst/>
              </a:prstGeom>
              <a:noFill/>
              <a:ln>
                <a:solidFill>
                  <a:schemeClr val="bg1"/>
                </a:solidFill>
              </a:ln>
            </p:spPr>
            <p:txBody>
              <a:bodyPr wrap="square" rtlCol="0">
                <a:spAutoFit/>
              </a:bodyPr>
              <a:lstStyle/>
              <a:p>
                <a:pPr algn="ctr"/>
                <a:r>
                  <a:rPr lang="en-US" dirty="0" err="1" smtClean="0">
                    <a:solidFill>
                      <a:schemeClr val="tx1"/>
                    </a:solidFill>
                  </a:rPr>
                  <a:t>Script_N</a:t>
                </a:r>
                <a:endParaRPr lang="en-US" dirty="0">
                  <a:solidFill>
                    <a:schemeClr val="tx1"/>
                  </a:solidFill>
                </a:endParaRPr>
              </a:p>
            </p:txBody>
          </p:sp>
          <mc:AlternateContent xmlns:mc="http://schemas.openxmlformats.org/markup-compatibility/2006" xmlns:a14="http://schemas.microsoft.com/office/drawing/2010/main">
            <mc:Choice Requires="a14">
              <p:sp>
                <p:nvSpPr>
                  <p:cNvPr id="54" name="TextBox 53"/>
                  <p:cNvSpPr txBox="1"/>
                  <p:nvPr/>
                </p:nvSpPr>
                <p:spPr>
                  <a:xfrm>
                    <a:off x="17694564" y="10012964"/>
                    <a:ext cx="3207489" cy="756513"/>
                  </a:xfrm>
                  <a:prstGeom prst="rect">
                    <a:avLst/>
                  </a:prstGeom>
                  <a:noFill/>
                  <a:ln>
                    <a:solidFill>
                      <a:schemeClr val="bg1"/>
                    </a:solidFill>
                  </a:ln>
                </p:spPr>
                <p:txBody>
                  <a:bodyPr wrap="square" rtlCol="0">
                    <a:spAutoFit/>
                  </a:bodyPr>
                  <a:lstStyle/>
                  <a:p>
                    <a14:m>
                      <m:oMath xmlns:m="http://schemas.openxmlformats.org/officeDocument/2006/math">
                        <m:r>
                          <m:rPr>
                            <m:sty m:val="p"/>
                          </m:rPr>
                          <a:rPr lang="en-US" sz="2400" smtClean="0">
                            <a:solidFill>
                              <a:schemeClr val="tx1"/>
                            </a:solidFill>
                            <a:latin typeface="Cambria Math" panose="02040503050406030204" pitchFamily="18" charset="0"/>
                          </a:rPr>
                          <m:t>OCR</m:t>
                        </m:r>
                      </m:oMath>
                    </a14:m>
                    <a:r>
                      <a:rPr lang="en-US" sz="2400" i="1" dirty="0">
                        <a:solidFill>
                          <a:schemeClr val="tx1"/>
                        </a:solidFill>
                      </a:rPr>
                      <a:t> Engine</a:t>
                    </a:r>
                  </a:p>
                </p:txBody>
              </p:sp>
            </mc:Choice>
            <mc:Fallback xmlns="">
              <p:sp>
                <p:nvSpPr>
                  <p:cNvPr id="54" name="TextBox 53"/>
                  <p:cNvSpPr txBox="1">
                    <a:spLocks noRot="1" noChangeAspect="1" noMove="1" noResize="1" noEditPoints="1" noAdjustHandles="1" noChangeArrowheads="1" noChangeShapeType="1" noTextEdit="1"/>
                  </p:cNvSpPr>
                  <p:nvPr/>
                </p:nvSpPr>
                <p:spPr>
                  <a:xfrm>
                    <a:off x="17694564" y="10012964"/>
                    <a:ext cx="3207489" cy="756513"/>
                  </a:xfrm>
                  <a:prstGeom prst="rect">
                    <a:avLst/>
                  </a:prstGeom>
                  <a:blipFill rotWithShape="0">
                    <a:blip r:embed="rId4"/>
                    <a:stretch>
                      <a:fillRect l="-608" t="-7692" b="-28205"/>
                    </a:stretch>
                  </a:blipFill>
                  <a:ln>
                    <a:solidFill>
                      <a:schemeClr val="bg1"/>
                    </a:solidFill>
                  </a:ln>
                </p:spPr>
                <p:txBody>
                  <a:bodyPr/>
                  <a:lstStyle/>
                  <a:p>
                    <a:r>
                      <a:rPr lang="en-US">
                        <a:noFill/>
                      </a:rPr>
                      <a:t> </a:t>
                    </a:r>
                  </a:p>
                </p:txBody>
              </p:sp>
            </mc:Fallback>
          </mc:AlternateContent>
        </p:grpSp>
        <p:sp>
          <p:nvSpPr>
            <p:cNvPr id="46" name="Rectangle 45"/>
            <p:cNvSpPr/>
            <p:nvPr/>
          </p:nvSpPr>
          <p:spPr>
            <a:xfrm>
              <a:off x="14630400" y="5162550"/>
              <a:ext cx="1170397" cy="403801"/>
            </a:xfrm>
            <a:prstGeom prst="rect">
              <a:avLst/>
            </a:prstGeom>
            <a:noFill/>
            <a:ln>
              <a:solidFill>
                <a:srgbClr val="2C7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636" y="1610182"/>
            <a:ext cx="2241714" cy="1494476"/>
          </a:xfrm>
          <a:prstGeom prst="rect">
            <a:avLst/>
          </a:prstGeom>
        </p:spPr>
      </p:pic>
      <p:sp>
        <p:nvSpPr>
          <p:cNvPr id="24" name="TextBox 23"/>
          <p:cNvSpPr txBox="1"/>
          <p:nvPr/>
        </p:nvSpPr>
        <p:spPr>
          <a:xfrm>
            <a:off x="381000" y="4233421"/>
            <a:ext cx="2057400" cy="461665"/>
          </a:xfrm>
          <a:prstGeom prst="rect">
            <a:avLst/>
          </a:prstGeom>
          <a:noFill/>
        </p:spPr>
        <p:txBody>
          <a:bodyPr wrap="square" rtlCol="0">
            <a:spAutoFit/>
          </a:bodyPr>
          <a:lstStyle/>
          <a:p>
            <a:r>
              <a:rPr lang="en-US" sz="2400" u="sng" dirty="0" smtClean="0">
                <a:solidFill>
                  <a:srgbClr val="FF0000"/>
                </a:solidFill>
              </a:rPr>
              <a:t>Challenges</a:t>
            </a:r>
            <a:endParaRPr lang="en-US" sz="2400" u="sng" dirty="0">
              <a:solidFill>
                <a:srgbClr val="FF0000"/>
              </a:solidFill>
            </a:endParaRPr>
          </a:p>
        </p:txBody>
      </p:sp>
      <p:sp>
        <p:nvSpPr>
          <p:cNvPr id="25" name="TextBox 24"/>
          <p:cNvSpPr txBox="1"/>
          <p:nvPr/>
        </p:nvSpPr>
        <p:spPr>
          <a:xfrm>
            <a:off x="381000" y="4618886"/>
            <a:ext cx="38100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tx1"/>
                </a:solidFill>
              </a:rPr>
              <a:t>Lack of context</a:t>
            </a:r>
          </a:p>
          <a:p>
            <a:pPr marL="285750" indent="-285750">
              <a:buFont typeface="Arial" panose="020B0604020202020204" pitchFamily="34" charset="0"/>
              <a:buChar char="•"/>
            </a:pPr>
            <a:endParaRPr lang="en-US" sz="2400" dirty="0">
              <a:solidFill>
                <a:schemeClr val="tx1"/>
              </a:solidFill>
            </a:endParaRPr>
          </a:p>
          <a:p>
            <a:pPr marL="285750" indent="-285750">
              <a:buFont typeface="Arial" panose="020B0604020202020204" pitchFamily="34" charset="0"/>
              <a:buChar char="•"/>
            </a:pPr>
            <a:r>
              <a:rPr lang="en-US" sz="2400" dirty="0" smtClean="0">
                <a:solidFill>
                  <a:schemeClr val="tx1"/>
                </a:solidFill>
              </a:rPr>
              <a:t>Stylish fonts</a:t>
            </a:r>
          </a:p>
          <a:p>
            <a:pPr marL="285750" indent="-285750">
              <a:buFont typeface="Arial" panose="020B0604020202020204" pitchFamily="34" charset="0"/>
              <a:buChar char="•"/>
            </a:pPr>
            <a:endParaRPr lang="en-US" sz="2400" dirty="0">
              <a:solidFill>
                <a:schemeClr val="tx1"/>
              </a:solidFill>
            </a:endParaRPr>
          </a:p>
          <a:p>
            <a:pPr marL="285750" indent="-285750">
              <a:buFont typeface="Arial" panose="020B0604020202020204" pitchFamily="34" charset="0"/>
              <a:buChar char="•"/>
            </a:pPr>
            <a:r>
              <a:rPr lang="en-US" sz="2400" dirty="0" smtClean="0">
                <a:solidFill>
                  <a:schemeClr val="tx1"/>
                </a:solidFill>
              </a:rPr>
              <a:t>Complex background</a:t>
            </a:r>
            <a:endParaRPr lang="en-US" sz="2400" dirty="0">
              <a:solidFill>
                <a:schemeClr val="tx1"/>
              </a:solidFill>
            </a:endParaRPr>
          </a:p>
        </p:txBody>
      </p:sp>
      <p:sp>
        <p:nvSpPr>
          <p:cNvPr id="26" name="TextBox 25"/>
          <p:cNvSpPr txBox="1"/>
          <p:nvPr/>
        </p:nvSpPr>
        <p:spPr>
          <a:xfrm>
            <a:off x="4686136" y="4227195"/>
            <a:ext cx="2057400" cy="461665"/>
          </a:xfrm>
          <a:prstGeom prst="rect">
            <a:avLst/>
          </a:prstGeom>
          <a:noFill/>
        </p:spPr>
        <p:txBody>
          <a:bodyPr wrap="square" rtlCol="0">
            <a:spAutoFit/>
          </a:bodyPr>
          <a:lstStyle/>
          <a:p>
            <a:r>
              <a:rPr lang="en-US" sz="2400" u="sng" dirty="0" smtClean="0">
                <a:solidFill>
                  <a:srgbClr val="00B050"/>
                </a:solidFill>
              </a:rPr>
              <a:t>Contributions</a:t>
            </a:r>
            <a:endParaRPr lang="en-US" sz="2400" u="sng" dirty="0">
              <a:solidFill>
                <a:srgbClr val="00B050"/>
              </a:solidFill>
            </a:endParaRPr>
          </a:p>
        </p:txBody>
      </p:sp>
      <p:sp>
        <p:nvSpPr>
          <p:cNvPr id="27" name="TextBox 26"/>
          <p:cNvSpPr txBox="1"/>
          <p:nvPr/>
        </p:nvSpPr>
        <p:spPr>
          <a:xfrm>
            <a:off x="4686136" y="4612660"/>
            <a:ext cx="38100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tx1"/>
                </a:solidFill>
              </a:rPr>
              <a:t>A simple and effective solution</a:t>
            </a:r>
          </a:p>
          <a:p>
            <a:pPr marL="285750" indent="-285750">
              <a:buFont typeface="Arial" panose="020B0604020202020204" pitchFamily="34" charset="0"/>
              <a:buChar char="•"/>
            </a:pPr>
            <a:endParaRPr lang="en-US" sz="2400" dirty="0">
              <a:solidFill>
                <a:schemeClr val="tx1"/>
              </a:solidFill>
            </a:endParaRPr>
          </a:p>
          <a:p>
            <a:pPr marL="285750" indent="-285750">
              <a:buFont typeface="Arial" panose="020B0604020202020204" pitchFamily="34" charset="0"/>
              <a:buChar char="•"/>
            </a:pPr>
            <a:r>
              <a:rPr lang="en-US" sz="2400" dirty="0" smtClean="0">
                <a:solidFill>
                  <a:schemeClr val="tx1"/>
                </a:solidFill>
              </a:rPr>
              <a:t>Indian Language Scene Text Dataset</a:t>
            </a:r>
            <a:endParaRPr lang="en-US" sz="2400" dirty="0">
              <a:solidFill>
                <a:schemeClr val="tx1"/>
              </a:solidFill>
            </a:endParaRPr>
          </a:p>
        </p:txBody>
      </p:sp>
    </p:spTree>
    <p:extLst>
      <p:ext uri="{BB962C8B-B14F-4D97-AF65-F5344CB8AC3E}">
        <p14:creationId xmlns:p14="http://schemas.microsoft.com/office/powerpoint/2010/main" val="81832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557464" y="394649"/>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200" kern="0" dirty="0" smtClean="0">
                <a:solidFill>
                  <a:schemeClr val="accent2"/>
                </a:solidFill>
              </a:rPr>
              <a:t>Indian Language Scene Text Dataset</a:t>
            </a:r>
          </a:p>
          <a:p>
            <a:r>
              <a:rPr lang="en-US" sz="3200" kern="0" dirty="0" smtClean="0">
                <a:solidFill>
                  <a:schemeClr val="accent2"/>
                </a:solidFill>
              </a:rPr>
              <a:t>(ILST)</a:t>
            </a:r>
            <a:endParaRPr lang="en-US" sz="3200" kern="0" dirty="0">
              <a:solidFill>
                <a:schemeClr val="accent2"/>
              </a:solidFill>
            </a:endParaRPr>
          </a:p>
        </p:txBody>
      </p:sp>
      <p:sp>
        <p:nvSpPr>
          <p:cNvPr id="2" name="TextBox 1"/>
          <p:cNvSpPr txBox="1"/>
          <p:nvPr/>
        </p:nvSpPr>
        <p:spPr>
          <a:xfrm>
            <a:off x="366461" y="1371600"/>
            <a:ext cx="7405939" cy="1785104"/>
          </a:xfrm>
          <a:prstGeom prst="rect">
            <a:avLst/>
          </a:prstGeom>
          <a:noFill/>
        </p:spPr>
        <p:txBody>
          <a:bodyPr wrap="square" rtlCol="0">
            <a:spAutoFit/>
          </a:bodyPr>
          <a:lstStyle/>
          <a:p>
            <a:pPr marL="285750" indent="-285750">
              <a:buFont typeface="Wingdings" panose="05000000000000000000" pitchFamily="2" charset="2"/>
              <a:buChar char="§"/>
            </a:pPr>
            <a:r>
              <a:rPr lang="en-US" sz="2200" dirty="0" smtClean="0">
                <a:solidFill>
                  <a:schemeClr val="tx1"/>
                </a:solidFill>
              </a:rPr>
              <a:t>Largest scene text dataset for the Indian languages.</a:t>
            </a:r>
          </a:p>
          <a:p>
            <a:pPr marL="285750" indent="-285750">
              <a:buFont typeface="Wingdings" panose="05000000000000000000" pitchFamily="2" charset="2"/>
              <a:buChar char="§"/>
            </a:pPr>
            <a:r>
              <a:rPr lang="en-US" sz="2200" dirty="0" smtClean="0">
                <a:solidFill>
                  <a:schemeClr val="tx1"/>
                </a:solidFill>
              </a:rPr>
              <a:t>The ILST dataset can be used for:</a:t>
            </a:r>
          </a:p>
          <a:p>
            <a:pPr marL="1028700" lvl="1">
              <a:buFont typeface="Wingdings" panose="05000000000000000000" pitchFamily="2" charset="2"/>
              <a:buChar char="§"/>
            </a:pPr>
            <a:r>
              <a:rPr lang="en-US" sz="2200" dirty="0" smtClean="0">
                <a:solidFill>
                  <a:schemeClr val="tx1"/>
                </a:solidFill>
              </a:rPr>
              <a:t>Script Identification</a:t>
            </a:r>
          </a:p>
          <a:p>
            <a:pPr marL="1028700" lvl="1">
              <a:buFont typeface="Wingdings" panose="05000000000000000000" pitchFamily="2" charset="2"/>
              <a:buChar char="§"/>
            </a:pPr>
            <a:r>
              <a:rPr lang="en-US" sz="2200" dirty="0" smtClean="0">
                <a:solidFill>
                  <a:schemeClr val="tx1"/>
                </a:solidFill>
              </a:rPr>
              <a:t>Word Recognition</a:t>
            </a:r>
          </a:p>
          <a:p>
            <a:pPr marL="1028700" lvl="1">
              <a:buFont typeface="Wingdings" panose="05000000000000000000" pitchFamily="2" charset="2"/>
              <a:buChar char="§"/>
            </a:pPr>
            <a:r>
              <a:rPr lang="en-US" sz="2200" dirty="0" smtClean="0">
                <a:solidFill>
                  <a:schemeClr val="tx1"/>
                </a:solidFill>
              </a:rPr>
              <a:t>Text Localization</a:t>
            </a:r>
            <a:endParaRPr lang="en-US" sz="22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64" y="3361238"/>
            <a:ext cx="3709736" cy="277164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7368" y="3361238"/>
            <a:ext cx="4400285" cy="2715381"/>
          </a:xfrm>
          <a:prstGeom prst="rect">
            <a:avLst/>
          </a:prstGeom>
        </p:spPr>
      </p:pic>
      <p:sp>
        <p:nvSpPr>
          <p:cNvPr id="8" name="TextBox 7"/>
          <p:cNvSpPr txBox="1"/>
          <p:nvPr/>
        </p:nvSpPr>
        <p:spPr>
          <a:xfrm>
            <a:off x="557464" y="6198784"/>
            <a:ext cx="3709736" cy="707886"/>
          </a:xfrm>
          <a:prstGeom prst="rect">
            <a:avLst/>
          </a:prstGeom>
          <a:noFill/>
        </p:spPr>
        <p:txBody>
          <a:bodyPr wrap="square" rtlCol="0">
            <a:spAutoFit/>
          </a:bodyPr>
          <a:lstStyle/>
          <a:p>
            <a:pPr algn="ctr"/>
            <a:r>
              <a:rPr lang="en-US" sz="2000" dirty="0" smtClean="0">
                <a:solidFill>
                  <a:schemeClr val="tx1"/>
                </a:solidFill>
              </a:rPr>
              <a:t>GT Bounding box, script and text</a:t>
            </a:r>
            <a:endParaRPr lang="en-US" sz="2000" dirty="0">
              <a:solidFill>
                <a:schemeClr val="tx1"/>
              </a:solidFill>
            </a:endParaRPr>
          </a:p>
        </p:txBody>
      </p:sp>
      <p:sp>
        <p:nvSpPr>
          <p:cNvPr id="9" name="TextBox 8"/>
          <p:cNvSpPr txBox="1"/>
          <p:nvPr/>
        </p:nvSpPr>
        <p:spPr>
          <a:xfrm>
            <a:off x="4617368" y="6132880"/>
            <a:ext cx="3536032" cy="707886"/>
          </a:xfrm>
          <a:prstGeom prst="rect">
            <a:avLst/>
          </a:prstGeom>
          <a:noFill/>
        </p:spPr>
        <p:txBody>
          <a:bodyPr wrap="square" rtlCol="0">
            <a:spAutoFit/>
          </a:bodyPr>
          <a:lstStyle/>
          <a:p>
            <a:pPr algn="ctr"/>
            <a:r>
              <a:rPr lang="en-US" sz="2000" dirty="0" smtClean="0">
                <a:solidFill>
                  <a:schemeClr val="tx1"/>
                </a:solidFill>
              </a:rPr>
              <a:t>Few Cropped Images from dataset</a:t>
            </a:r>
            <a:endParaRPr lang="en-US" sz="2000" dirty="0">
              <a:solidFill>
                <a:schemeClr val="tx1"/>
              </a:solidFill>
            </a:endParaRPr>
          </a:p>
        </p:txBody>
      </p:sp>
    </p:spTree>
    <p:extLst>
      <p:ext uri="{BB962C8B-B14F-4D97-AF65-F5344CB8AC3E}">
        <p14:creationId xmlns:p14="http://schemas.microsoft.com/office/powerpoint/2010/main" val="1679037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71600"/>
            <a:ext cx="7405939" cy="461665"/>
          </a:xfrm>
          <a:prstGeom prst="rect">
            <a:avLst/>
          </a:prstGeom>
          <a:noFill/>
        </p:spPr>
        <p:txBody>
          <a:bodyPr wrap="square" rtlCol="0">
            <a:spAutoFit/>
          </a:bodyPr>
          <a:lstStyle/>
          <a:p>
            <a:pPr marL="285750" indent="-285750">
              <a:buFont typeface="Wingdings" panose="05000000000000000000" pitchFamily="2" charset="2"/>
              <a:buChar char="§"/>
            </a:pPr>
            <a:r>
              <a:rPr lang="en-US" sz="2400" dirty="0" smtClean="0">
                <a:solidFill>
                  <a:schemeClr val="tx1"/>
                </a:solidFill>
              </a:rPr>
              <a:t>Dataset Statistics</a:t>
            </a:r>
          </a:p>
        </p:txBody>
      </p:sp>
      <p:graphicFrame>
        <p:nvGraphicFramePr>
          <p:cNvPr id="10" name="Table 9"/>
          <p:cNvGraphicFramePr>
            <a:graphicFrameLocks noGrp="1"/>
          </p:cNvGraphicFramePr>
          <p:nvPr>
            <p:extLst>
              <p:ext uri="{D42A27DB-BD31-4B8C-83A1-F6EECF244321}">
                <p14:modId xmlns:p14="http://schemas.microsoft.com/office/powerpoint/2010/main" val="1335531523"/>
              </p:ext>
            </p:extLst>
          </p:nvPr>
        </p:nvGraphicFramePr>
        <p:xfrm>
          <a:off x="1044075" y="2092960"/>
          <a:ext cx="7265968" cy="2783840"/>
        </p:xfrm>
        <a:graphic>
          <a:graphicData uri="http://schemas.openxmlformats.org/drawingml/2006/table">
            <a:tbl>
              <a:tblPr firstRow="1" bandRow="1">
                <a:tableStyleId>{5C22544A-7EE6-4342-B048-85BDC9FD1C3A}</a:tableStyleId>
              </a:tblPr>
              <a:tblGrid>
                <a:gridCol w="1453194"/>
                <a:gridCol w="1937591"/>
                <a:gridCol w="1702593"/>
                <a:gridCol w="2172590"/>
              </a:tblGrid>
              <a:tr h="320040">
                <a:tc>
                  <a:txBody>
                    <a:bodyPr/>
                    <a:lstStyle/>
                    <a:p>
                      <a:r>
                        <a:rPr lang="en-US" sz="1400" dirty="0" smtClean="0">
                          <a:latin typeface="+mj-lt"/>
                        </a:rPr>
                        <a:t>Script</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a:t>
                      </a:r>
                      <a:r>
                        <a:rPr lang="en-US" sz="1400" baseline="0" dirty="0" smtClean="0">
                          <a:latin typeface="+mj-lt"/>
                        </a:rPr>
                        <a:t> Scene Images</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 Word Images</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Mode of</a:t>
                      </a:r>
                      <a:r>
                        <a:rPr lang="en-US" sz="1400" baseline="0" dirty="0" smtClean="0">
                          <a:latin typeface="+mj-lt"/>
                        </a:rPr>
                        <a:t> Collection</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smtClean="0">
                          <a:latin typeface="+mj-lt"/>
                        </a:rPr>
                        <a:t>Hindi</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76</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514</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Authors</a:t>
                      </a:r>
                      <a:r>
                        <a:rPr lang="en-US" sz="1400" baseline="0" dirty="0" smtClean="0">
                          <a:latin typeface="+mj-lt"/>
                        </a:rPr>
                        <a:t>, Google Images </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smtClean="0">
                          <a:latin typeface="+mj-lt"/>
                        </a:rPr>
                        <a:t>Malayalam</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121</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515</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Authors,</a:t>
                      </a:r>
                      <a:r>
                        <a:rPr lang="en-US" sz="1400" baseline="0" dirty="0" smtClean="0">
                          <a:latin typeface="+mj-lt"/>
                        </a:rPr>
                        <a:t> Google Images</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smtClean="0">
                          <a:latin typeface="+mj-lt"/>
                        </a:rPr>
                        <a:t>Kannada</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115</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534</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Char74K</a:t>
                      </a:r>
                      <a:r>
                        <a:rPr lang="en-US" sz="1600" b="0" baseline="30000" dirty="0" smtClean="0">
                          <a:solidFill>
                            <a:srgbClr val="FF0000"/>
                          </a:solidFill>
                          <a:latin typeface="+mj-lt"/>
                        </a:rPr>
                        <a:t>1</a:t>
                      </a:r>
                      <a:endParaRPr lang="en-US" sz="1600" b="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smtClean="0">
                          <a:latin typeface="+mj-lt"/>
                        </a:rPr>
                        <a:t>Tamil</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59</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563</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Authors</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smtClean="0">
                          <a:latin typeface="+mj-lt"/>
                        </a:rPr>
                        <a:t>Telugu</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79</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510</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Authors</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373">
                <a:tc>
                  <a:txBody>
                    <a:bodyPr/>
                    <a:lstStyle/>
                    <a:p>
                      <a:r>
                        <a:rPr lang="en-US" sz="1400" dirty="0" smtClean="0">
                          <a:latin typeface="+mj-lt"/>
                        </a:rPr>
                        <a:t>English</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128</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850</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Authors</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373">
                <a:tc>
                  <a:txBody>
                    <a:bodyPr/>
                    <a:lstStyle/>
                    <a:p>
                      <a:r>
                        <a:rPr lang="en-US" sz="1400" b="1" dirty="0" smtClean="0">
                          <a:latin typeface="+mj-lt"/>
                        </a:rPr>
                        <a:t>Total</a:t>
                      </a:r>
                      <a:endParaRPr lang="en-US" sz="14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latin typeface="+mj-lt"/>
                        </a:rPr>
                        <a:t>578</a:t>
                      </a:r>
                      <a:endParaRPr lang="en-US" sz="14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latin typeface="+mj-lt"/>
                        </a:rPr>
                        <a:t>3486</a:t>
                      </a:r>
                      <a:endParaRPr lang="en-US" sz="14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latin typeface="+mj-lt"/>
                        </a:rPr>
                        <a:t>-</a:t>
                      </a:r>
                      <a:endParaRPr lang="en-US" sz="14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152400" y="6488209"/>
            <a:ext cx="6705599" cy="400110"/>
          </a:xfrm>
          <a:prstGeom prst="rect">
            <a:avLst/>
          </a:prstGeom>
          <a:noFill/>
        </p:spPr>
        <p:txBody>
          <a:bodyPr wrap="square" rtlCol="0">
            <a:spAutoFit/>
          </a:bodyPr>
          <a:lstStyle/>
          <a:p>
            <a:r>
              <a:rPr lang="en-US" sz="1000" baseline="30000" dirty="0" smtClean="0">
                <a:solidFill>
                  <a:srgbClr val="FF0000"/>
                </a:solidFill>
              </a:rPr>
              <a:t>1</a:t>
            </a:r>
            <a:r>
              <a:rPr lang="en-US" sz="1000" dirty="0" smtClean="0">
                <a:solidFill>
                  <a:srgbClr val="FF0000"/>
                </a:solidFill>
              </a:rPr>
              <a:t> </a:t>
            </a:r>
            <a:r>
              <a:rPr lang="en-US" sz="1000" dirty="0" smtClean="0">
                <a:solidFill>
                  <a:schemeClr val="tx1"/>
                </a:solidFill>
              </a:rPr>
              <a:t>T</a:t>
            </a:r>
            <a:r>
              <a:rPr lang="en-US" sz="1000" dirty="0">
                <a:solidFill>
                  <a:schemeClr val="tx1"/>
                </a:solidFill>
              </a:rPr>
              <a:t>. E. de Campos, B. R. </a:t>
            </a:r>
            <a:r>
              <a:rPr lang="en-US" sz="1000" dirty="0" err="1">
                <a:solidFill>
                  <a:schemeClr val="tx1"/>
                </a:solidFill>
              </a:rPr>
              <a:t>Babu</a:t>
            </a:r>
            <a:r>
              <a:rPr lang="en-US" sz="1000" dirty="0">
                <a:solidFill>
                  <a:schemeClr val="tx1"/>
                </a:solidFill>
              </a:rPr>
              <a:t>, and M. Varma, “Character recognition </a:t>
            </a:r>
            <a:r>
              <a:rPr lang="en-US" sz="1000" dirty="0" smtClean="0">
                <a:solidFill>
                  <a:schemeClr val="tx1"/>
                </a:solidFill>
              </a:rPr>
              <a:t>in natural </a:t>
            </a:r>
            <a:r>
              <a:rPr lang="en-US" sz="1000" dirty="0">
                <a:solidFill>
                  <a:schemeClr val="tx1"/>
                </a:solidFill>
              </a:rPr>
              <a:t>images,” in VISAPP, 2009</a:t>
            </a:r>
            <a:r>
              <a:rPr lang="en-US" sz="1000" dirty="0" smtClean="0">
                <a:solidFill>
                  <a:schemeClr val="tx1"/>
                </a:solidFill>
              </a:rPr>
              <a:t>.</a:t>
            </a:r>
          </a:p>
          <a:p>
            <a:r>
              <a:rPr lang="en-US" sz="1000" baseline="30000" dirty="0" smtClean="0">
                <a:solidFill>
                  <a:srgbClr val="FF0000"/>
                </a:solidFill>
              </a:rPr>
              <a:t>2 </a:t>
            </a:r>
            <a:r>
              <a:rPr lang="en-US" sz="1000" dirty="0" smtClean="0"/>
              <a:t>“</a:t>
            </a:r>
            <a:r>
              <a:rPr lang="en-US" sz="1000" dirty="0" err="1" smtClean="0">
                <a:solidFill>
                  <a:schemeClr val="tx1"/>
                </a:solidFill>
              </a:rPr>
              <a:t>LabelMe</a:t>
            </a:r>
            <a:r>
              <a:rPr lang="en-US" sz="1000" dirty="0" smtClean="0">
                <a:solidFill>
                  <a:schemeClr val="tx1"/>
                </a:solidFill>
              </a:rPr>
              <a:t> </a:t>
            </a:r>
            <a:r>
              <a:rPr lang="en-US" sz="1000" dirty="0">
                <a:solidFill>
                  <a:schemeClr val="tx1"/>
                </a:solidFill>
              </a:rPr>
              <a:t>- The Open Annotation Tool,” http://labelme.csail.mit.edu/</a:t>
            </a:r>
            <a:endParaRPr lang="en-US" sz="1000" baseline="30000" dirty="0">
              <a:solidFill>
                <a:schemeClr val="tx1"/>
              </a:solidFill>
            </a:endParaRPr>
          </a:p>
        </p:txBody>
      </p:sp>
      <p:sp>
        <p:nvSpPr>
          <p:cNvPr id="12" name="TextBox 11"/>
          <p:cNvSpPr txBox="1"/>
          <p:nvPr/>
        </p:nvSpPr>
        <p:spPr>
          <a:xfrm>
            <a:off x="381000" y="5297269"/>
            <a:ext cx="7405939" cy="830997"/>
          </a:xfrm>
          <a:prstGeom prst="rect">
            <a:avLst/>
          </a:prstGeom>
          <a:noFill/>
        </p:spPr>
        <p:txBody>
          <a:bodyPr wrap="square" rtlCol="0">
            <a:spAutoFit/>
          </a:bodyPr>
          <a:lstStyle/>
          <a:p>
            <a:pPr marL="285750" indent="-285750">
              <a:buFont typeface="Wingdings" panose="05000000000000000000" pitchFamily="2" charset="2"/>
              <a:buChar char="§"/>
            </a:pPr>
            <a:r>
              <a:rPr lang="en-US" sz="2400" dirty="0" smtClean="0">
                <a:solidFill>
                  <a:schemeClr val="tx1"/>
                </a:solidFill>
              </a:rPr>
              <a:t>LabelMe</a:t>
            </a:r>
            <a:r>
              <a:rPr lang="en-US" sz="2400" baseline="30000" dirty="0" smtClean="0">
                <a:solidFill>
                  <a:srgbClr val="FF0000"/>
                </a:solidFill>
              </a:rPr>
              <a:t>2</a:t>
            </a:r>
            <a:r>
              <a:rPr lang="en-US" sz="2400" dirty="0" smtClean="0">
                <a:solidFill>
                  <a:schemeClr val="tx1"/>
                </a:solidFill>
              </a:rPr>
              <a:t> is used for the annotations</a:t>
            </a:r>
          </a:p>
          <a:p>
            <a:pPr marL="285750" indent="-285750">
              <a:buFont typeface="Wingdings" panose="05000000000000000000" pitchFamily="2" charset="2"/>
              <a:buChar char="§"/>
            </a:pPr>
            <a:r>
              <a:rPr lang="en-US" sz="2400" dirty="0" smtClean="0">
                <a:solidFill>
                  <a:schemeClr val="tx1"/>
                </a:solidFill>
              </a:rPr>
              <a:t>Train and test splits of the dataset</a:t>
            </a:r>
          </a:p>
        </p:txBody>
      </p:sp>
      <p:sp>
        <p:nvSpPr>
          <p:cNvPr id="7" name="Title 3"/>
          <p:cNvSpPr txBox="1">
            <a:spLocks/>
          </p:cNvSpPr>
          <p:nvPr/>
        </p:nvSpPr>
        <p:spPr bwMode="auto">
          <a:xfrm>
            <a:off x="557464" y="394649"/>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200" kern="0" dirty="0" smtClean="0">
                <a:solidFill>
                  <a:schemeClr val="accent2"/>
                </a:solidFill>
              </a:rPr>
              <a:t>Indian Language Scene Text Dataset</a:t>
            </a:r>
          </a:p>
          <a:p>
            <a:r>
              <a:rPr lang="en-US" sz="3200" kern="0" dirty="0" smtClean="0">
                <a:solidFill>
                  <a:schemeClr val="accent2"/>
                </a:solidFill>
              </a:rPr>
              <a:t>(ILST)</a:t>
            </a:r>
            <a:endParaRPr lang="en-US" sz="3200" kern="0" dirty="0">
              <a:solidFill>
                <a:schemeClr val="accent2"/>
              </a:solidFill>
            </a:endParaRPr>
          </a:p>
        </p:txBody>
      </p:sp>
    </p:spTree>
    <p:extLst>
      <p:ext uri="{BB962C8B-B14F-4D97-AF65-F5344CB8AC3E}">
        <p14:creationId xmlns:p14="http://schemas.microsoft.com/office/powerpoint/2010/main" val="1692681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557464" y="266529"/>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Proposed Method</a:t>
            </a:r>
            <a:endParaRPr lang="en-US" sz="3600" kern="0" dirty="0">
              <a:solidFill>
                <a:schemeClr val="accent2"/>
              </a:solidFill>
            </a:endParaRPr>
          </a:p>
        </p:txBody>
      </p:sp>
      <p:sp>
        <p:nvSpPr>
          <p:cNvPr id="6" name="TextBox 5"/>
          <p:cNvSpPr txBox="1"/>
          <p:nvPr/>
        </p:nvSpPr>
        <p:spPr>
          <a:xfrm>
            <a:off x="-381000" y="1219200"/>
            <a:ext cx="9296400" cy="4708981"/>
          </a:xfrm>
          <a:prstGeom prst="rect">
            <a:avLst/>
          </a:prstGeom>
          <a:noFill/>
        </p:spPr>
        <p:txBody>
          <a:bodyPr wrap="square" rtlCol="0">
            <a:spAutoFit/>
          </a:bodyPr>
          <a:lstStyle/>
          <a:p>
            <a:pPr marL="1028700" lvl="1">
              <a:buFont typeface="Arial" panose="020B0604020202020204" pitchFamily="34" charset="0"/>
              <a:buChar char="•"/>
            </a:pPr>
            <a:r>
              <a:rPr lang="en-US" sz="2400" dirty="0" smtClean="0">
                <a:solidFill>
                  <a:schemeClr val="tx1"/>
                </a:solidFill>
              </a:rPr>
              <a:t>Mid Level Features</a:t>
            </a:r>
          </a:p>
          <a:p>
            <a:pPr marL="1428750" lvl="2">
              <a:buFont typeface="Arial" panose="020B0604020202020204" pitchFamily="34" charset="0"/>
              <a:buChar char="•"/>
            </a:pPr>
            <a:r>
              <a:rPr lang="en-US" sz="2400" dirty="0" smtClean="0">
                <a:solidFill>
                  <a:schemeClr val="tx1"/>
                </a:solidFill>
              </a:rPr>
              <a:t>Distinctive</a:t>
            </a:r>
          </a:p>
          <a:p>
            <a:pPr marL="1428750" lvl="2">
              <a:buFont typeface="Arial" panose="020B0604020202020204" pitchFamily="34" charset="0"/>
              <a:buChar char="•"/>
            </a:pPr>
            <a:r>
              <a:rPr lang="en-US" sz="2400" dirty="0" smtClean="0">
                <a:solidFill>
                  <a:schemeClr val="tx1"/>
                </a:solidFill>
              </a:rPr>
              <a:t>Robust</a:t>
            </a:r>
          </a:p>
          <a:p>
            <a:pPr marL="1200150" lvl="2" indent="0"/>
            <a:endParaRPr lang="en-US" sz="2400" dirty="0" smtClean="0">
              <a:solidFill>
                <a:schemeClr val="tx1"/>
              </a:solidFill>
            </a:endParaRPr>
          </a:p>
          <a:p>
            <a:pPr marL="1028700" lvl="1">
              <a:buFont typeface="Arial" panose="020B0604020202020204" pitchFamily="34" charset="0"/>
              <a:buChar char="•"/>
            </a:pPr>
            <a:r>
              <a:rPr lang="en-US" sz="2400" dirty="0" smtClean="0">
                <a:solidFill>
                  <a:schemeClr val="tx1"/>
                </a:solidFill>
              </a:rPr>
              <a:t>Better than naïve </a:t>
            </a:r>
            <a:r>
              <a:rPr lang="en-US" sz="2400" dirty="0" smtClean="0">
                <a:solidFill>
                  <a:schemeClr val="tx1"/>
                </a:solidFill>
              </a:rPr>
              <a:t>bag-of-visual-words </a:t>
            </a:r>
            <a:r>
              <a:rPr lang="en-US" sz="2400" dirty="0" smtClean="0">
                <a:solidFill>
                  <a:schemeClr val="tx1"/>
                </a:solidFill>
              </a:rPr>
              <a:t>based features</a:t>
            </a:r>
          </a:p>
          <a:p>
            <a:pPr marL="1028700" lvl="1">
              <a:buFont typeface="Arial" panose="020B0604020202020204" pitchFamily="34" charset="0"/>
              <a:buChar char="•"/>
            </a:pPr>
            <a:r>
              <a:rPr lang="en-US" sz="2400" dirty="0" smtClean="0">
                <a:solidFill>
                  <a:schemeClr val="tx1"/>
                </a:solidFill>
              </a:rPr>
              <a:t>Captures the larger context</a:t>
            </a:r>
          </a:p>
          <a:p>
            <a:pPr lvl="1" indent="0"/>
            <a:endParaRPr lang="en-US" sz="2400" dirty="0" smtClean="0">
              <a:solidFill>
                <a:schemeClr val="tx1"/>
              </a:solidFill>
            </a:endParaRPr>
          </a:p>
          <a:p>
            <a:pPr marL="1028700" lvl="1">
              <a:buFont typeface="Arial" panose="020B0604020202020204" pitchFamily="34" charset="0"/>
              <a:buChar char="•"/>
            </a:pPr>
            <a:r>
              <a:rPr lang="en-US" sz="2400" dirty="0" smtClean="0">
                <a:solidFill>
                  <a:schemeClr val="tx1"/>
                </a:solidFill>
              </a:rPr>
              <a:t>Can be grouped into three categories:</a:t>
            </a:r>
          </a:p>
          <a:p>
            <a:pPr marL="1428750" lvl="2">
              <a:buFont typeface="Arial" panose="020B0604020202020204" pitchFamily="34" charset="0"/>
              <a:buChar char="•"/>
            </a:pPr>
            <a:r>
              <a:rPr lang="en-US" sz="2400" dirty="0" smtClean="0">
                <a:solidFill>
                  <a:schemeClr val="tx1"/>
                </a:solidFill>
              </a:rPr>
              <a:t>Supervised</a:t>
            </a:r>
          </a:p>
          <a:p>
            <a:pPr marL="1428750" lvl="2">
              <a:buFont typeface="Arial" panose="020B0604020202020204" pitchFamily="34" charset="0"/>
              <a:buChar char="•"/>
            </a:pPr>
            <a:r>
              <a:rPr lang="en-US" sz="2400" dirty="0" smtClean="0">
                <a:solidFill>
                  <a:schemeClr val="tx1"/>
                </a:solidFill>
              </a:rPr>
              <a:t>Weakly-supervised</a:t>
            </a:r>
          </a:p>
          <a:p>
            <a:pPr marL="1428750" lvl="2">
              <a:buFont typeface="Arial" panose="020B0604020202020204" pitchFamily="34" charset="0"/>
              <a:buChar char="•"/>
            </a:pPr>
            <a:r>
              <a:rPr lang="en-US" sz="2400" dirty="0" smtClean="0">
                <a:solidFill>
                  <a:schemeClr val="tx1"/>
                </a:solidFill>
              </a:rPr>
              <a:t>Unsupervised</a:t>
            </a:r>
          </a:p>
          <a:p>
            <a:pPr marL="1028700" lvl="1">
              <a:buFont typeface="Arial" panose="020B0604020202020204" pitchFamily="34" charset="0"/>
              <a:buChar char="•"/>
            </a:pPr>
            <a:endParaRPr lang="en-US" dirty="0" smtClean="0">
              <a:solidFill>
                <a:schemeClr val="tx1"/>
              </a:solidFill>
            </a:endParaRPr>
          </a:p>
          <a:p>
            <a:pPr marL="1028700" lvl="1">
              <a:buFont typeface="Arial" panose="020B0604020202020204" pitchFamily="34" charset="0"/>
              <a:buChar char="•"/>
            </a:pPr>
            <a:endParaRPr lang="en-US" dirty="0" smtClean="0">
              <a:solidFill>
                <a:schemeClr val="tx1"/>
              </a:solidFill>
            </a:endParaRPr>
          </a:p>
        </p:txBody>
      </p:sp>
    </p:spTree>
    <p:extLst>
      <p:ext uri="{BB962C8B-B14F-4D97-AF65-F5344CB8AC3E}">
        <p14:creationId xmlns:p14="http://schemas.microsoft.com/office/powerpoint/2010/main" val="753790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557464" y="266529"/>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Proposed Method</a:t>
            </a:r>
            <a:endParaRPr lang="en-US" sz="3600" kern="0" dirty="0">
              <a:solidFill>
                <a:schemeClr val="accent2"/>
              </a:solidFill>
            </a:endParaRPr>
          </a:p>
        </p:txBody>
      </p:sp>
      <p:pic>
        <p:nvPicPr>
          <p:cNvPr id="5" name="Picture 4" descr="eng_w_DSC02400_3.jpg"/>
          <p:cNvPicPr>
            <a:picLocks noChangeAspect="1"/>
          </p:cNvPicPr>
          <p:nvPr/>
        </p:nvPicPr>
        <p:blipFill>
          <a:blip r:embed="rId3"/>
          <a:stretch>
            <a:fillRect/>
          </a:stretch>
        </p:blipFill>
        <p:spPr>
          <a:xfrm>
            <a:off x="4876799" y="2330450"/>
            <a:ext cx="2245993" cy="685800"/>
          </a:xfrm>
          <a:prstGeom prst="rect">
            <a:avLst/>
          </a:prstGeom>
        </p:spPr>
      </p:pic>
      <p:pic>
        <p:nvPicPr>
          <p:cNvPr id="6" name="Picture 5" descr="eng_w_DSC02400_3.jpg"/>
          <p:cNvPicPr>
            <a:picLocks noChangeAspect="1"/>
          </p:cNvPicPr>
          <p:nvPr/>
        </p:nvPicPr>
        <p:blipFill>
          <a:blip r:embed="rId4" cstate="print"/>
          <a:stretch>
            <a:fillRect/>
          </a:stretch>
        </p:blipFill>
        <p:spPr>
          <a:xfrm>
            <a:off x="1857375" y="2222500"/>
            <a:ext cx="1247774" cy="381000"/>
          </a:xfrm>
          <a:prstGeom prst="rect">
            <a:avLst/>
          </a:prstGeom>
        </p:spPr>
      </p:pic>
      <p:pic>
        <p:nvPicPr>
          <p:cNvPr id="7" name="Picture 6" descr="hind_w_61_23.jpg"/>
          <p:cNvPicPr>
            <a:picLocks/>
          </p:cNvPicPr>
          <p:nvPr/>
        </p:nvPicPr>
        <p:blipFill>
          <a:blip r:embed="rId5"/>
          <a:stretch>
            <a:fillRect/>
          </a:stretch>
        </p:blipFill>
        <p:spPr>
          <a:xfrm>
            <a:off x="363689" y="1993900"/>
            <a:ext cx="914400" cy="365760"/>
          </a:xfrm>
          <a:prstGeom prst="rect">
            <a:avLst/>
          </a:prstGeom>
        </p:spPr>
      </p:pic>
      <p:sp>
        <p:nvSpPr>
          <p:cNvPr id="8" name="Oval 7"/>
          <p:cNvSpPr/>
          <p:nvPr/>
        </p:nvSpPr>
        <p:spPr>
          <a:xfrm>
            <a:off x="18876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9" name="Oval 8"/>
          <p:cNvSpPr/>
          <p:nvPr/>
        </p:nvSpPr>
        <p:spPr>
          <a:xfrm>
            <a:off x="19638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10" name="Oval 9"/>
          <p:cNvSpPr/>
          <p:nvPr/>
        </p:nvSpPr>
        <p:spPr>
          <a:xfrm>
            <a:off x="20400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11" name="Oval 10"/>
          <p:cNvSpPr/>
          <p:nvPr/>
        </p:nvSpPr>
        <p:spPr>
          <a:xfrm>
            <a:off x="21162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12" name="Oval 11"/>
          <p:cNvSpPr/>
          <p:nvPr/>
        </p:nvSpPr>
        <p:spPr>
          <a:xfrm>
            <a:off x="21924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13" name="Oval 12"/>
          <p:cNvSpPr/>
          <p:nvPr/>
        </p:nvSpPr>
        <p:spPr>
          <a:xfrm>
            <a:off x="22686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14" name="Oval 13"/>
          <p:cNvSpPr/>
          <p:nvPr/>
        </p:nvSpPr>
        <p:spPr>
          <a:xfrm>
            <a:off x="23448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15" name="Oval 14"/>
          <p:cNvSpPr/>
          <p:nvPr/>
        </p:nvSpPr>
        <p:spPr>
          <a:xfrm>
            <a:off x="24210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16" name="Oval 15"/>
          <p:cNvSpPr/>
          <p:nvPr/>
        </p:nvSpPr>
        <p:spPr>
          <a:xfrm>
            <a:off x="24972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17" name="Oval 16"/>
          <p:cNvSpPr/>
          <p:nvPr/>
        </p:nvSpPr>
        <p:spPr>
          <a:xfrm>
            <a:off x="25734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18" name="Oval 17"/>
          <p:cNvSpPr/>
          <p:nvPr/>
        </p:nvSpPr>
        <p:spPr>
          <a:xfrm>
            <a:off x="26496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19" name="Oval 18"/>
          <p:cNvSpPr/>
          <p:nvPr/>
        </p:nvSpPr>
        <p:spPr>
          <a:xfrm>
            <a:off x="27258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0" name="Oval 19"/>
          <p:cNvSpPr/>
          <p:nvPr/>
        </p:nvSpPr>
        <p:spPr>
          <a:xfrm>
            <a:off x="28020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1" name="Oval 20"/>
          <p:cNvSpPr/>
          <p:nvPr/>
        </p:nvSpPr>
        <p:spPr>
          <a:xfrm>
            <a:off x="28782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2" name="Oval 21"/>
          <p:cNvSpPr/>
          <p:nvPr/>
        </p:nvSpPr>
        <p:spPr>
          <a:xfrm>
            <a:off x="29544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3" name="Oval 22"/>
          <p:cNvSpPr/>
          <p:nvPr/>
        </p:nvSpPr>
        <p:spPr>
          <a:xfrm>
            <a:off x="30306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4" name="Oval 23"/>
          <p:cNvSpPr/>
          <p:nvPr/>
        </p:nvSpPr>
        <p:spPr>
          <a:xfrm>
            <a:off x="1887688" y="2298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5" name="Oval 24"/>
          <p:cNvSpPr/>
          <p:nvPr/>
        </p:nvSpPr>
        <p:spPr>
          <a:xfrm>
            <a:off x="1963888" y="2298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6" name="Oval 25"/>
          <p:cNvSpPr/>
          <p:nvPr/>
        </p:nvSpPr>
        <p:spPr>
          <a:xfrm>
            <a:off x="2040088" y="2298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7" name="Oval 26"/>
          <p:cNvSpPr/>
          <p:nvPr/>
        </p:nvSpPr>
        <p:spPr>
          <a:xfrm>
            <a:off x="2116288" y="2298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8" name="Oval 27"/>
          <p:cNvSpPr/>
          <p:nvPr/>
        </p:nvSpPr>
        <p:spPr>
          <a:xfrm>
            <a:off x="2192488" y="2298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9" name="Oval 28"/>
          <p:cNvSpPr/>
          <p:nvPr/>
        </p:nvSpPr>
        <p:spPr>
          <a:xfrm>
            <a:off x="2268688" y="2298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30" name="Oval 29"/>
          <p:cNvSpPr/>
          <p:nvPr/>
        </p:nvSpPr>
        <p:spPr>
          <a:xfrm>
            <a:off x="2344888" y="2298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31" name="Oval 30"/>
          <p:cNvSpPr/>
          <p:nvPr/>
        </p:nvSpPr>
        <p:spPr>
          <a:xfrm>
            <a:off x="2421088" y="2298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32" name="Oval 31"/>
          <p:cNvSpPr/>
          <p:nvPr/>
        </p:nvSpPr>
        <p:spPr>
          <a:xfrm>
            <a:off x="2497288" y="2298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33" name="Oval 32"/>
          <p:cNvSpPr/>
          <p:nvPr/>
        </p:nvSpPr>
        <p:spPr>
          <a:xfrm>
            <a:off x="2573488" y="2298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34" name="Oval 33"/>
          <p:cNvSpPr/>
          <p:nvPr/>
        </p:nvSpPr>
        <p:spPr>
          <a:xfrm>
            <a:off x="2649688" y="2298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35" name="Oval 34"/>
          <p:cNvSpPr/>
          <p:nvPr/>
        </p:nvSpPr>
        <p:spPr>
          <a:xfrm>
            <a:off x="2725888" y="2298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37" name="Oval 36"/>
          <p:cNvSpPr/>
          <p:nvPr/>
        </p:nvSpPr>
        <p:spPr>
          <a:xfrm>
            <a:off x="2802088" y="2298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38" name="Oval 37"/>
          <p:cNvSpPr/>
          <p:nvPr/>
        </p:nvSpPr>
        <p:spPr>
          <a:xfrm>
            <a:off x="2878288" y="2298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39" name="Oval 38"/>
          <p:cNvSpPr/>
          <p:nvPr/>
        </p:nvSpPr>
        <p:spPr>
          <a:xfrm>
            <a:off x="2954488" y="2298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0" name="Oval 39"/>
          <p:cNvSpPr/>
          <p:nvPr/>
        </p:nvSpPr>
        <p:spPr>
          <a:xfrm>
            <a:off x="3030688" y="2298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1" name="Oval 40"/>
          <p:cNvSpPr/>
          <p:nvPr/>
        </p:nvSpPr>
        <p:spPr>
          <a:xfrm>
            <a:off x="1887688" y="2374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2" name="Oval 41"/>
          <p:cNvSpPr/>
          <p:nvPr/>
        </p:nvSpPr>
        <p:spPr>
          <a:xfrm>
            <a:off x="1963888" y="2374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3" name="Oval 42"/>
          <p:cNvSpPr/>
          <p:nvPr/>
        </p:nvSpPr>
        <p:spPr>
          <a:xfrm>
            <a:off x="2040088" y="2374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4" name="Oval 43"/>
          <p:cNvSpPr/>
          <p:nvPr/>
        </p:nvSpPr>
        <p:spPr>
          <a:xfrm>
            <a:off x="2116288" y="2374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5" name="Oval 44"/>
          <p:cNvSpPr/>
          <p:nvPr/>
        </p:nvSpPr>
        <p:spPr>
          <a:xfrm>
            <a:off x="2192488" y="2374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6" name="Oval 45"/>
          <p:cNvSpPr/>
          <p:nvPr/>
        </p:nvSpPr>
        <p:spPr>
          <a:xfrm>
            <a:off x="2268688" y="2374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7" name="Oval 46"/>
          <p:cNvSpPr/>
          <p:nvPr/>
        </p:nvSpPr>
        <p:spPr>
          <a:xfrm>
            <a:off x="2344888" y="2374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8" name="Oval 47"/>
          <p:cNvSpPr/>
          <p:nvPr/>
        </p:nvSpPr>
        <p:spPr>
          <a:xfrm>
            <a:off x="2421088" y="2374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9" name="Oval 48"/>
          <p:cNvSpPr/>
          <p:nvPr/>
        </p:nvSpPr>
        <p:spPr>
          <a:xfrm>
            <a:off x="2497288" y="2374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50" name="Oval 49"/>
          <p:cNvSpPr/>
          <p:nvPr/>
        </p:nvSpPr>
        <p:spPr>
          <a:xfrm>
            <a:off x="2573488" y="2374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51" name="Oval 50"/>
          <p:cNvSpPr/>
          <p:nvPr/>
        </p:nvSpPr>
        <p:spPr>
          <a:xfrm>
            <a:off x="2649688" y="2374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52" name="Oval 51"/>
          <p:cNvSpPr/>
          <p:nvPr/>
        </p:nvSpPr>
        <p:spPr>
          <a:xfrm>
            <a:off x="2725888" y="2374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53" name="Oval 52"/>
          <p:cNvSpPr/>
          <p:nvPr/>
        </p:nvSpPr>
        <p:spPr>
          <a:xfrm>
            <a:off x="2802088" y="2374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54" name="Oval 53"/>
          <p:cNvSpPr/>
          <p:nvPr/>
        </p:nvSpPr>
        <p:spPr>
          <a:xfrm>
            <a:off x="2878288" y="2374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55" name="Oval 54"/>
          <p:cNvSpPr/>
          <p:nvPr/>
        </p:nvSpPr>
        <p:spPr>
          <a:xfrm>
            <a:off x="2954488" y="2374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56" name="Oval 55"/>
          <p:cNvSpPr/>
          <p:nvPr/>
        </p:nvSpPr>
        <p:spPr>
          <a:xfrm>
            <a:off x="3030688" y="2374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57" name="Oval 56"/>
          <p:cNvSpPr/>
          <p:nvPr/>
        </p:nvSpPr>
        <p:spPr>
          <a:xfrm>
            <a:off x="1887688" y="2451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58" name="Oval 57"/>
          <p:cNvSpPr/>
          <p:nvPr/>
        </p:nvSpPr>
        <p:spPr>
          <a:xfrm>
            <a:off x="1963888" y="2451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59" name="Oval 58"/>
          <p:cNvSpPr/>
          <p:nvPr/>
        </p:nvSpPr>
        <p:spPr>
          <a:xfrm>
            <a:off x="2040088" y="2451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60" name="Oval 59"/>
          <p:cNvSpPr/>
          <p:nvPr/>
        </p:nvSpPr>
        <p:spPr>
          <a:xfrm>
            <a:off x="2116288" y="2451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61" name="Oval 60"/>
          <p:cNvSpPr/>
          <p:nvPr/>
        </p:nvSpPr>
        <p:spPr>
          <a:xfrm>
            <a:off x="2192488" y="2451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62" name="Oval 61"/>
          <p:cNvSpPr/>
          <p:nvPr/>
        </p:nvSpPr>
        <p:spPr>
          <a:xfrm>
            <a:off x="2268688" y="2451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63" name="Oval 62"/>
          <p:cNvSpPr/>
          <p:nvPr/>
        </p:nvSpPr>
        <p:spPr>
          <a:xfrm>
            <a:off x="2344888" y="2451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64" name="Oval 63"/>
          <p:cNvSpPr/>
          <p:nvPr/>
        </p:nvSpPr>
        <p:spPr>
          <a:xfrm>
            <a:off x="2421088" y="2451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65" name="Oval 64"/>
          <p:cNvSpPr/>
          <p:nvPr/>
        </p:nvSpPr>
        <p:spPr>
          <a:xfrm>
            <a:off x="2497288" y="2451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66" name="Oval 65"/>
          <p:cNvSpPr/>
          <p:nvPr/>
        </p:nvSpPr>
        <p:spPr>
          <a:xfrm>
            <a:off x="2573488" y="2451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67" name="Oval 66"/>
          <p:cNvSpPr/>
          <p:nvPr/>
        </p:nvSpPr>
        <p:spPr>
          <a:xfrm>
            <a:off x="2649688" y="2451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68" name="Oval 67"/>
          <p:cNvSpPr/>
          <p:nvPr/>
        </p:nvSpPr>
        <p:spPr>
          <a:xfrm>
            <a:off x="2725888" y="2451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69" name="Oval 68"/>
          <p:cNvSpPr/>
          <p:nvPr/>
        </p:nvSpPr>
        <p:spPr>
          <a:xfrm>
            <a:off x="2802088" y="2451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70" name="Oval 69"/>
          <p:cNvSpPr/>
          <p:nvPr/>
        </p:nvSpPr>
        <p:spPr>
          <a:xfrm>
            <a:off x="2878288" y="2451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71" name="Oval 70"/>
          <p:cNvSpPr/>
          <p:nvPr/>
        </p:nvSpPr>
        <p:spPr>
          <a:xfrm>
            <a:off x="2954488" y="2451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72" name="Oval 71"/>
          <p:cNvSpPr/>
          <p:nvPr/>
        </p:nvSpPr>
        <p:spPr>
          <a:xfrm>
            <a:off x="3030688" y="2451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73" name="Oval 72"/>
          <p:cNvSpPr/>
          <p:nvPr/>
        </p:nvSpPr>
        <p:spPr>
          <a:xfrm>
            <a:off x="1887688" y="2527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74" name="Oval 73"/>
          <p:cNvSpPr/>
          <p:nvPr/>
        </p:nvSpPr>
        <p:spPr>
          <a:xfrm>
            <a:off x="1963888" y="2527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75" name="Oval 74"/>
          <p:cNvSpPr/>
          <p:nvPr/>
        </p:nvSpPr>
        <p:spPr>
          <a:xfrm>
            <a:off x="2040088" y="2527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76" name="Oval 75"/>
          <p:cNvSpPr/>
          <p:nvPr/>
        </p:nvSpPr>
        <p:spPr>
          <a:xfrm>
            <a:off x="2116288" y="2527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77" name="Oval 76"/>
          <p:cNvSpPr/>
          <p:nvPr/>
        </p:nvSpPr>
        <p:spPr>
          <a:xfrm>
            <a:off x="2192488" y="2527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78" name="Oval 77"/>
          <p:cNvSpPr/>
          <p:nvPr/>
        </p:nvSpPr>
        <p:spPr>
          <a:xfrm>
            <a:off x="2268688" y="2527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79" name="Oval 78"/>
          <p:cNvSpPr/>
          <p:nvPr/>
        </p:nvSpPr>
        <p:spPr>
          <a:xfrm>
            <a:off x="2344888" y="2527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80" name="Oval 79"/>
          <p:cNvSpPr/>
          <p:nvPr/>
        </p:nvSpPr>
        <p:spPr>
          <a:xfrm>
            <a:off x="2421088" y="2527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81" name="Oval 80"/>
          <p:cNvSpPr/>
          <p:nvPr/>
        </p:nvSpPr>
        <p:spPr>
          <a:xfrm>
            <a:off x="2497288" y="2527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82" name="Oval 81"/>
          <p:cNvSpPr/>
          <p:nvPr/>
        </p:nvSpPr>
        <p:spPr>
          <a:xfrm>
            <a:off x="2573488" y="2527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83" name="Oval 82"/>
          <p:cNvSpPr/>
          <p:nvPr/>
        </p:nvSpPr>
        <p:spPr>
          <a:xfrm>
            <a:off x="2649688" y="2527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84" name="Oval 83"/>
          <p:cNvSpPr/>
          <p:nvPr/>
        </p:nvSpPr>
        <p:spPr>
          <a:xfrm>
            <a:off x="2725888" y="2527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85" name="Oval 84"/>
          <p:cNvSpPr/>
          <p:nvPr/>
        </p:nvSpPr>
        <p:spPr>
          <a:xfrm>
            <a:off x="2802088" y="2527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86" name="Oval 85"/>
          <p:cNvSpPr/>
          <p:nvPr/>
        </p:nvSpPr>
        <p:spPr>
          <a:xfrm>
            <a:off x="2878288" y="2527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87" name="Oval 86"/>
          <p:cNvSpPr/>
          <p:nvPr/>
        </p:nvSpPr>
        <p:spPr>
          <a:xfrm>
            <a:off x="2954488" y="2527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88" name="Oval 87"/>
          <p:cNvSpPr/>
          <p:nvPr/>
        </p:nvSpPr>
        <p:spPr>
          <a:xfrm>
            <a:off x="3030688" y="2527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cxnSp>
        <p:nvCxnSpPr>
          <p:cNvPr id="89" name="Straight Connector 88"/>
          <p:cNvCxnSpPr/>
          <p:nvPr/>
        </p:nvCxnSpPr>
        <p:spPr>
          <a:xfrm>
            <a:off x="3792688" y="2451100"/>
            <a:ext cx="533400" cy="1588"/>
          </a:xfrm>
          <a:prstGeom prst="line">
            <a:avLst/>
          </a:prstGeom>
          <a:noFill/>
          <a:ln w="12700" cap="flat" cmpd="sng" algn="ctr">
            <a:solidFill>
              <a:srgbClr val="C0504D"/>
            </a:solidFill>
            <a:prstDash val="solid"/>
          </a:ln>
          <a:effectLst/>
        </p:spPr>
      </p:cxnSp>
      <p:cxnSp>
        <p:nvCxnSpPr>
          <p:cNvPr id="90" name="Straight Arrow Connector 89"/>
          <p:cNvCxnSpPr/>
          <p:nvPr/>
        </p:nvCxnSpPr>
        <p:spPr>
          <a:xfrm rot="5400000" flipH="1" flipV="1">
            <a:off x="3429000" y="2146300"/>
            <a:ext cx="609600" cy="1588"/>
          </a:xfrm>
          <a:prstGeom prst="straightConnector1">
            <a:avLst/>
          </a:prstGeom>
          <a:noFill/>
          <a:ln w="9525" cap="flat" cmpd="sng" algn="ctr">
            <a:solidFill>
              <a:srgbClr val="C0504D"/>
            </a:solidFill>
            <a:prstDash val="solid"/>
            <a:tailEnd type="arrow"/>
          </a:ln>
          <a:effectLst/>
        </p:spPr>
      </p:cxnSp>
      <p:cxnSp>
        <p:nvCxnSpPr>
          <p:cNvPr id="91" name="Straight Arrow Connector 90"/>
          <p:cNvCxnSpPr/>
          <p:nvPr/>
        </p:nvCxnSpPr>
        <p:spPr>
          <a:xfrm rot="5400000">
            <a:off x="3276600" y="2451100"/>
            <a:ext cx="457200" cy="457200"/>
          </a:xfrm>
          <a:prstGeom prst="straightConnector1">
            <a:avLst/>
          </a:prstGeom>
          <a:noFill/>
          <a:ln w="9525" cap="flat" cmpd="sng" algn="ctr">
            <a:solidFill>
              <a:srgbClr val="C0504D"/>
            </a:solidFill>
            <a:prstDash val="solid"/>
            <a:tailEnd type="arrow"/>
          </a:ln>
          <a:effectLst/>
        </p:spPr>
      </p:cxnSp>
      <p:cxnSp>
        <p:nvCxnSpPr>
          <p:cNvPr id="92" name="Straight Arrow Connector 91"/>
          <p:cNvCxnSpPr/>
          <p:nvPr/>
        </p:nvCxnSpPr>
        <p:spPr>
          <a:xfrm>
            <a:off x="3733800" y="2451100"/>
            <a:ext cx="762000" cy="1588"/>
          </a:xfrm>
          <a:prstGeom prst="straightConnector1">
            <a:avLst/>
          </a:prstGeom>
          <a:noFill/>
          <a:ln w="9525" cap="flat" cmpd="sng" algn="ctr">
            <a:solidFill>
              <a:srgbClr val="C0504D"/>
            </a:solidFill>
            <a:prstDash val="solid"/>
            <a:tailEnd type="arrow"/>
          </a:ln>
          <a:effectLst/>
        </p:spPr>
      </p:cxnSp>
      <p:sp>
        <p:nvSpPr>
          <p:cNvPr id="93" name="Diamond 92"/>
          <p:cNvSpPr/>
          <p:nvPr/>
        </p:nvSpPr>
        <p:spPr>
          <a:xfrm>
            <a:off x="3810000" y="2908300"/>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4" name="Diamond 93"/>
          <p:cNvSpPr/>
          <p:nvPr/>
        </p:nvSpPr>
        <p:spPr>
          <a:xfrm>
            <a:off x="3733800" y="2832100"/>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5" name="Diamond 94"/>
          <p:cNvSpPr/>
          <p:nvPr/>
        </p:nvSpPr>
        <p:spPr>
          <a:xfrm>
            <a:off x="3581400" y="2832100"/>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6" name="Diamond 95"/>
          <p:cNvSpPr/>
          <p:nvPr/>
        </p:nvSpPr>
        <p:spPr>
          <a:xfrm>
            <a:off x="3657600" y="2755900"/>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7" name="Diamond 96"/>
          <p:cNvSpPr/>
          <p:nvPr/>
        </p:nvSpPr>
        <p:spPr>
          <a:xfrm>
            <a:off x="3657600" y="2908300"/>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8" name="Diamond 97"/>
          <p:cNvSpPr/>
          <p:nvPr/>
        </p:nvSpPr>
        <p:spPr>
          <a:xfrm>
            <a:off x="3810000" y="2755900"/>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9" name="Oval 98"/>
          <p:cNvSpPr/>
          <p:nvPr/>
        </p:nvSpPr>
        <p:spPr>
          <a:xfrm>
            <a:off x="3505200" y="2603500"/>
            <a:ext cx="457200" cy="457200"/>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100" name="Group 99"/>
          <p:cNvGrpSpPr/>
          <p:nvPr/>
        </p:nvGrpSpPr>
        <p:grpSpPr>
          <a:xfrm>
            <a:off x="4876800" y="2330450"/>
            <a:ext cx="533400" cy="533400"/>
            <a:chOff x="5942806" y="2743200"/>
            <a:chExt cx="2059782" cy="2058988"/>
          </a:xfrm>
        </p:grpSpPr>
        <p:cxnSp>
          <p:nvCxnSpPr>
            <p:cNvPr id="101" name="Straight Connector 100"/>
            <p:cNvCxnSpPr/>
            <p:nvPr/>
          </p:nvCxnSpPr>
          <p:spPr>
            <a:xfrm rot="5400000">
              <a:off x="4914900" y="3771900"/>
              <a:ext cx="2057400" cy="1588"/>
            </a:xfrm>
            <a:prstGeom prst="line">
              <a:avLst/>
            </a:prstGeom>
            <a:noFill/>
            <a:ln w="9525" cap="flat" cmpd="sng" algn="ctr">
              <a:solidFill>
                <a:srgbClr val="4F81BD">
                  <a:lumMod val="50000"/>
                </a:srgbClr>
              </a:solidFill>
              <a:prstDash val="solid"/>
            </a:ln>
            <a:effectLst/>
          </p:spPr>
        </p:cxnSp>
        <p:cxnSp>
          <p:nvCxnSpPr>
            <p:cNvPr id="102" name="Straight Connector 101"/>
            <p:cNvCxnSpPr/>
            <p:nvPr/>
          </p:nvCxnSpPr>
          <p:spPr>
            <a:xfrm rot="5400000">
              <a:off x="5601494" y="3771106"/>
              <a:ext cx="2057400" cy="1588"/>
            </a:xfrm>
            <a:prstGeom prst="line">
              <a:avLst/>
            </a:prstGeom>
            <a:noFill/>
            <a:ln w="9525" cap="flat" cmpd="sng" algn="ctr">
              <a:solidFill>
                <a:srgbClr val="4F81BD">
                  <a:lumMod val="50000"/>
                </a:srgbClr>
              </a:solidFill>
              <a:prstDash val="solid"/>
            </a:ln>
            <a:effectLst/>
          </p:spPr>
        </p:cxnSp>
        <p:cxnSp>
          <p:nvCxnSpPr>
            <p:cNvPr id="103" name="Straight Connector 102"/>
            <p:cNvCxnSpPr/>
            <p:nvPr/>
          </p:nvCxnSpPr>
          <p:spPr>
            <a:xfrm rot="5400000">
              <a:off x="6287294" y="3771106"/>
              <a:ext cx="2057400" cy="1588"/>
            </a:xfrm>
            <a:prstGeom prst="line">
              <a:avLst/>
            </a:prstGeom>
            <a:noFill/>
            <a:ln w="9525" cap="flat" cmpd="sng" algn="ctr">
              <a:solidFill>
                <a:srgbClr val="4F81BD">
                  <a:lumMod val="50000"/>
                </a:srgbClr>
              </a:solidFill>
              <a:prstDash val="solid"/>
            </a:ln>
            <a:effectLst/>
          </p:spPr>
        </p:cxnSp>
        <p:cxnSp>
          <p:nvCxnSpPr>
            <p:cNvPr id="104" name="Straight Connector 103"/>
            <p:cNvCxnSpPr/>
            <p:nvPr/>
          </p:nvCxnSpPr>
          <p:spPr>
            <a:xfrm rot="5400000">
              <a:off x="6973094" y="3771106"/>
              <a:ext cx="2057400" cy="1588"/>
            </a:xfrm>
            <a:prstGeom prst="line">
              <a:avLst/>
            </a:prstGeom>
            <a:noFill/>
            <a:ln w="9525" cap="flat" cmpd="sng" algn="ctr">
              <a:solidFill>
                <a:srgbClr val="4F81BD">
                  <a:lumMod val="50000"/>
                </a:srgbClr>
              </a:solidFill>
              <a:prstDash val="solid"/>
            </a:ln>
            <a:effectLst/>
          </p:spPr>
        </p:cxnSp>
        <p:cxnSp>
          <p:nvCxnSpPr>
            <p:cNvPr id="105" name="Straight Connector 104"/>
            <p:cNvCxnSpPr/>
            <p:nvPr/>
          </p:nvCxnSpPr>
          <p:spPr>
            <a:xfrm>
              <a:off x="5943600" y="2743200"/>
              <a:ext cx="2057400" cy="1588"/>
            </a:xfrm>
            <a:prstGeom prst="line">
              <a:avLst/>
            </a:prstGeom>
            <a:noFill/>
            <a:ln w="9525" cap="flat" cmpd="sng" algn="ctr">
              <a:solidFill>
                <a:srgbClr val="4F81BD">
                  <a:lumMod val="50000"/>
                </a:srgbClr>
              </a:solidFill>
              <a:prstDash val="solid"/>
            </a:ln>
            <a:effectLst/>
          </p:spPr>
        </p:cxnSp>
        <p:cxnSp>
          <p:nvCxnSpPr>
            <p:cNvPr id="106" name="Straight Connector 105"/>
            <p:cNvCxnSpPr/>
            <p:nvPr/>
          </p:nvCxnSpPr>
          <p:spPr>
            <a:xfrm>
              <a:off x="5943600" y="3429000"/>
              <a:ext cx="2057400" cy="1588"/>
            </a:xfrm>
            <a:prstGeom prst="line">
              <a:avLst/>
            </a:prstGeom>
            <a:noFill/>
            <a:ln w="9525" cap="flat" cmpd="sng" algn="ctr">
              <a:solidFill>
                <a:srgbClr val="4F81BD">
                  <a:lumMod val="50000"/>
                </a:srgbClr>
              </a:solidFill>
              <a:prstDash val="solid"/>
            </a:ln>
            <a:effectLst/>
          </p:spPr>
        </p:cxnSp>
        <p:cxnSp>
          <p:nvCxnSpPr>
            <p:cNvPr id="107" name="Straight Connector 106"/>
            <p:cNvCxnSpPr/>
            <p:nvPr/>
          </p:nvCxnSpPr>
          <p:spPr>
            <a:xfrm>
              <a:off x="5943600" y="4114800"/>
              <a:ext cx="2057400" cy="1588"/>
            </a:xfrm>
            <a:prstGeom prst="line">
              <a:avLst/>
            </a:prstGeom>
            <a:noFill/>
            <a:ln w="9525" cap="flat" cmpd="sng" algn="ctr">
              <a:solidFill>
                <a:srgbClr val="4F81BD">
                  <a:lumMod val="50000"/>
                </a:srgbClr>
              </a:solidFill>
              <a:prstDash val="solid"/>
            </a:ln>
            <a:effectLst/>
          </p:spPr>
        </p:cxnSp>
        <p:cxnSp>
          <p:nvCxnSpPr>
            <p:cNvPr id="108" name="Straight Connector 107"/>
            <p:cNvCxnSpPr/>
            <p:nvPr/>
          </p:nvCxnSpPr>
          <p:spPr>
            <a:xfrm>
              <a:off x="5943600" y="4800600"/>
              <a:ext cx="2057400" cy="1588"/>
            </a:xfrm>
            <a:prstGeom prst="line">
              <a:avLst/>
            </a:prstGeom>
            <a:noFill/>
            <a:ln w="9525" cap="flat" cmpd="sng" algn="ctr">
              <a:solidFill>
                <a:srgbClr val="4F81BD">
                  <a:lumMod val="50000"/>
                </a:srgbClr>
              </a:solidFill>
              <a:prstDash val="solid"/>
            </a:ln>
            <a:effectLst/>
          </p:spPr>
        </p:cxnSp>
      </p:grpSp>
      <p:sp>
        <p:nvSpPr>
          <p:cNvPr id="109" name="Diamond 108"/>
          <p:cNvSpPr/>
          <p:nvPr/>
        </p:nvSpPr>
        <p:spPr>
          <a:xfrm>
            <a:off x="4114800" y="2146300"/>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10" name="Diamond 109"/>
          <p:cNvSpPr/>
          <p:nvPr/>
        </p:nvSpPr>
        <p:spPr>
          <a:xfrm>
            <a:off x="4038600" y="2070100"/>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11" name="Diamond 110"/>
          <p:cNvSpPr/>
          <p:nvPr/>
        </p:nvSpPr>
        <p:spPr>
          <a:xfrm>
            <a:off x="3886200" y="2070100"/>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12" name="Diamond 111"/>
          <p:cNvSpPr/>
          <p:nvPr/>
        </p:nvSpPr>
        <p:spPr>
          <a:xfrm>
            <a:off x="3962400" y="1993900"/>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13" name="Diamond 112"/>
          <p:cNvSpPr/>
          <p:nvPr/>
        </p:nvSpPr>
        <p:spPr>
          <a:xfrm>
            <a:off x="3962400" y="2146300"/>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14" name="Oval 113"/>
          <p:cNvSpPr/>
          <p:nvPr/>
        </p:nvSpPr>
        <p:spPr>
          <a:xfrm>
            <a:off x="3810000" y="1917700"/>
            <a:ext cx="457200" cy="457200"/>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15" name="Diamond 114"/>
          <p:cNvSpPr/>
          <p:nvPr/>
        </p:nvSpPr>
        <p:spPr>
          <a:xfrm>
            <a:off x="4343400" y="2781300"/>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16" name="Diamond 115"/>
          <p:cNvSpPr/>
          <p:nvPr/>
        </p:nvSpPr>
        <p:spPr>
          <a:xfrm>
            <a:off x="4267200" y="2705100"/>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17" name="Diamond 116"/>
          <p:cNvSpPr/>
          <p:nvPr/>
        </p:nvSpPr>
        <p:spPr>
          <a:xfrm>
            <a:off x="4114800" y="2705100"/>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18" name="Diamond 117"/>
          <p:cNvSpPr/>
          <p:nvPr/>
        </p:nvSpPr>
        <p:spPr>
          <a:xfrm>
            <a:off x="4191000" y="2628900"/>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19" name="Diamond 118"/>
          <p:cNvSpPr/>
          <p:nvPr/>
        </p:nvSpPr>
        <p:spPr>
          <a:xfrm>
            <a:off x="4191000" y="2781300"/>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0" name="Diamond 119"/>
          <p:cNvSpPr/>
          <p:nvPr/>
        </p:nvSpPr>
        <p:spPr>
          <a:xfrm>
            <a:off x="6788150" y="2049165"/>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1" name="Oval 120"/>
          <p:cNvSpPr/>
          <p:nvPr/>
        </p:nvSpPr>
        <p:spPr>
          <a:xfrm>
            <a:off x="4038600" y="2476500"/>
            <a:ext cx="457200" cy="457200"/>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2" name="Diamond 121"/>
          <p:cNvSpPr/>
          <p:nvPr/>
        </p:nvSpPr>
        <p:spPr>
          <a:xfrm>
            <a:off x="4267200" y="2552700"/>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3" name="Diamond 122"/>
          <p:cNvSpPr/>
          <p:nvPr/>
        </p:nvSpPr>
        <p:spPr>
          <a:xfrm>
            <a:off x="4921250" y="2387600"/>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4" name="Diamond 123"/>
          <p:cNvSpPr/>
          <p:nvPr/>
        </p:nvSpPr>
        <p:spPr>
          <a:xfrm>
            <a:off x="4921250" y="2559050"/>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125" name="Picture 124" descr="eng_w_DSC02400_3.jpg"/>
          <p:cNvPicPr>
            <a:picLocks/>
          </p:cNvPicPr>
          <p:nvPr/>
        </p:nvPicPr>
        <p:blipFill>
          <a:blip r:embed="rId4" cstate="print"/>
          <a:stretch>
            <a:fillRect/>
          </a:stretch>
        </p:blipFill>
        <p:spPr>
          <a:xfrm>
            <a:off x="504826" y="2222500"/>
            <a:ext cx="914400" cy="365760"/>
          </a:xfrm>
          <a:prstGeom prst="rect">
            <a:avLst/>
          </a:prstGeom>
        </p:spPr>
      </p:pic>
      <p:pic>
        <p:nvPicPr>
          <p:cNvPr id="126" name="Picture 125" descr="mal_w_Malayalam_0004_6.jpg"/>
          <p:cNvPicPr>
            <a:picLocks/>
          </p:cNvPicPr>
          <p:nvPr/>
        </p:nvPicPr>
        <p:blipFill>
          <a:blip r:embed="rId6" cstate="print"/>
          <a:stretch>
            <a:fillRect/>
          </a:stretch>
        </p:blipFill>
        <p:spPr>
          <a:xfrm>
            <a:off x="609600" y="2451100"/>
            <a:ext cx="914400" cy="365760"/>
          </a:xfrm>
          <a:prstGeom prst="rect">
            <a:avLst/>
          </a:prstGeom>
        </p:spPr>
      </p:pic>
      <p:sp>
        <p:nvSpPr>
          <p:cNvPr id="127" name="Diamond 126"/>
          <p:cNvSpPr/>
          <p:nvPr/>
        </p:nvSpPr>
        <p:spPr>
          <a:xfrm>
            <a:off x="5105400" y="2559050"/>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8" name="Diamond 127"/>
          <p:cNvSpPr/>
          <p:nvPr/>
        </p:nvSpPr>
        <p:spPr>
          <a:xfrm>
            <a:off x="4927600" y="2730500"/>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9" name="Diamond 128"/>
          <p:cNvSpPr/>
          <p:nvPr/>
        </p:nvSpPr>
        <p:spPr>
          <a:xfrm>
            <a:off x="5105400" y="2393950"/>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0" name="Diamond 129"/>
          <p:cNvSpPr/>
          <p:nvPr/>
        </p:nvSpPr>
        <p:spPr>
          <a:xfrm>
            <a:off x="5276850" y="2559050"/>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1" name="Diamond 130"/>
          <p:cNvSpPr/>
          <p:nvPr/>
        </p:nvSpPr>
        <p:spPr>
          <a:xfrm>
            <a:off x="5276850" y="2736850"/>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2" name="Diamond 131"/>
          <p:cNvSpPr/>
          <p:nvPr/>
        </p:nvSpPr>
        <p:spPr>
          <a:xfrm>
            <a:off x="5111750" y="2736850"/>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3" name="Diamond 132"/>
          <p:cNvSpPr/>
          <p:nvPr/>
        </p:nvSpPr>
        <p:spPr>
          <a:xfrm>
            <a:off x="5276850" y="2387600"/>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134" name="Group 133"/>
          <p:cNvGrpSpPr/>
          <p:nvPr/>
        </p:nvGrpSpPr>
        <p:grpSpPr>
          <a:xfrm>
            <a:off x="6584950" y="2476500"/>
            <a:ext cx="533400" cy="533400"/>
            <a:chOff x="5942806" y="2743200"/>
            <a:chExt cx="2059782" cy="2058988"/>
          </a:xfrm>
        </p:grpSpPr>
        <p:cxnSp>
          <p:nvCxnSpPr>
            <p:cNvPr id="135" name="Straight Connector 134"/>
            <p:cNvCxnSpPr/>
            <p:nvPr/>
          </p:nvCxnSpPr>
          <p:spPr>
            <a:xfrm rot="5400000">
              <a:off x="4914900" y="3771900"/>
              <a:ext cx="2057400" cy="1588"/>
            </a:xfrm>
            <a:prstGeom prst="line">
              <a:avLst/>
            </a:prstGeom>
            <a:noFill/>
            <a:ln w="9525" cap="flat" cmpd="sng" algn="ctr">
              <a:solidFill>
                <a:srgbClr val="4F81BD">
                  <a:lumMod val="50000"/>
                </a:srgbClr>
              </a:solidFill>
              <a:prstDash val="solid"/>
            </a:ln>
            <a:effectLst/>
          </p:spPr>
        </p:cxnSp>
        <p:cxnSp>
          <p:nvCxnSpPr>
            <p:cNvPr id="136" name="Straight Connector 135"/>
            <p:cNvCxnSpPr/>
            <p:nvPr/>
          </p:nvCxnSpPr>
          <p:spPr>
            <a:xfrm rot="5400000">
              <a:off x="5601494" y="3771106"/>
              <a:ext cx="2057400" cy="1588"/>
            </a:xfrm>
            <a:prstGeom prst="line">
              <a:avLst/>
            </a:prstGeom>
            <a:noFill/>
            <a:ln w="9525" cap="flat" cmpd="sng" algn="ctr">
              <a:solidFill>
                <a:srgbClr val="4F81BD">
                  <a:lumMod val="50000"/>
                </a:srgbClr>
              </a:solidFill>
              <a:prstDash val="solid"/>
            </a:ln>
            <a:effectLst/>
          </p:spPr>
        </p:cxnSp>
        <p:cxnSp>
          <p:nvCxnSpPr>
            <p:cNvPr id="137" name="Straight Connector 136"/>
            <p:cNvCxnSpPr/>
            <p:nvPr/>
          </p:nvCxnSpPr>
          <p:spPr>
            <a:xfrm rot="5400000">
              <a:off x="6287294" y="3771106"/>
              <a:ext cx="2057400" cy="1588"/>
            </a:xfrm>
            <a:prstGeom prst="line">
              <a:avLst/>
            </a:prstGeom>
            <a:noFill/>
            <a:ln w="9525" cap="flat" cmpd="sng" algn="ctr">
              <a:solidFill>
                <a:srgbClr val="4F81BD">
                  <a:lumMod val="50000"/>
                </a:srgbClr>
              </a:solidFill>
              <a:prstDash val="solid"/>
            </a:ln>
            <a:effectLst/>
          </p:spPr>
        </p:cxnSp>
        <p:cxnSp>
          <p:nvCxnSpPr>
            <p:cNvPr id="138" name="Straight Connector 137"/>
            <p:cNvCxnSpPr/>
            <p:nvPr/>
          </p:nvCxnSpPr>
          <p:spPr>
            <a:xfrm rot="5400000">
              <a:off x="6973094" y="3771106"/>
              <a:ext cx="2057400" cy="1588"/>
            </a:xfrm>
            <a:prstGeom prst="line">
              <a:avLst/>
            </a:prstGeom>
            <a:noFill/>
            <a:ln w="9525" cap="flat" cmpd="sng" algn="ctr">
              <a:solidFill>
                <a:srgbClr val="4F81BD">
                  <a:lumMod val="50000"/>
                </a:srgbClr>
              </a:solidFill>
              <a:prstDash val="solid"/>
            </a:ln>
            <a:effectLst/>
          </p:spPr>
        </p:cxnSp>
        <p:cxnSp>
          <p:nvCxnSpPr>
            <p:cNvPr id="139" name="Straight Connector 138"/>
            <p:cNvCxnSpPr/>
            <p:nvPr/>
          </p:nvCxnSpPr>
          <p:spPr>
            <a:xfrm>
              <a:off x="5943600" y="2743200"/>
              <a:ext cx="2057400" cy="1588"/>
            </a:xfrm>
            <a:prstGeom prst="line">
              <a:avLst/>
            </a:prstGeom>
            <a:noFill/>
            <a:ln w="9525" cap="flat" cmpd="sng" algn="ctr">
              <a:solidFill>
                <a:srgbClr val="4F81BD">
                  <a:lumMod val="50000"/>
                </a:srgbClr>
              </a:solidFill>
              <a:prstDash val="solid"/>
            </a:ln>
            <a:effectLst/>
          </p:spPr>
        </p:cxnSp>
        <p:cxnSp>
          <p:nvCxnSpPr>
            <p:cNvPr id="140" name="Straight Connector 139"/>
            <p:cNvCxnSpPr/>
            <p:nvPr/>
          </p:nvCxnSpPr>
          <p:spPr>
            <a:xfrm>
              <a:off x="5943600" y="3429000"/>
              <a:ext cx="2057400" cy="1588"/>
            </a:xfrm>
            <a:prstGeom prst="line">
              <a:avLst/>
            </a:prstGeom>
            <a:noFill/>
            <a:ln w="9525" cap="flat" cmpd="sng" algn="ctr">
              <a:solidFill>
                <a:srgbClr val="4F81BD">
                  <a:lumMod val="50000"/>
                </a:srgbClr>
              </a:solidFill>
              <a:prstDash val="solid"/>
            </a:ln>
            <a:effectLst/>
          </p:spPr>
        </p:cxnSp>
        <p:cxnSp>
          <p:nvCxnSpPr>
            <p:cNvPr id="141" name="Straight Connector 140"/>
            <p:cNvCxnSpPr/>
            <p:nvPr/>
          </p:nvCxnSpPr>
          <p:spPr>
            <a:xfrm>
              <a:off x="5943600" y="4114800"/>
              <a:ext cx="2057400" cy="1588"/>
            </a:xfrm>
            <a:prstGeom prst="line">
              <a:avLst/>
            </a:prstGeom>
            <a:noFill/>
            <a:ln w="9525" cap="flat" cmpd="sng" algn="ctr">
              <a:solidFill>
                <a:srgbClr val="4F81BD">
                  <a:lumMod val="50000"/>
                </a:srgbClr>
              </a:solidFill>
              <a:prstDash val="solid"/>
            </a:ln>
            <a:effectLst/>
          </p:spPr>
        </p:cxnSp>
        <p:cxnSp>
          <p:nvCxnSpPr>
            <p:cNvPr id="142" name="Straight Connector 141"/>
            <p:cNvCxnSpPr/>
            <p:nvPr/>
          </p:nvCxnSpPr>
          <p:spPr>
            <a:xfrm>
              <a:off x="5943600" y="4800600"/>
              <a:ext cx="2057400" cy="1588"/>
            </a:xfrm>
            <a:prstGeom prst="line">
              <a:avLst/>
            </a:prstGeom>
            <a:noFill/>
            <a:ln w="9525" cap="flat" cmpd="sng" algn="ctr">
              <a:solidFill>
                <a:srgbClr val="4F81BD">
                  <a:lumMod val="50000"/>
                </a:srgbClr>
              </a:solidFill>
              <a:prstDash val="solid"/>
            </a:ln>
            <a:effectLst/>
          </p:spPr>
        </p:cxnSp>
      </p:grpSp>
      <p:sp>
        <p:nvSpPr>
          <p:cNvPr id="143" name="Diamond 142"/>
          <p:cNvSpPr/>
          <p:nvPr/>
        </p:nvSpPr>
        <p:spPr>
          <a:xfrm>
            <a:off x="6807200" y="2533650"/>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4" name="Diamond 143"/>
          <p:cNvSpPr/>
          <p:nvPr/>
        </p:nvSpPr>
        <p:spPr>
          <a:xfrm>
            <a:off x="6629400" y="2527300"/>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5" name="Diamond 144"/>
          <p:cNvSpPr/>
          <p:nvPr/>
        </p:nvSpPr>
        <p:spPr>
          <a:xfrm>
            <a:off x="6813550" y="2705100"/>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6" name="Diamond 145"/>
          <p:cNvSpPr/>
          <p:nvPr/>
        </p:nvSpPr>
        <p:spPr>
          <a:xfrm>
            <a:off x="6635750" y="2876550"/>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7" name="Diamond 146"/>
          <p:cNvSpPr/>
          <p:nvPr/>
        </p:nvSpPr>
        <p:spPr>
          <a:xfrm>
            <a:off x="6985000" y="2527300"/>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8" name="Diamond 147"/>
          <p:cNvSpPr/>
          <p:nvPr/>
        </p:nvSpPr>
        <p:spPr>
          <a:xfrm>
            <a:off x="6985000" y="2705100"/>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9" name="Diamond 148"/>
          <p:cNvSpPr/>
          <p:nvPr/>
        </p:nvSpPr>
        <p:spPr>
          <a:xfrm>
            <a:off x="6985000" y="2882900"/>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0" name="Diamond 149"/>
          <p:cNvSpPr/>
          <p:nvPr/>
        </p:nvSpPr>
        <p:spPr>
          <a:xfrm>
            <a:off x="6819900" y="2882900"/>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1" name="Diamond 150"/>
          <p:cNvSpPr/>
          <p:nvPr/>
        </p:nvSpPr>
        <p:spPr>
          <a:xfrm>
            <a:off x="6635750" y="2698750"/>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152" name="Straight Arrow Connector 151"/>
          <p:cNvCxnSpPr/>
          <p:nvPr/>
        </p:nvCxnSpPr>
        <p:spPr>
          <a:xfrm rot="5400000" flipH="1" flipV="1">
            <a:off x="4610100" y="1744365"/>
            <a:ext cx="533400" cy="1588"/>
          </a:xfrm>
          <a:prstGeom prst="straightConnector1">
            <a:avLst/>
          </a:prstGeom>
          <a:noFill/>
          <a:ln w="9525" cap="flat" cmpd="sng" algn="ctr">
            <a:solidFill>
              <a:srgbClr val="C0504D"/>
            </a:solidFill>
            <a:prstDash val="solid"/>
            <a:tailEnd type="arrow"/>
          </a:ln>
          <a:effectLst/>
        </p:spPr>
      </p:cxnSp>
      <p:cxnSp>
        <p:nvCxnSpPr>
          <p:cNvPr id="153" name="Straight Arrow Connector 152"/>
          <p:cNvCxnSpPr/>
          <p:nvPr/>
        </p:nvCxnSpPr>
        <p:spPr>
          <a:xfrm>
            <a:off x="4876800" y="2011065"/>
            <a:ext cx="685800" cy="1588"/>
          </a:xfrm>
          <a:prstGeom prst="straightConnector1">
            <a:avLst/>
          </a:prstGeom>
          <a:noFill/>
          <a:ln w="9525" cap="flat" cmpd="sng" algn="ctr">
            <a:solidFill>
              <a:srgbClr val="C0504D"/>
            </a:solidFill>
            <a:prstDash val="solid"/>
            <a:tailEnd type="arrow"/>
          </a:ln>
          <a:effectLst/>
        </p:spPr>
      </p:cxnSp>
      <p:cxnSp>
        <p:nvCxnSpPr>
          <p:cNvPr id="154" name="Straight Arrow Connector 153"/>
          <p:cNvCxnSpPr/>
          <p:nvPr/>
        </p:nvCxnSpPr>
        <p:spPr>
          <a:xfrm rot="5400000" flipH="1" flipV="1">
            <a:off x="6134894" y="1749921"/>
            <a:ext cx="533400" cy="1588"/>
          </a:xfrm>
          <a:prstGeom prst="straightConnector1">
            <a:avLst/>
          </a:prstGeom>
          <a:noFill/>
          <a:ln w="9525" cap="flat" cmpd="sng" algn="ctr">
            <a:solidFill>
              <a:srgbClr val="C00000"/>
            </a:solidFill>
            <a:prstDash val="solid"/>
            <a:tailEnd type="arrow"/>
          </a:ln>
          <a:effectLst/>
        </p:spPr>
      </p:cxnSp>
      <p:cxnSp>
        <p:nvCxnSpPr>
          <p:cNvPr id="155" name="Straight Arrow Connector 154"/>
          <p:cNvCxnSpPr/>
          <p:nvPr/>
        </p:nvCxnSpPr>
        <p:spPr>
          <a:xfrm>
            <a:off x="6401594" y="2016621"/>
            <a:ext cx="685800" cy="1588"/>
          </a:xfrm>
          <a:prstGeom prst="straightConnector1">
            <a:avLst/>
          </a:prstGeom>
          <a:noFill/>
          <a:ln w="9525" cap="flat" cmpd="sng" algn="ctr">
            <a:solidFill>
              <a:srgbClr val="C00000"/>
            </a:solidFill>
            <a:prstDash val="solid"/>
            <a:tailEnd type="arrow"/>
          </a:ln>
          <a:effectLst/>
        </p:spPr>
      </p:cxnSp>
      <p:sp>
        <p:nvSpPr>
          <p:cNvPr id="156" name="Flowchart: Process 155"/>
          <p:cNvSpPr/>
          <p:nvPr/>
        </p:nvSpPr>
        <p:spPr>
          <a:xfrm>
            <a:off x="4953000" y="1547515"/>
            <a:ext cx="76200" cy="457200"/>
          </a:xfrm>
          <a:prstGeom prst="flowChartProces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7" name="Flowchart: Process 156"/>
          <p:cNvSpPr/>
          <p:nvPr/>
        </p:nvSpPr>
        <p:spPr>
          <a:xfrm>
            <a:off x="5105400" y="1699915"/>
            <a:ext cx="76200" cy="304800"/>
          </a:xfrm>
          <a:prstGeom prst="flowChartProcess">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8" name="Flowchart: Process 157"/>
          <p:cNvSpPr/>
          <p:nvPr/>
        </p:nvSpPr>
        <p:spPr>
          <a:xfrm>
            <a:off x="5257800" y="1623715"/>
            <a:ext cx="76200" cy="381000"/>
          </a:xfrm>
          <a:prstGeom prst="flowChartProcess">
            <a:avLst/>
          </a:prstGeom>
          <a:solidFill>
            <a:srgbClr val="0070C0"/>
          </a:solid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9" name="Flowchart: Process 158"/>
          <p:cNvSpPr/>
          <p:nvPr/>
        </p:nvSpPr>
        <p:spPr>
          <a:xfrm>
            <a:off x="6477000" y="1699915"/>
            <a:ext cx="76200" cy="304800"/>
          </a:xfrm>
          <a:prstGeom prst="flowChartProces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0" name="Flowchart: Process 159"/>
          <p:cNvSpPr/>
          <p:nvPr/>
        </p:nvSpPr>
        <p:spPr>
          <a:xfrm>
            <a:off x="6629400" y="1547515"/>
            <a:ext cx="76200" cy="457200"/>
          </a:xfrm>
          <a:prstGeom prst="flowChartProcess">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1" name="Flowchart: Process 160"/>
          <p:cNvSpPr/>
          <p:nvPr/>
        </p:nvSpPr>
        <p:spPr>
          <a:xfrm>
            <a:off x="6781800" y="1699915"/>
            <a:ext cx="76200" cy="304800"/>
          </a:xfrm>
          <a:prstGeom prst="flowChartProcess">
            <a:avLst/>
          </a:prstGeom>
          <a:solidFill>
            <a:srgbClr val="0070C0"/>
          </a:solid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2" name="Diamond 161"/>
          <p:cNvSpPr/>
          <p:nvPr/>
        </p:nvSpPr>
        <p:spPr>
          <a:xfrm>
            <a:off x="4953000" y="2036465"/>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3" name="Diamond 162"/>
          <p:cNvSpPr/>
          <p:nvPr/>
        </p:nvSpPr>
        <p:spPr>
          <a:xfrm>
            <a:off x="6477000" y="2042815"/>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4" name="Diamond 163"/>
          <p:cNvSpPr/>
          <p:nvPr/>
        </p:nvSpPr>
        <p:spPr>
          <a:xfrm>
            <a:off x="5105400" y="2036465"/>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5" name="Diamond 164"/>
          <p:cNvSpPr/>
          <p:nvPr/>
        </p:nvSpPr>
        <p:spPr>
          <a:xfrm>
            <a:off x="6629400" y="2042815"/>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6" name="Diamond 165"/>
          <p:cNvSpPr/>
          <p:nvPr/>
        </p:nvSpPr>
        <p:spPr>
          <a:xfrm>
            <a:off x="5257800" y="2042815"/>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7" name="TextBox 166"/>
          <p:cNvSpPr txBox="1"/>
          <p:nvPr/>
        </p:nvSpPr>
        <p:spPr>
          <a:xfrm>
            <a:off x="5657850" y="1460500"/>
            <a:ext cx="609600" cy="461665"/>
          </a:xfrm>
          <a:prstGeom prst="rect">
            <a:avLst/>
          </a:prstGeom>
          <a:noFill/>
        </p:spPr>
        <p:txBody>
          <a:bodyPr wrap="square" rtlCol="0">
            <a:spAutoFit/>
          </a:bodyPr>
          <a:lstStyle/>
          <a:p>
            <a:pPr defTabSz="914400" fontAlgn="auto">
              <a:spcBef>
                <a:spcPts val="0"/>
              </a:spcBef>
              <a:spcAft>
                <a:spcPts val="0"/>
              </a:spcAft>
            </a:pPr>
            <a:r>
              <a:rPr lang="en-US" sz="2400" dirty="0" smtClean="0">
                <a:solidFill>
                  <a:prstClr val="black"/>
                </a:solidFill>
                <a:latin typeface="Calibri"/>
                <a:ea typeface="+mn-ea"/>
                <a:cs typeface="+mn-cs"/>
              </a:rPr>
              <a:t>…..</a:t>
            </a:r>
            <a:endParaRPr lang="en-US" sz="2400" dirty="0">
              <a:solidFill>
                <a:prstClr val="black"/>
              </a:solidFill>
              <a:latin typeface="Calibri"/>
              <a:ea typeface="+mn-ea"/>
              <a:cs typeface="+mn-cs"/>
            </a:endParaRPr>
          </a:p>
        </p:txBody>
      </p:sp>
      <p:cxnSp>
        <p:nvCxnSpPr>
          <p:cNvPr id="168" name="Straight Connector 167"/>
          <p:cNvCxnSpPr/>
          <p:nvPr/>
        </p:nvCxnSpPr>
        <p:spPr>
          <a:xfrm>
            <a:off x="8364688" y="1751806"/>
            <a:ext cx="533400" cy="1588"/>
          </a:xfrm>
          <a:prstGeom prst="line">
            <a:avLst/>
          </a:prstGeom>
          <a:noFill/>
          <a:ln w="12700" cap="flat" cmpd="sng" algn="ctr">
            <a:solidFill>
              <a:srgbClr val="C0504D"/>
            </a:solidFill>
            <a:prstDash val="solid"/>
          </a:ln>
          <a:effectLst/>
        </p:spPr>
      </p:cxnSp>
      <p:cxnSp>
        <p:nvCxnSpPr>
          <p:cNvPr id="169" name="Straight Arrow Connector 168"/>
          <p:cNvCxnSpPr/>
          <p:nvPr/>
        </p:nvCxnSpPr>
        <p:spPr>
          <a:xfrm rot="5400000" flipH="1" flipV="1">
            <a:off x="8001000" y="1447006"/>
            <a:ext cx="609600" cy="1588"/>
          </a:xfrm>
          <a:prstGeom prst="straightConnector1">
            <a:avLst/>
          </a:prstGeom>
          <a:noFill/>
          <a:ln w="9525" cap="flat" cmpd="sng" algn="ctr">
            <a:solidFill>
              <a:srgbClr val="C0504D"/>
            </a:solidFill>
            <a:prstDash val="solid"/>
            <a:tailEnd type="arrow"/>
          </a:ln>
          <a:effectLst/>
        </p:spPr>
      </p:cxnSp>
      <p:cxnSp>
        <p:nvCxnSpPr>
          <p:cNvPr id="170" name="Straight Arrow Connector 169"/>
          <p:cNvCxnSpPr/>
          <p:nvPr/>
        </p:nvCxnSpPr>
        <p:spPr>
          <a:xfrm rot="5400000">
            <a:off x="7848600" y="1751806"/>
            <a:ext cx="457200" cy="457200"/>
          </a:xfrm>
          <a:prstGeom prst="straightConnector1">
            <a:avLst/>
          </a:prstGeom>
          <a:noFill/>
          <a:ln w="9525" cap="flat" cmpd="sng" algn="ctr">
            <a:solidFill>
              <a:srgbClr val="C0504D"/>
            </a:solidFill>
            <a:prstDash val="solid"/>
            <a:tailEnd type="arrow"/>
          </a:ln>
          <a:effectLst/>
        </p:spPr>
      </p:cxnSp>
      <p:cxnSp>
        <p:nvCxnSpPr>
          <p:cNvPr id="171" name="Straight Arrow Connector 170"/>
          <p:cNvCxnSpPr/>
          <p:nvPr/>
        </p:nvCxnSpPr>
        <p:spPr>
          <a:xfrm>
            <a:off x="8305800" y="1751806"/>
            <a:ext cx="762000" cy="1588"/>
          </a:xfrm>
          <a:prstGeom prst="straightConnector1">
            <a:avLst/>
          </a:prstGeom>
          <a:noFill/>
          <a:ln w="9525" cap="flat" cmpd="sng" algn="ctr">
            <a:solidFill>
              <a:srgbClr val="C0504D"/>
            </a:solidFill>
            <a:prstDash val="solid"/>
            <a:tailEnd type="arrow"/>
          </a:ln>
          <a:effectLst/>
        </p:spPr>
      </p:cxnSp>
      <p:sp>
        <p:nvSpPr>
          <p:cNvPr id="172" name="Oval 171"/>
          <p:cNvSpPr/>
          <p:nvPr/>
        </p:nvSpPr>
        <p:spPr>
          <a:xfrm>
            <a:off x="7696200" y="1447006"/>
            <a:ext cx="457200" cy="457200"/>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73" name="Oval 172"/>
          <p:cNvSpPr/>
          <p:nvPr/>
        </p:nvSpPr>
        <p:spPr>
          <a:xfrm>
            <a:off x="8382000" y="1218406"/>
            <a:ext cx="457200" cy="457200"/>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74" name="Oval 173"/>
          <p:cNvSpPr/>
          <p:nvPr/>
        </p:nvSpPr>
        <p:spPr>
          <a:xfrm>
            <a:off x="8299450" y="1796256"/>
            <a:ext cx="457200" cy="457200"/>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75" name="Isosceles Triangle 174"/>
          <p:cNvSpPr/>
          <p:nvPr/>
        </p:nvSpPr>
        <p:spPr>
          <a:xfrm>
            <a:off x="7772400" y="1523206"/>
            <a:ext cx="76200" cy="76200"/>
          </a:xfrm>
          <a:prstGeom prst="triangle">
            <a:avLst/>
          </a:prstGeom>
          <a:solidFill>
            <a:srgbClr val="C0504D">
              <a:lumMod val="75000"/>
            </a:srgbClr>
          </a:solidFill>
          <a:ln w="25400" cap="flat" cmpd="sng" algn="ctr">
            <a:solidFill>
              <a:srgbClr val="C0504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76" name="Isosceles Triangle 175"/>
          <p:cNvSpPr/>
          <p:nvPr/>
        </p:nvSpPr>
        <p:spPr>
          <a:xfrm>
            <a:off x="7899400" y="1701006"/>
            <a:ext cx="76200" cy="76200"/>
          </a:xfrm>
          <a:prstGeom prst="triangle">
            <a:avLst/>
          </a:prstGeom>
          <a:solidFill>
            <a:srgbClr val="C0504D">
              <a:lumMod val="75000"/>
            </a:srgbClr>
          </a:solidFill>
          <a:ln w="25400" cap="flat" cmpd="sng" algn="ctr">
            <a:solidFill>
              <a:srgbClr val="C0504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77" name="Isosceles Triangle 176"/>
          <p:cNvSpPr/>
          <p:nvPr/>
        </p:nvSpPr>
        <p:spPr>
          <a:xfrm>
            <a:off x="7924800" y="1523206"/>
            <a:ext cx="76200" cy="76200"/>
          </a:xfrm>
          <a:prstGeom prst="triangle">
            <a:avLst/>
          </a:prstGeom>
          <a:solidFill>
            <a:srgbClr val="C0504D">
              <a:lumMod val="75000"/>
            </a:srgbClr>
          </a:solidFill>
          <a:ln w="25400" cap="flat" cmpd="sng" algn="ctr">
            <a:solidFill>
              <a:srgbClr val="C0504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78" name="Isosceles Triangle 177"/>
          <p:cNvSpPr/>
          <p:nvPr/>
        </p:nvSpPr>
        <p:spPr>
          <a:xfrm>
            <a:off x="7772400" y="1675606"/>
            <a:ext cx="76200" cy="76200"/>
          </a:xfrm>
          <a:prstGeom prst="triangle">
            <a:avLst/>
          </a:prstGeom>
          <a:solidFill>
            <a:srgbClr val="C0504D">
              <a:lumMod val="75000"/>
            </a:srgbClr>
          </a:solidFill>
          <a:ln w="25400" cap="flat" cmpd="sng" algn="ctr">
            <a:solidFill>
              <a:srgbClr val="C0504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79" name="Isosceles Triangle 178"/>
          <p:cNvSpPr/>
          <p:nvPr/>
        </p:nvSpPr>
        <p:spPr>
          <a:xfrm>
            <a:off x="8001000" y="1599406"/>
            <a:ext cx="76200" cy="76200"/>
          </a:xfrm>
          <a:prstGeom prst="triangle">
            <a:avLst/>
          </a:prstGeom>
          <a:solidFill>
            <a:srgbClr val="C0504D">
              <a:lumMod val="75000"/>
            </a:srgbClr>
          </a:solidFill>
          <a:ln w="25400" cap="flat" cmpd="sng" algn="ctr">
            <a:solidFill>
              <a:srgbClr val="C0504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0" name="Isosceles Triangle 179"/>
          <p:cNvSpPr/>
          <p:nvPr/>
        </p:nvSpPr>
        <p:spPr>
          <a:xfrm>
            <a:off x="8458200" y="1345406"/>
            <a:ext cx="76200" cy="76200"/>
          </a:xfrm>
          <a:prstGeom prst="triangl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1" name="Isosceles Triangle 180"/>
          <p:cNvSpPr/>
          <p:nvPr/>
        </p:nvSpPr>
        <p:spPr>
          <a:xfrm>
            <a:off x="8699500" y="1497806"/>
            <a:ext cx="76200" cy="76200"/>
          </a:xfrm>
          <a:prstGeom prst="triangl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2" name="Isosceles Triangle 181"/>
          <p:cNvSpPr/>
          <p:nvPr/>
        </p:nvSpPr>
        <p:spPr>
          <a:xfrm>
            <a:off x="8610600" y="1345406"/>
            <a:ext cx="76200" cy="76200"/>
          </a:xfrm>
          <a:prstGeom prst="triangl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3" name="Isosceles Triangle 182"/>
          <p:cNvSpPr/>
          <p:nvPr/>
        </p:nvSpPr>
        <p:spPr>
          <a:xfrm>
            <a:off x="8458200" y="1497806"/>
            <a:ext cx="76200" cy="76200"/>
          </a:xfrm>
          <a:prstGeom prst="triangl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4" name="Isosceles Triangle 183"/>
          <p:cNvSpPr/>
          <p:nvPr/>
        </p:nvSpPr>
        <p:spPr>
          <a:xfrm>
            <a:off x="8566150" y="1459706"/>
            <a:ext cx="76200" cy="76200"/>
          </a:xfrm>
          <a:prstGeom prst="triangl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5" name="Isosceles Triangle 184"/>
          <p:cNvSpPr/>
          <p:nvPr/>
        </p:nvSpPr>
        <p:spPr>
          <a:xfrm>
            <a:off x="8401050" y="1910556"/>
            <a:ext cx="76200" cy="76200"/>
          </a:xfrm>
          <a:prstGeom prst="triangle">
            <a:avLst/>
          </a:prstGeom>
          <a:solidFill>
            <a:srgbClr val="F79646">
              <a:lumMod val="60000"/>
              <a:lumOff val="40000"/>
            </a:srgbClr>
          </a:solidFill>
          <a:ln w="25400" cap="flat" cmpd="sng" algn="ctr">
            <a:solidFill>
              <a:srgbClr val="F7964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6" name="Isosceles Triangle 185"/>
          <p:cNvSpPr/>
          <p:nvPr/>
        </p:nvSpPr>
        <p:spPr>
          <a:xfrm>
            <a:off x="8528050" y="2088356"/>
            <a:ext cx="76200" cy="76200"/>
          </a:xfrm>
          <a:prstGeom prst="triangle">
            <a:avLst/>
          </a:prstGeom>
          <a:solidFill>
            <a:srgbClr val="F79646">
              <a:lumMod val="60000"/>
              <a:lumOff val="40000"/>
            </a:srgbClr>
          </a:solidFill>
          <a:ln w="25400" cap="flat" cmpd="sng" algn="ctr">
            <a:solidFill>
              <a:srgbClr val="F7964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7" name="Isosceles Triangle 186"/>
          <p:cNvSpPr/>
          <p:nvPr/>
        </p:nvSpPr>
        <p:spPr>
          <a:xfrm>
            <a:off x="8553450" y="1910556"/>
            <a:ext cx="76200" cy="76200"/>
          </a:xfrm>
          <a:prstGeom prst="triangle">
            <a:avLst/>
          </a:prstGeom>
          <a:solidFill>
            <a:srgbClr val="F79646">
              <a:lumMod val="60000"/>
              <a:lumOff val="40000"/>
            </a:srgbClr>
          </a:solidFill>
          <a:ln w="25400" cap="flat" cmpd="sng" algn="ctr">
            <a:solidFill>
              <a:srgbClr val="F7964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8" name="Isosceles Triangle 187"/>
          <p:cNvSpPr/>
          <p:nvPr/>
        </p:nvSpPr>
        <p:spPr>
          <a:xfrm>
            <a:off x="8401050" y="2062956"/>
            <a:ext cx="76200" cy="76200"/>
          </a:xfrm>
          <a:prstGeom prst="triangle">
            <a:avLst/>
          </a:prstGeom>
          <a:solidFill>
            <a:srgbClr val="F79646">
              <a:lumMod val="60000"/>
              <a:lumOff val="40000"/>
            </a:srgbClr>
          </a:solidFill>
          <a:ln w="25400" cap="flat" cmpd="sng" algn="ctr">
            <a:solidFill>
              <a:srgbClr val="F7964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9" name="Isosceles Triangle 188"/>
          <p:cNvSpPr/>
          <p:nvPr/>
        </p:nvSpPr>
        <p:spPr>
          <a:xfrm>
            <a:off x="8629650" y="1986756"/>
            <a:ext cx="76200" cy="76200"/>
          </a:xfrm>
          <a:prstGeom prst="triangle">
            <a:avLst/>
          </a:prstGeom>
          <a:solidFill>
            <a:srgbClr val="F79646">
              <a:lumMod val="60000"/>
              <a:lumOff val="40000"/>
            </a:srgbClr>
          </a:solidFill>
          <a:ln w="25400" cap="flat" cmpd="sng" algn="ctr">
            <a:solidFill>
              <a:srgbClr val="F7964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190" name="Straight Arrow Connector 189"/>
          <p:cNvCxnSpPr/>
          <p:nvPr/>
        </p:nvCxnSpPr>
        <p:spPr>
          <a:xfrm rot="5400000" flipH="1" flipV="1">
            <a:off x="7704931" y="2714625"/>
            <a:ext cx="680244" cy="794"/>
          </a:xfrm>
          <a:prstGeom prst="straightConnector1">
            <a:avLst/>
          </a:prstGeom>
          <a:noFill/>
          <a:ln w="9525" cap="flat" cmpd="sng" algn="ctr">
            <a:solidFill>
              <a:srgbClr val="C0504D"/>
            </a:solidFill>
            <a:prstDash val="solid"/>
            <a:tailEnd type="arrow"/>
          </a:ln>
          <a:effectLst/>
        </p:spPr>
      </p:cxnSp>
      <p:cxnSp>
        <p:nvCxnSpPr>
          <p:cNvPr id="191" name="Straight Arrow Connector 190"/>
          <p:cNvCxnSpPr/>
          <p:nvPr/>
        </p:nvCxnSpPr>
        <p:spPr>
          <a:xfrm>
            <a:off x="8045450" y="3054350"/>
            <a:ext cx="946150" cy="6350"/>
          </a:xfrm>
          <a:prstGeom prst="straightConnector1">
            <a:avLst/>
          </a:prstGeom>
          <a:noFill/>
          <a:ln w="9525" cap="flat" cmpd="sng" algn="ctr">
            <a:solidFill>
              <a:srgbClr val="C0504D"/>
            </a:solidFill>
            <a:prstDash val="solid"/>
            <a:tailEnd type="arrow"/>
          </a:ln>
          <a:effectLst/>
        </p:spPr>
      </p:cxnSp>
      <p:sp>
        <p:nvSpPr>
          <p:cNvPr id="192" name="Flowchart: Process 191"/>
          <p:cNvSpPr/>
          <p:nvPr/>
        </p:nvSpPr>
        <p:spPr>
          <a:xfrm>
            <a:off x="8121650" y="2590800"/>
            <a:ext cx="76200" cy="457200"/>
          </a:xfrm>
          <a:prstGeom prst="flowChartProcess">
            <a:avLst/>
          </a:prstGeom>
          <a:solidFill>
            <a:srgbClr val="F79646">
              <a:lumMod val="50000"/>
            </a:srgbClr>
          </a:solidFill>
          <a:ln w="25400" cap="flat" cmpd="sng" algn="ctr">
            <a:solidFill>
              <a:srgbClr val="F79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93" name="Flowchart: Process 192"/>
          <p:cNvSpPr/>
          <p:nvPr/>
        </p:nvSpPr>
        <p:spPr>
          <a:xfrm>
            <a:off x="8289925" y="2743200"/>
            <a:ext cx="76200" cy="304800"/>
          </a:xfrm>
          <a:prstGeom prst="flowChartProcess">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94" name="Flowchart: Process 193"/>
          <p:cNvSpPr/>
          <p:nvPr/>
        </p:nvSpPr>
        <p:spPr>
          <a:xfrm>
            <a:off x="8458200" y="2527300"/>
            <a:ext cx="76200" cy="520700"/>
          </a:xfrm>
          <a:prstGeom prst="flowChartProcess">
            <a:avLst/>
          </a:prstGeom>
          <a:solidFill>
            <a:srgbClr val="F79646">
              <a:lumMod val="60000"/>
              <a:lumOff val="40000"/>
            </a:srgbClr>
          </a:solidFill>
          <a:ln w="25400" cap="flat" cmpd="sng" algn="ctr">
            <a:solidFill>
              <a:srgbClr val="F7964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195" name="Straight Arrow Connector 194"/>
          <p:cNvCxnSpPr>
            <a:stCxn id="125" idx="3"/>
            <a:endCxn id="6" idx="1"/>
          </p:cNvCxnSpPr>
          <p:nvPr/>
        </p:nvCxnSpPr>
        <p:spPr>
          <a:xfrm>
            <a:off x="1419226" y="2405380"/>
            <a:ext cx="438149" cy="7620"/>
          </a:xfrm>
          <a:prstGeom prst="straightConnector1">
            <a:avLst/>
          </a:prstGeom>
          <a:noFill/>
          <a:ln w="9525" cap="flat" cmpd="sng" algn="ctr">
            <a:solidFill>
              <a:sysClr val="windowText" lastClr="000000"/>
            </a:solidFill>
            <a:prstDash val="solid"/>
            <a:tailEnd type="arrow"/>
          </a:ln>
          <a:effectLst/>
        </p:spPr>
      </p:cxnSp>
      <p:cxnSp>
        <p:nvCxnSpPr>
          <p:cNvPr id="196" name="Straight Arrow Connector 195"/>
          <p:cNvCxnSpPr/>
          <p:nvPr/>
        </p:nvCxnSpPr>
        <p:spPr>
          <a:xfrm>
            <a:off x="3200400" y="2451100"/>
            <a:ext cx="381000" cy="1588"/>
          </a:xfrm>
          <a:prstGeom prst="straightConnector1">
            <a:avLst/>
          </a:prstGeom>
          <a:noFill/>
          <a:ln w="9525" cap="flat" cmpd="sng" algn="ctr">
            <a:solidFill>
              <a:sysClr val="windowText" lastClr="000000"/>
            </a:solidFill>
            <a:prstDash val="solid"/>
            <a:tailEnd type="arrow"/>
          </a:ln>
          <a:effectLst/>
        </p:spPr>
      </p:cxnSp>
      <p:cxnSp>
        <p:nvCxnSpPr>
          <p:cNvPr id="197" name="Straight Arrow Connector 196"/>
          <p:cNvCxnSpPr/>
          <p:nvPr/>
        </p:nvCxnSpPr>
        <p:spPr>
          <a:xfrm>
            <a:off x="4572000" y="2451100"/>
            <a:ext cx="257175" cy="1588"/>
          </a:xfrm>
          <a:prstGeom prst="straightConnector1">
            <a:avLst/>
          </a:prstGeom>
          <a:noFill/>
          <a:ln w="9525" cap="flat" cmpd="sng" algn="ctr">
            <a:solidFill>
              <a:sysClr val="windowText" lastClr="000000"/>
            </a:solidFill>
            <a:prstDash val="solid"/>
            <a:tailEnd type="arrow"/>
          </a:ln>
          <a:effectLst/>
        </p:spPr>
      </p:cxnSp>
      <p:cxnSp>
        <p:nvCxnSpPr>
          <p:cNvPr id="198" name="Straight Arrow Connector 197"/>
          <p:cNvCxnSpPr/>
          <p:nvPr/>
        </p:nvCxnSpPr>
        <p:spPr>
          <a:xfrm rot="5400000">
            <a:off x="8229600" y="2298700"/>
            <a:ext cx="152400" cy="1588"/>
          </a:xfrm>
          <a:prstGeom prst="straightConnector1">
            <a:avLst/>
          </a:prstGeom>
          <a:noFill/>
          <a:ln w="9525" cap="flat" cmpd="sng" algn="ctr">
            <a:solidFill>
              <a:sysClr val="windowText" lastClr="000000"/>
            </a:solidFill>
            <a:prstDash val="solid"/>
            <a:tailEnd type="arrow"/>
          </a:ln>
          <a:effectLst/>
        </p:spPr>
      </p:cxnSp>
      <p:cxnSp>
        <p:nvCxnSpPr>
          <p:cNvPr id="199" name="Straight Arrow Connector 198"/>
          <p:cNvCxnSpPr/>
          <p:nvPr/>
        </p:nvCxnSpPr>
        <p:spPr>
          <a:xfrm>
            <a:off x="7198992" y="2057400"/>
            <a:ext cx="497208" cy="6350"/>
          </a:xfrm>
          <a:prstGeom prst="straightConnector1">
            <a:avLst/>
          </a:prstGeom>
          <a:noFill/>
          <a:ln w="9525" cap="flat" cmpd="sng" algn="ctr">
            <a:solidFill>
              <a:sysClr val="windowText" lastClr="000000"/>
            </a:solidFill>
            <a:prstDash val="solid"/>
            <a:tailEnd type="arrow"/>
          </a:ln>
          <a:effectLst/>
        </p:spPr>
      </p:cxnSp>
      <p:sp>
        <p:nvSpPr>
          <p:cNvPr id="200" name="Isosceles Triangle 199"/>
          <p:cNvSpPr/>
          <p:nvPr/>
        </p:nvSpPr>
        <p:spPr>
          <a:xfrm>
            <a:off x="8118475" y="3082925"/>
            <a:ext cx="76200" cy="76200"/>
          </a:xfrm>
          <a:prstGeom prst="triangle">
            <a:avLst/>
          </a:prstGeom>
          <a:solidFill>
            <a:srgbClr val="F79646">
              <a:lumMod val="50000"/>
            </a:srgbClr>
          </a:solidFill>
          <a:ln w="25400" cap="flat" cmpd="sng" algn="ctr">
            <a:solidFill>
              <a:srgbClr val="F79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1" name="Isosceles Triangle 200"/>
          <p:cNvSpPr/>
          <p:nvPr/>
        </p:nvSpPr>
        <p:spPr>
          <a:xfrm>
            <a:off x="8286750" y="3086100"/>
            <a:ext cx="76200" cy="76200"/>
          </a:xfrm>
          <a:prstGeom prst="triangl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2" name="Isosceles Triangle 201"/>
          <p:cNvSpPr/>
          <p:nvPr/>
        </p:nvSpPr>
        <p:spPr>
          <a:xfrm>
            <a:off x="8458200" y="3089275"/>
            <a:ext cx="76200" cy="76200"/>
          </a:xfrm>
          <a:prstGeom prst="triangle">
            <a:avLst/>
          </a:prstGeom>
          <a:solidFill>
            <a:srgbClr val="F79646">
              <a:lumMod val="60000"/>
              <a:lumOff val="40000"/>
            </a:srgbClr>
          </a:solidFill>
          <a:ln w="25400" cap="flat" cmpd="sng" algn="ctr">
            <a:solidFill>
              <a:srgbClr val="F7964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3" name="TextBox 202"/>
          <p:cNvSpPr txBox="1"/>
          <p:nvPr/>
        </p:nvSpPr>
        <p:spPr>
          <a:xfrm>
            <a:off x="228600" y="2981523"/>
            <a:ext cx="1524000" cy="307777"/>
          </a:xfrm>
          <a:prstGeom prst="rect">
            <a:avLst/>
          </a:prstGeom>
          <a:noFill/>
        </p:spPr>
        <p:txBody>
          <a:bodyPr wrap="square" rtlCol="0">
            <a:spAutoFit/>
          </a:bodyPr>
          <a:lstStyle/>
          <a:p>
            <a:pPr algn="ctr" defTabSz="914400" fontAlgn="auto">
              <a:spcBef>
                <a:spcPts val="0"/>
              </a:spcBef>
              <a:spcAft>
                <a:spcPts val="0"/>
              </a:spcAft>
            </a:pPr>
            <a:r>
              <a:rPr lang="en-US" sz="1400" dirty="0" smtClean="0">
                <a:solidFill>
                  <a:prstClr val="black"/>
                </a:solidFill>
                <a:latin typeface="Cambria" pitchFamily="18" charset="0"/>
                <a:ea typeface="+mn-ea"/>
                <a:cs typeface="+mn-cs"/>
              </a:rPr>
              <a:t>Training Images</a:t>
            </a:r>
            <a:endParaRPr lang="en-US" sz="1400" dirty="0">
              <a:solidFill>
                <a:prstClr val="black"/>
              </a:solidFill>
              <a:latin typeface="Cambria" pitchFamily="18" charset="0"/>
              <a:ea typeface="+mn-ea"/>
              <a:cs typeface="+mn-cs"/>
            </a:endParaRPr>
          </a:p>
        </p:txBody>
      </p:sp>
      <p:sp>
        <p:nvSpPr>
          <p:cNvPr id="204" name="TextBox 203"/>
          <p:cNvSpPr txBox="1"/>
          <p:nvPr/>
        </p:nvSpPr>
        <p:spPr>
          <a:xfrm>
            <a:off x="1676400" y="2981523"/>
            <a:ext cx="1676400" cy="307777"/>
          </a:xfrm>
          <a:prstGeom prst="rect">
            <a:avLst/>
          </a:prstGeom>
          <a:noFill/>
        </p:spPr>
        <p:txBody>
          <a:bodyPr wrap="square" rtlCol="0">
            <a:spAutoFit/>
          </a:bodyPr>
          <a:lstStyle/>
          <a:p>
            <a:pPr algn="ctr" defTabSz="914400" fontAlgn="auto">
              <a:spcBef>
                <a:spcPts val="0"/>
              </a:spcBef>
              <a:spcAft>
                <a:spcPts val="0"/>
              </a:spcAft>
            </a:pPr>
            <a:r>
              <a:rPr lang="en-US" sz="1400" dirty="0" smtClean="0">
                <a:solidFill>
                  <a:prstClr val="black"/>
                </a:solidFill>
                <a:latin typeface="Cambria" pitchFamily="18" charset="0"/>
                <a:ea typeface="+mn-ea"/>
                <a:cs typeface="+mn-cs"/>
              </a:rPr>
              <a:t>Local Features </a:t>
            </a:r>
            <a:endParaRPr lang="en-US" sz="1400" dirty="0">
              <a:solidFill>
                <a:prstClr val="black"/>
              </a:solidFill>
              <a:latin typeface="Cambria" pitchFamily="18" charset="0"/>
              <a:ea typeface="+mn-ea"/>
              <a:cs typeface="+mn-cs"/>
            </a:endParaRPr>
          </a:p>
        </p:txBody>
      </p:sp>
      <p:sp>
        <p:nvSpPr>
          <p:cNvPr id="205" name="TextBox 204"/>
          <p:cNvSpPr txBox="1"/>
          <p:nvPr/>
        </p:nvSpPr>
        <p:spPr>
          <a:xfrm>
            <a:off x="3124200" y="3133923"/>
            <a:ext cx="1600200" cy="307777"/>
          </a:xfrm>
          <a:prstGeom prst="rect">
            <a:avLst/>
          </a:prstGeom>
          <a:noFill/>
        </p:spPr>
        <p:txBody>
          <a:bodyPr wrap="square" rtlCol="0">
            <a:spAutoFit/>
          </a:bodyPr>
          <a:lstStyle/>
          <a:p>
            <a:pPr algn="ctr" defTabSz="914400" fontAlgn="auto">
              <a:spcBef>
                <a:spcPts val="0"/>
              </a:spcBef>
              <a:spcAft>
                <a:spcPts val="0"/>
              </a:spcAft>
            </a:pPr>
            <a:r>
              <a:rPr lang="en-US" sz="1400" dirty="0" smtClean="0">
                <a:solidFill>
                  <a:prstClr val="black"/>
                </a:solidFill>
                <a:latin typeface="Cambria" pitchFamily="18" charset="0"/>
                <a:ea typeface="+mn-ea"/>
                <a:cs typeface="+mn-cs"/>
              </a:rPr>
              <a:t>Visual Words</a:t>
            </a:r>
            <a:endParaRPr lang="en-US" sz="1400" dirty="0">
              <a:solidFill>
                <a:prstClr val="black"/>
              </a:solidFill>
              <a:latin typeface="Cambria" pitchFamily="18" charset="0"/>
              <a:ea typeface="+mn-ea"/>
              <a:cs typeface="+mn-cs"/>
            </a:endParaRPr>
          </a:p>
        </p:txBody>
      </p:sp>
      <p:sp>
        <p:nvSpPr>
          <p:cNvPr id="206" name="TextBox 205"/>
          <p:cNvSpPr txBox="1"/>
          <p:nvPr/>
        </p:nvSpPr>
        <p:spPr>
          <a:xfrm>
            <a:off x="4724400" y="3133923"/>
            <a:ext cx="2667000" cy="307777"/>
          </a:xfrm>
          <a:prstGeom prst="rect">
            <a:avLst/>
          </a:prstGeom>
          <a:noFill/>
        </p:spPr>
        <p:txBody>
          <a:bodyPr wrap="square" rtlCol="0">
            <a:spAutoFit/>
          </a:bodyPr>
          <a:lstStyle/>
          <a:p>
            <a:pPr algn="ctr" defTabSz="914400" fontAlgn="auto">
              <a:spcBef>
                <a:spcPts val="0"/>
              </a:spcBef>
              <a:spcAft>
                <a:spcPts val="0"/>
              </a:spcAft>
            </a:pPr>
            <a:r>
              <a:rPr lang="en-US" sz="1400" dirty="0" smtClean="0">
                <a:solidFill>
                  <a:prstClr val="black"/>
                </a:solidFill>
                <a:latin typeface="Cambria" pitchFamily="18" charset="0"/>
                <a:ea typeface="+mn-ea"/>
                <a:cs typeface="+mn-cs"/>
              </a:rPr>
              <a:t>Local Histogram of Visual Words</a:t>
            </a:r>
            <a:endParaRPr lang="en-US" sz="1400" dirty="0">
              <a:solidFill>
                <a:prstClr val="black"/>
              </a:solidFill>
              <a:latin typeface="Cambria" pitchFamily="18" charset="0"/>
              <a:ea typeface="+mn-ea"/>
              <a:cs typeface="+mn-cs"/>
            </a:endParaRPr>
          </a:p>
        </p:txBody>
      </p:sp>
      <p:sp>
        <p:nvSpPr>
          <p:cNvPr id="207" name="TextBox 206"/>
          <p:cNvSpPr txBox="1"/>
          <p:nvPr/>
        </p:nvSpPr>
        <p:spPr>
          <a:xfrm>
            <a:off x="7467600" y="3213100"/>
            <a:ext cx="1828800" cy="307777"/>
          </a:xfrm>
          <a:prstGeom prst="rect">
            <a:avLst/>
          </a:prstGeom>
          <a:noFill/>
        </p:spPr>
        <p:txBody>
          <a:bodyPr wrap="square" rtlCol="0" anchor="t">
            <a:spAutoFit/>
          </a:bodyPr>
          <a:lstStyle/>
          <a:p>
            <a:pPr algn="ctr" defTabSz="914400" fontAlgn="auto">
              <a:spcBef>
                <a:spcPts val="0"/>
              </a:spcBef>
              <a:spcAft>
                <a:spcPts val="0"/>
              </a:spcAft>
            </a:pPr>
            <a:r>
              <a:rPr lang="en-US" sz="1400" dirty="0">
                <a:solidFill>
                  <a:prstClr val="black"/>
                </a:solidFill>
                <a:latin typeface="Cambria" pitchFamily="18" charset="0"/>
                <a:ea typeface="+mn-ea"/>
                <a:cs typeface="+mn-cs"/>
              </a:rPr>
              <a:t>Mid-Level Features</a:t>
            </a:r>
          </a:p>
        </p:txBody>
      </p:sp>
      <mc:AlternateContent xmlns:mc="http://schemas.openxmlformats.org/markup-compatibility/2006" xmlns:a14="http://schemas.microsoft.com/office/drawing/2010/main">
        <mc:Choice Requires="a14">
          <p:sp>
            <p:nvSpPr>
              <p:cNvPr id="2" name="TextBox 1"/>
              <p:cNvSpPr txBox="1"/>
              <p:nvPr/>
            </p:nvSpPr>
            <p:spPr>
              <a:xfrm>
                <a:off x="-381000" y="3505200"/>
                <a:ext cx="6215578" cy="3323987"/>
              </a:xfrm>
              <a:prstGeom prst="rect">
                <a:avLst/>
              </a:prstGeom>
              <a:noFill/>
            </p:spPr>
            <p:txBody>
              <a:bodyPr wrap="square" rtlCol="0">
                <a:spAutoFit/>
              </a:bodyPr>
              <a:lstStyle/>
              <a:p>
                <a:pPr marL="1028700" lvl="1">
                  <a:buFont typeface="Arial" panose="020B0604020202020204" pitchFamily="34" charset="0"/>
                  <a:buChar char="•"/>
                </a:pPr>
                <a:r>
                  <a:rPr lang="en-US" sz="1400" b="1" dirty="0" smtClean="0">
                    <a:solidFill>
                      <a:schemeClr val="tx1"/>
                    </a:solidFill>
                  </a:rPr>
                  <a:t>Mid Level Feature based representation</a:t>
                </a:r>
                <a:r>
                  <a:rPr lang="en-US" sz="1400" dirty="0" smtClean="0">
                    <a:solidFill>
                      <a:schemeClr val="tx1"/>
                    </a:solidFill>
                  </a:rPr>
                  <a:t>:</a:t>
                </a:r>
              </a:p>
              <a:p>
                <a:pPr marL="1428750" lvl="2">
                  <a:buFont typeface="Arial" panose="020B0604020202020204" pitchFamily="34" charset="0"/>
                  <a:buChar char="•"/>
                </a:pPr>
                <a:r>
                  <a:rPr lang="en-US" sz="1400" dirty="0" smtClean="0">
                    <a:solidFill>
                      <a:schemeClr val="tx1"/>
                    </a:solidFill>
                  </a:rPr>
                  <a:t>Represent each images as a set of </a:t>
                </a:r>
                <a:r>
                  <a:rPr lang="en-US" sz="1400" i="1" dirty="0" smtClean="0">
                    <a:solidFill>
                      <a:srgbClr val="FF0000"/>
                    </a:solidFill>
                  </a:rPr>
                  <a:t>descriptors</a:t>
                </a:r>
              </a:p>
              <a:p>
                <a:pPr marL="1200150" lvl="2" indent="0"/>
                <a:endParaRPr lang="en-US" sz="1400" i="1" dirty="0" smtClean="0">
                  <a:solidFill>
                    <a:srgbClr val="FF0000"/>
                  </a:solidFill>
                </a:endParaRPr>
              </a:p>
              <a:p>
                <a:pPr marL="1428750" lvl="2">
                  <a:buFont typeface="Arial" panose="020B0604020202020204" pitchFamily="34" charset="0"/>
                  <a:buChar char="•"/>
                </a:pPr>
                <a:r>
                  <a:rPr lang="en-US" sz="1400" dirty="0" smtClean="0">
                    <a:solidFill>
                      <a:schemeClr val="tx1"/>
                    </a:solidFill>
                  </a:rPr>
                  <a:t>Descriptors are clustered to obtain </a:t>
                </a:r>
                <a:r>
                  <a:rPr lang="en-US" sz="1400" i="1" dirty="0" smtClean="0">
                    <a:solidFill>
                      <a:srgbClr val="FF0000"/>
                    </a:solidFill>
                  </a:rPr>
                  <a:t>visual words</a:t>
                </a:r>
              </a:p>
              <a:p>
                <a:pPr marL="1200150" lvl="2" indent="0"/>
                <a:endParaRPr lang="en-US" sz="1400" i="1" dirty="0" smtClean="0">
                  <a:solidFill>
                    <a:srgbClr val="FF0000"/>
                  </a:solidFill>
                </a:endParaRPr>
              </a:p>
              <a:p>
                <a:pPr marL="1428750" lvl="2">
                  <a:buFont typeface="Arial" panose="020B0604020202020204" pitchFamily="34" charset="0"/>
                  <a:buChar char="•"/>
                </a:pPr>
                <a:r>
                  <a:rPr lang="en-US" sz="1400" dirty="0" smtClean="0">
                    <a:solidFill>
                      <a:schemeClr val="tx1"/>
                    </a:solidFill>
                  </a:rPr>
                  <a:t>Assignment to obtain the </a:t>
                </a:r>
                <a:r>
                  <a:rPr lang="en-US" sz="1400" dirty="0" smtClean="0">
                    <a:solidFill>
                      <a:srgbClr val="FF0000"/>
                    </a:solidFill>
                  </a:rPr>
                  <a:t>feature-visual word pair </a:t>
                </a:r>
                <a14:m>
                  <m:oMath xmlns:m="http://schemas.openxmlformats.org/officeDocument/2006/math">
                    <m:sSub>
                      <m:sSubPr>
                        <m:ctrlPr>
                          <a:rPr lang="en-US" sz="1400" b="0" i="1" smtClean="0">
                            <a:solidFill>
                              <a:srgbClr val="FF0000"/>
                            </a:solidFill>
                            <a:latin typeface="Cambria Math" panose="02040503050406030204" pitchFamily="18" charset="0"/>
                          </a:rPr>
                        </m:ctrlPr>
                      </m:sSubPr>
                      <m:e>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𝜙</m:t>
                        </m:r>
                      </m:e>
                      <m:sub>
                        <m:r>
                          <a:rPr lang="en-US" sz="1400" b="0" i="1" smtClean="0">
                            <a:solidFill>
                              <a:srgbClr val="FF0000"/>
                            </a:solidFill>
                            <a:latin typeface="Cambria Math" panose="02040503050406030204" pitchFamily="18" charset="0"/>
                          </a:rPr>
                          <m:t>𝑘</m:t>
                        </m:r>
                      </m:sub>
                    </m:sSub>
                    <m:r>
                      <a:rPr lang="en-US" sz="1400" b="0" i="1" smtClean="0">
                        <a:solidFill>
                          <a:srgbClr val="FF0000"/>
                        </a:solidFill>
                        <a:latin typeface="Cambria Math" panose="02040503050406030204" pitchFamily="18" charset="0"/>
                      </a:rPr>
                      <m:t>,  </m:t>
                    </m:r>
                    <m:sSub>
                      <m:sSubPr>
                        <m:ctrlPr>
                          <a:rPr lang="en-US" sz="1400" b="0" i="1" smtClean="0">
                            <a:solidFill>
                              <a:srgbClr val="FF0000"/>
                            </a:solidFill>
                            <a:latin typeface="Cambria Math" panose="02040503050406030204" pitchFamily="18" charset="0"/>
                          </a:rPr>
                        </m:ctrlPr>
                      </m:sSubPr>
                      <m:e>
                        <m:r>
                          <a:rPr lang="en-US" sz="1400" b="0" i="1" smtClean="0">
                            <a:solidFill>
                              <a:srgbClr val="FF0000"/>
                            </a:solidFill>
                            <a:latin typeface="Cambria Math" panose="02040503050406030204" pitchFamily="18" charset="0"/>
                          </a:rPr>
                          <m:t>𝑐</m:t>
                        </m:r>
                      </m:e>
                      <m:sub>
                        <m:r>
                          <a:rPr lang="en-US" sz="1400" b="0" i="1" smtClean="0">
                            <a:solidFill>
                              <a:srgbClr val="FF0000"/>
                            </a:solidFill>
                            <a:latin typeface="Cambria Math" panose="02040503050406030204" pitchFamily="18" charset="0"/>
                          </a:rPr>
                          <m:t>𝑙</m:t>
                        </m:r>
                      </m:sub>
                    </m:sSub>
                    <m:r>
                      <a:rPr lang="en-US" sz="1400" b="0" i="1" smtClean="0">
                        <a:solidFill>
                          <a:srgbClr val="FF0000"/>
                        </a:solidFill>
                        <a:latin typeface="Cambria Math" panose="02040503050406030204" pitchFamily="18" charset="0"/>
                      </a:rPr>
                      <m:t>) </m:t>
                    </m:r>
                  </m:oMath>
                </a14:m>
                <a:r>
                  <a:rPr lang="en-US" sz="1400" dirty="0" smtClean="0">
                    <a:solidFill>
                      <a:schemeClr val="tx1"/>
                    </a:solidFill>
                  </a:rPr>
                  <a:t>.</a:t>
                </a:r>
              </a:p>
              <a:p>
                <a:pPr marL="1428750" lvl="2">
                  <a:buFont typeface="Arial" panose="020B0604020202020204" pitchFamily="34" charset="0"/>
                  <a:buChar char="•"/>
                </a:pPr>
                <a:endParaRPr lang="en-US" sz="1400" dirty="0">
                  <a:solidFill>
                    <a:schemeClr val="tx1"/>
                  </a:solidFill>
                </a:endParaRPr>
              </a:p>
              <a:p>
                <a:pPr marL="1428750" lvl="2">
                  <a:buFont typeface="Arial" panose="020B0604020202020204" pitchFamily="34" charset="0"/>
                  <a:buChar char="•"/>
                </a:pPr>
                <a:r>
                  <a:rPr lang="en-US" sz="1400" dirty="0" smtClean="0">
                    <a:solidFill>
                      <a:schemeClr val="tx1"/>
                    </a:solidFill>
                  </a:rPr>
                  <a:t>Local histograms </a:t>
                </a:r>
                <a14:m>
                  <m:oMath xmlns:m="http://schemas.openxmlformats.org/officeDocument/2006/math">
                    <m:sSub>
                      <m:sSubPr>
                        <m:ctrlPr>
                          <a:rPr lang="en-US" sz="1400" b="0" i="1" smtClean="0">
                            <a:solidFill>
                              <a:srgbClr val="FF0000"/>
                            </a:solidFill>
                            <a:latin typeface="Cambria Math" panose="02040503050406030204" pitchFamily="18" charset="0"/>
                          </a:rPr>
                        </m:ctrlPr>
                      </m:sSubPr>
                      <m:e>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𝐻</m:t>
                        </m:r>
                      </m:e>
                      <m:sub>
                        <m:r>
                          <a:rPr lang="en-US" sz="1400" b="0" i="1" smtClean="0">
                            <a:solidFill>
                              <a:srgbClr val="FF0000"/>
                            </a:solidFill>
                            <a:latin typeface="Cambria Math" panose="02040503050406030204" pitchFamily="18" charset="0"/>
                          </a:rPr>
                          <m:t>𝑘</m:t>
                        </m:r>
                      </m:sub>
                    </m:sSub>
                    <m:r>
                      <a:rPr lang="en-US" sz="1400" b="0" i="1" smtClean="0">
                        <a:solidFill>
                          <a:srgbClr val="FF0000"/>
                        </a:solidFill>
                        <a:latin typeface="Cambria Math" panose="02040503050406030204" pitchFamily="18" charset="0"/>
                      </a:rPr>
                      <m:t>)</m:t>
                    </m:r>
                  </m:oMath>
                </a14:m>
                <a:r>
                  <a:rPr lang="en-US" sz="1400" dirty="0" smtClean="0">
                    <a:solidFill>
                      <a:schemeClr val="tx1"/>
                    </a:solidFill>
                  </a:rPr>
                  <a:t> of features </a:t>
                </a:r>
                <a14:m>
                  <m:oMath xmlns:m="http://schemas.openxmlformats.org/officeDocument/2006/math">
                    <m:d>
                      <m:dPr>
                        <m:ctrlPr>
                          <a:rPr lang="en-US" sz="1400" b="0" i="1" smtClean="0">
                            <a:solidFill>
                              <a:srgbClr val="FF0000"/>
                            </a:solidFill>
                            <a:latin typeface="Cambria Math" panose="02040503050406030204" pitchFamily="18" charset="0"/>
                          </a:rPr>
                        </m:ctrlPr>
                      </m:dPr>
                      <m:e>
                        <m:sSub>
                          <m:sSubPr>
                            <m:ctrlPr>
                              <a:rPr lang="en-US" sz="1400" b="0" i="1" smtClean="0">
                                <a:solidFill>
                                  <a:srgbClr val="FF0000"/>
                                </a:solidFill>
                                <a:latin typeface="Cambria Math" panose="02040503050406030204" pitchFamily="18" charset="0"/>
                              </a:rPr>
                            </m:ctrlPr>
                          </m:sSubPr>
                          <m:e>
                            <m:r>
                              <a:rPr lang="en-US" sz="1400" b="0" i="1" smtClean="0">
                                <a:solidFill>
                                  <a:srgbClr val="FF0000"/>
                                </a:solidFill>
                                <a:latin typeface="Cambria Math" panose="02040503050406030204" pitchFamily="18" charset="0"/>
                              </a:rPr>
                              <m:t>𝜙</m:t>
                            </m:r>
                          </m:e>
                          <m:sub>
                            <m:r>
                              <a:rPr lang="en-US" sz="1400" b="0" i="1" smtClean="0">
                                <a:solidFill>
                                  <a:srgbClr val="FF0000"/>
                                </a:solidFill>
                                <a:latin typeface="Cambria Math" panose="02040503050406030204" pitchFamily="18" charset="0"/>
                              </a:rPr>
                              <m:t>𝑘</m:t>
                            </m:r>
                          </m:sub>
                        </m:sSub>
                      </m:e>
                    </m:d>
                  </m:oMath>
                </a14:m>
                <a:r>
                  <a:rPr lang="en-US" sz="1400" dirty="0" smtClean="0">
                    <a:solidFill>
                      <a:schemeClr val="tx1"/>
                    </a:solidFill>
                  </a:rPr>
                  <a:t>.</a:t>
                </a:r>
              </a:p>
              <a:p>
                <a:pPr marL="1428750" lvl="2">
                  <a:buFont typeface="Arial" panose="020B0604020202020204" pitchFamily="34" charset="0"/>
                  <a:buChar char="•"/>
                </a:pPr>
                <a:endParaRPr lang="en-US" sz="1400" dirty="0">
                  <a:solidFill>
                    <a:schemeClr val="tx1"/>
                  </a:solidFill>
                </a:endParaRPr>
              </a:p>
              <a:p>
                <a:pPr marL="1428750" lvl="2">
                  <a:buFont typeface="Arial" panose="020B0604020202020204" pitchFamily="34" charset="0"/>
                  <a:buChar char="•"/>
                </a:pPr>
                <a:r>
                  <a:rPr lang="en-US" sz="1400" dirty="0" smtClean="0">
                    <a:solidFill>
                      <a:schemeClr val="tx1"/>
                    </a:solidFill>
                  </a:rPr>
                  <a:t>Local histograms </a:t>
                </a:r>
                <a14:m>
                  <m:oMath xmlns:m="http://schemas.openxmlformats.org/officeDocument/2006/math">
                    <m:sSub>
                      <m:sSubPr>
                        <m:ctrlPr>
                          <a:rPr lang="en-US" sz="1400" i="1">
                            <a:solidFill>
                              <a:srgbClr val="FF0000"/>
                            </a:solidFill>
                            <a:latin typeface="Cambria Math" panose="02040503050406030204" pitchFamily="18" charset="0"/>
                          </a:rPr>
                        </m:ctrlPr>
                      </m:sSubPr>
                      <m:e>
                        <m:r>
                          <a:rPr lang="en-US" sz="1400" i="1">
                            <a:solidFill>
                              <a:srgbClr val="FF0000"/>
                            </a:solidFill>
                            <a:latin typeface="Cambria Math" panose="02040503050406030204" pitchFamily="18" charset="0"/>
                          </a:rPr>
                          <m:t>(</m:t>
                        </m:r>
                        <m:r>
                          <a:rPr lang="en-US" sz="1400" i="1">
                            <a:solidFill>
                              <a:srgbClr val="FF0000"/>
                            </a:solidFill>
                            <a:latin typeface="Cambria Math" panose="02040503050406030204" pitchFamily="18" charset="0"/>
                          </a:rPr>
                          <m:t>𝐻</m:t>
                        </m:r>
                      </m:e>
                      <m:sub>
                        <m:r>
                          <a:rPr lang="en-US" sz="1400" i="1">
                            <a:solidFill>
                              <a:srgbClr val="FF0000"/>
                            </a:solidFill>
                            <a:latin typeface="Cambria Math" panose="02040503050406030204" pitchFamily="18" charset="0"/>
                          </a:rPr>
                          <m:t>𝑘</m:t>
                        </m:r>
                      </m:sub>
                    </m:sSub>
                    <m:r>
                      <a:rPr lang="en-US" sz="1400" i="1">
                        <a:solidFill>
                          <a:srgbClr val="FF0000"/>
                        </a:solidFill>
                        <a:latin typeface="Cambria Math" panose="02040503050406030204" pitchFamily="18" charset="0"/>
                      </a:rPr>
                      <m:t>)</m:t>
                    </m:r>
                  </m:oMath>
                </a14:m>
                <a:r>
                  <a:rPr lang="en-US" sz="1400" dirty="0" smtClean="0">
                    <a:solidFill>
                      <a:schemeClr val="tx1"/>
                    </a:solidFill>
                  </a:rPr>
                  <a:t> are clustered again to obtain the mid-level feature representations.</a:t>
                </a:r>
              </a:p>
              <a:p>
                <a:pPr marL="1428750" lvl="2">
                  <a:buFont typeface="Arial" panose="020B0604020202020204" pitchFamily="34" charset="0"/>
                  <a:buChar char="•"/>
                </a:pPr>
                <a:endParaRPr lang="en-US" sz="1400" dirty="0">
                  <a:solidFill>
                    <a:schemeClr val="tx1"/>
                  </a:solidFill>
                </a:endParaRPr>
              </a:p>
              <a:p>
                <a:pPr marL="1428750" lvl="2">
                  <a:buFont typeface="Arial" panose="020B0604020202020204" pitchFamily="34" charset="0"/>
                  <a:buChar char="•"/>
                </a:pPr>
                <a14:m>
                  <m:oMath xmlns:m="http://schemas.openxmlformats.org/officeDocument/2006/math">
                    <m:sSub>
                      <m:sSubPr>
                        <m:ctrlPr>
                          <a:rPr lang="en-US" sz="1400" b="0" i="1" smtClean="0">
                            <a:solidFill>
                              <a:srgbClr val="FF0000"/>
                            </a:solidFill>
                            <a:latin typeface="Cambria Math" panose="02040503050406030204" pitchFamily="18" charset="0"/>
                          </a:rPr>
                        </m:ctrlPr>
                      </m:sSubPr>
                      <m:e>
                        <m:r>
                          <a:rPr lang="en-US" sz="1400" b="0" i="1" smtClean="0">
                            <a:solidFill>
                              <a:srgbClr val="FF0000"/>
                            </a:solidFill>
                            <a:latin typeface="Cambria Math" panose="02040503050406030204" pitchFamily="18" charset="0"/>
                          </a:rPr>
                          <m:t>𝐻</m:t>
                        </m:r>
                      </m:e>
                      <m:sub>
                        <m:r>
                          <a:rPr lang="en-US" sz="1400" b="0" i="1" smtClean="0">
                            <a:solidFill>
                              <a:srgbClr val="FF0000"/>
                            </a:solidFill>
                            <a:latin typeface="Cambria Math" panose="02040503050406030204" pitchFamily="18" charset="0"/>
                          </a:rPr>
                          <m:t>𝑘</m:t>
                        </m:r>
                      </m:sub>
                    </m:sSub>
                  </m:oMath>
                </a14:m>
                <a:r>
                  <a:rPr lang="en-US" sz="1400" dirty="0" smtClean="0">
                    <a:solidFill>
                      <a:schemeClr val="tx1"/>
                    </a:solidFill>
                  </a:rPr>
                  <a:t> and </a:t>
                </a:r>
                <a14:m>
                  <m:oMath xmlns:m="http://schemas.openxmlformats.org/officeDocument/2006/math">
                    <m:r>
                      <a:rPr lang="en-US" sz="1400" b="0" i="1" smtClean="0">
                        <a:solidFill>
                          <a:srgbClr val="FF0000"/>
                        </a:solidFill>
                        <a:latin typeface="Cambria Math" panose="02040503050406030204" pitchFamily="18" charset="0"/>
                      </a:rPr>
                      <m:t>𝜓</m:t>
                    </m:r>
                  </m:oMath>
                </a14:m>
                <a:r>
                  <a:rPr lang="en-US" sz="1400" dirty="0" smtClean="0">
                    <a:solidFill>
                      <a:schemeClr val="tx1"/>
                    </a:solidFill>
                  </a:rPr>
                  <a:t> are used to represent each image as mid-level feature </a:t>
                </a:r>
                <a14:m>
                  <m:oMath xmlns:m="http://schemas.openxmlformats.org/officeDocument/2006/math">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𝜒</m:t>
                    </m:r>
                    <m:r>
                      <a:rPr lang="en-US" sz="1400" b="0" i="1" smtClean="0">
                        <a:solidFill>
                          <a:srgbClr val="FF0000"/>
                        </a:solidFill>
                        <a:latin typeface="Cambria Math" panose="02040503050406030204" pitchFamily="18" charset="0"/>
                      </a:rPr>
                      <m:t>)</m:t>
                    </m:r>
                  </m:oMath>
                </a14:m>
                <a:endParaRPr lang="en-US" sz="1400" dirty="0" smtClean="0">
                  <a:solidFill>
                    <a:schemeClr val="tx1"/>
                  </a:solidFill>
                </a:endParaRPr>
              </a:p>
              <a:p>
                <a:pPr marL="1428750" lvl="2">
                  <a:buFont typeface="Arial" panose="020B0604020202020204" pitchFamily="34" charset="0"/>
                  <a:buChar char="•"/>
                </a:pPr>
                <a:endParaRPr lang="en-US" sz="1400" dirty="0" smtClean="0">
                  <a:solidFill>
                    <a:schemeClr val="tx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81000" y="3505200"/>
                <a:ext cx="6215578" cy="3323987"/>
              </a:xfrm>
              <a:prstGeom prst="rect">
                <a:avLst/>
              </a:prstGeom>
              <a:blipFill rotWithShape="0">
                <a:blip r:embed="rId7"/>
                <a:stretch>
                  <a:fillRect t="-367" r="-98"/>
                </a:stretch>
              </a:blipFill>
            </p:spPr>
            <p:txBody>
              <a:bodyPr/>
              <a:lstStyle/>
              <a:p>
                <a:r>
                  <a:rPr lang="en-US">
                    <a:noFill/>
                  </a:rPr>
                  <a:t> </a:t>
                </a:r>
              </a:p>
            </p:txBody>
          </p:sp>
        </mc:Fallback>
      </mc:AlternateContent>
      <p:sp>
        <p:nvSpPr>
          <p:cNvPr id="3" name="Rectangle 2"/>
          <p:cNvSpPr/>
          <p:nvPr/>
        </p:nvSpPr>
        <p:spPr bwMode="auto">
          <a:xfrm>
            <a:off x="5933173" y="3717317"/>
            <a:ext cx="838200" cy="304800"/>
          </a:xfrm>
          <a:prstGeom prst="rect">
            <a:avLst/>
          </a:prstGeom>
          <a:noFill/>
          <a:ln w="127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mc:AlternateContent xmlns:mc="http://schemas.openxmlformats.org/markup-compatibility/2006" xmlns:a14="http://schemas.microsoft.com/office/drawing/2010/main">
        <mc:Choice Requires="a14">
          <p:sp>
            <p:nvSpPr>
              <p:cNvPr id="208" name="Rectangle 207"/>
              <p:cNvSpPr/>
              <p:nvPr/>
            </p:nvSpPr>
            <p:spPr>
              <a:xfrm>
                <a:off x="5867400" y="3652785"/>
                <a:ext cx="10234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𝐼</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𝐷</m:t>
                          </m:r>
                        </m:e>
                        <m:sub>
                          <m:r>
                            <a:rPr lang="en-US" i="1">
                              <a:solidFill>
                                <a:srgbClr val="C00000"/>
                              </a:solidFill>
                              <a:latin typeface="Cambria Math" panose="02040503050406030204" pitchFamily="18" charset="0"/>
                            </a:rPr>
                            <m:t>𝑘𝑖</m:t>
                          </m:r>
                        </m:sub>
                      </m:sSub>
                    </m:oMath>
                  </m:oMathPara>
                </a14:m>
                <a:endParaRPr lang="en-US" dirty="0"/>
              </a:p>
            </p:txBody>
          </p:sp>
        </mc:Choice>
        <mc:Fallback xmlns="">
          <p:sp>
            <p:nvSpPr>
              <p:cNvPr id="208" name="Rectangle 207"/>
              <p:cNvSpPr>
                <a:spLocks noRot="1" noChangeAspect="1" noMove="1" noResize="1" noEditPoints="1" noAdjustHandles="1" noChangeArrowheads="1" noChangeShapeType="1" noTextEdit="1"/>
              </p:cNvSpPr>
              <p:nvPr/>
            </p:nvSpPr>
            <p:spPr>
              <a:xfrm>
                <a:off x="5867400" y="3652785"/>
                <a:ext cx="1023421" cy="369332"/>
              </a:xfrm>
              <a:prstGeom prst="rect">
                <a:avLst/>
              </a:prstGeom>
              <a:blipFill rotWithShape="0">
                <a:blip r:embed="rId8"/>
                <a:stretch>
                  <a:fillRect b="-1639"/>
                </a:stretch>
              </a:blipFill>
            </p:spPr>
            <p:txBody>
              <a:bodyPr/>
              <a:lstStyle/>
              <a:p>
                <a:r>
                  <a:rPr lang="en-US">
                    <a:noFill/>
                  </a:rPr>
                  <a:t> </a:t>
                </a:r>
              </a:p>
            </p:txBody>
          </p:sp>
        </mc:Fallback>
      </mc:AlternateContent>
      <p:sp>
        <p:nvSpPr>
          <p:cNvPr id="209" name="Rectangle 208"/>
          <p:cNvSpPr/>
          <p:nvPr/>
        </p:nvSpPr>
        <p:spPr bwMode="auto">
          <a:xfrm>
            <a:off x="5955697" y="4207469"/>
            <a:ext cx="1901525" cy="304800"/>
          </a:xfrm>
          <a:prstGeom prst="rect">
            <a:avLst/>
          </a:prstGeom>
          <a:noFill/>
          <a:ln w="127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mc:AlternateContent xmlns:mc="http://schemas.openxmlformats.org/markup-compatibility/2006" xmlns:a14="http://schemas.microsoft.com/office/drawing/2010/main">
        <mc:Choice Requires="a14">
          <p:sp>
            <p:nvSpPr>
              <p:cNvPr id="210" name="Rectangle 209"/>
              <p:cNvSpPr/>
              <p:nvPr/>
            </p:nvSpPr>
            <p:spPr>
              <a:xfrm>
                <a:off x="5889925" y="4142937"/>
                <a:ext cx="206486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𝐶</m:t>
                      </m:r>
                      <m:r>
                        <a:rPr lang="en-US"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𝑐</m:t>
                          </m:r>
                        </m:e>
                        <m:sub>
                          <m:r>
                            <a:rPr lang="en-US" b="0" i="1" smtClean="0">
                              <a:solidFill>
                                <a:srgbClr val="C00000"/>
                              </a:solidFill>
                              <a:latin typeface="Cambria Math" panose="02040503050406030204" pitchFamily="18" charset="0"/>
                            </a:rPr>
                            <m:t>1</m:t>
                          </m:r>
                        </m:sub>
                      </m:sSub>
                      <m:r>
                        <a:rPr lang="en-US" b="0" i="1" smtClean="0">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𝑐</m:t>
                          </m:r>
                        </m:e>
                        <m:sub>
                          <m:r>
                            <a:rPr lang="en-US" b="0" i="1" smtClean="0">
                              <a:solidFill>
                                <a:srgbClr val="C00000"/>
                              </a:solidFill>
                              <a:latin typeface="Cambria Math" panose="02040503050406030204" pitchFamily="18" charset="0"/>
                            </a:rPr>
                            <m:t>2</m:t>
                          </m:r>
                        </m:sub>
                      </m:sSub>
                      <m:r>
                        <a:rPr lang="en-US" b="0" i="1" smtClean="0">
                          <a:solidFill>
                            <a:srgbClr val="C00000"/>
                          </a:solidFill>
                          <a:latin typeface="Cambria Math" panose="02040503050406030204" pitchFamily="18" charset="0"/>
                        </a:rPr>
                        <m:t>, …,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𝑐</m:t>
                          </m:r>
                        </m:e>
                        <m:sub>
                          <m:r>
                            <a:rPr lang="en-US" b="0" i="1" smtClean="0">
                              <a:solidFill>
                                <a:srgbClr val="C00000"/>
                              </a:solidFill>
                              <a:latin typeface="Cambria Math" panose="02040503050406030204" pitchFamily="18" charset="0"/>
                            </a:rPr>
                            <m:t>𝑚</m:t>
                          </m:r>
                        </m:sub>
                      </m:sSub>
                      <m:r>
                        <a:rPr lang="en-US" b="0" i="1" smtClean="0">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210" name="Rectangle 209"/>
              <p:cNvSpPr>
                <a:spLocks noRot="1" noChangeAspect="1" noMove="1" noResize="1" noEditPoints="1" noAdjustHandles="1" noChangeArrowheads="1" noChangeShapeType="1" noTextEdit="1"/>
              </p:cNvSpPr>
              <p:nvPr/>
            </p:nvSpPr>
            <p:spPr>
              <a:xfrm>
                <a:off x="5889925" y="4142937"/>
                <a:ext cx="2064861" cy="369332"/>
              </a:xfrm>
              <a:prstGeom prst="rect">
                <a:avLst/>
              </a:prstGeom>
              <a:blipFill rotWithShape="0">
                <a:blip r:embed="rId9"/>
                <a:stretch>
                  <a:fillRect b="-18333"/>
                </a:stretch>
              </a:blipFill>
            </p:spPr>
            <p:txBody>
              <a:bodyPr/>
              <a:lstStyle/>
              <a:p>
                <a:r>
                  <a:rPr lang="en-US">
                    <a:noFill/>
                  </a:rPr>
                  <a:t> </a:t>
                </a:r>
              </a:p>
            </p:txBody>
          </p:sp>
        </mc:Fallback>
      </mc:AlternateContent>
      <p:sp>
        <p:nvSpPr>
          <p:cNvPr id="211" name="Rectangle 210"/>
          <p:cNvSpPr/>
          <p:nvPr/>
        </p:nvSpPr>
        <p:spPr bwMode="auto">
          <a:xfrm>
            <a:off x="5951575" y="5544059"/>
            <a:ext cx="2003211" cy="323341"/>
          </a:xfrm>
          <a:prstGeom prst="rect">
            <a:avLst/>
          </a:prstGeom>
          <a:noFill/>
          <a:ln w="127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mc:AlternateContent xmlns:mc="http://schemas.openxmlformats.org/markup-compatibility/2006" xmlns:a14="http://schemas.microsoft.com/office/drawing/2010/main">
        <mc:Choice Requires="a14">
          <p:sp>
            <p:nvSpPr>
              <p:cNvPr id="212" name="Rectangle 211"/>
              <p:cNvSpPr/>
              <p:nvPr/>
            </p:nvSpPr>
            <p:spPr>
              <a:xfrm>
                <a:off x="5885803" y="5498068"/>
                <a:ext cx="21737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𝜓</m:t>
                      </m:r>
                      <m:r>
                        <a:rPr lang="en-US" b="0" i="1" smtClean="0">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𝜓</m:t>
                          </m:r>
                        </m:e>
                        <m:sub>
                          <m:r>
                            <a:rPr lang="en-US" b="0" i="1" smtClean="0">
                              <a:solidFill>
                                <a:srgbClr val="C00000"/>
                              </a:solidFill>
                              <a:latin typeface="Cambria Math" panose="02040503050406030204" pitchFamily="18" charset="0"/>
                            </a:rPr>
                            <m:t>1</m:t>
                          </m:r>
                        </m:sub>
                      </m:sSub>
                      <m:r>
                        <a:rPr lang="en-US" b="0" i="1" smtClean="0">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𝜓</m:t>
                          </m:r>
                        </m:e>
                        <m:sub>
                          <m:r>
                            <a:rPr lang="en-US" b="0" i="1" smtClean="0">
                              <a:solidFill>
                                <a:srgbClr val="C00000"/>
                              </a:solidFill>
                              <a:latin typeface="Cambria Math" panose="02040503050406030204" pitchFamily="18" charset="0"/>
                            </a:rPr>
                            <m:t>2</m:t>
                          </m:r>
                        </m:sub>
                      </m:sSub>
                      <m:r>
                        <a:rPr lang="en-US" b="0" i="1" smtClean="0">
                          <a:solidFill>
                            <a:srgbClr val="C00000"/>
                          </a:solidFill>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𝜓</m:t>
                          </m:r>
                        </m:e>
                        <m:sub>
                          <m:r>
                            <a:rPr lang="en-US" b="0" i="1" smtClean="0">
                              <a:solidFill>
                                <a:srgbClr val="C00000"/>
                              </a:solidFill>
                              <a:latin typeface="Cambria Math" panose="02040503050406030204" pitchFamily="18" charset="0"/>
                            </a:rPr>
                            <m:t>𝑛</m:t>
                          </m:r>
                        </m:sub>
                      </m:sSub>
                      <m:r>
                        <a:rPr lang="en-US" b="0" i="1" smtClean="0">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212" name="Rectangle 211"/>
              <p:cNvSpPr>
                <a:spLocks noRot="1" noChangeAspect="1" noMove="1" noResize="1" noEditPoints="1" noAdjustHandles="1" noChangeArrowheads="1" noChangeShapeType="1" noTextEdit="1"/>
              </p:cNvSpPr>
              <p:nvPr/>
            </p:nvSpPr>
            <p:spPr>
              <a:xfrm>
                <a:off x="5885803" y="5498068"/>
                <a:ext cx="2173737" cy="369332"/>
              </a:xfrm>
              <a:prstGeom prst="rect">
                <a:avLst/>
              </a:prstGeom>
              <a:blipFill rotWithShape="0">
                <a:blip r:embed="rId10"/>
                <a:stretch>
                  <a:fillRect b="-16393"/>
                </a:stretch>
              </a:blipFill>
            </p:spPr>
            <p:txBody>
              <a:bodyPr/>
              <a:lstStyle/>
              <a:p>
                <a:r>
                  <a:rPr lang="en-US">
                    <a:noFill/>
                  </a:rPr>
                  <a:t> </a:t>
                </a:r>
              </a:p>
            </p:txBody>
          </p:sp>
        </mc:Fallback>
      </mc:AlternateContent>
    </p:spTree>
    <p:extLst>
      <p:ext uri="{BB962C8B-B14F-4D97-AF65-F5344CB8AC3E}">
        <p14:creationId xmlns:p14="http://schemas.microsoft.com/office/powerpoint/2010/main" val="1708829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557464" y="266529"/>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Proposed Method</a:t>
            </a:r>
            <a:endParaRPr lang="en-US" sz="3600" kern="0" dirty="0">
              <a:solidFill>
                <a:schemeClr val="accent2"/>
              </a:solidFill>
            </a:endParaRPr>
          </a:p>
        </p:txBody>
      </p:sp>
      <mc:AlternateContent xmlns:mc="http://schemas.openxmlformats.org/markup-compatibility/2006" xmlns:a14="http://schemas.microsoft.com/office/drawing/2010/main">
        <mc:Choice Requires="a14">
          <p:sp>
            <p:nvSpPr>
              <p:cNvPr id="2" name="TextBox 1"/>
              <p:cNvSpPr txBox="1"/>
              <p:nvPr/>
            </p:nvSpPr>
            <p:spPr>
              <a:xfrm>
                <a:off x="-381000" y="3200400"/>
                <a:ext cx="9677400" cy="3416320"/>
              </a:xfrm>
              <a:prstGeom prst="rect">
                <a:avLst/>
              </a:prstGeom>
              <a:noFill/>
            </p:spPr>
            <p:txBody>
              <a:bodyPr wrap="square" rtlCol="0">
                <a:spAutoFit/>
              </a:bodyPr>
              <a:lstStyle/>
              <a:p>
                <a:pPr marL="1028700" lvl="1">
                  <a:buFont typeface="Arial" panose="020B0604020202020204" pitchFamily="34" charset="0"/>
                  <a:buChar char="•"/>
                </a:pPr>
                <a:r>
                  <a:rPr lang="en-US" sz="2400" b="1" dirty="0" smtClean="0">
                    <a:solidFill>
                      <a:schemeClr val="tx1"/>
                    </a:solidFill>
                  </a:rPr>
                  <a:t>Feature Computation</a:t>
                </a:r>
              </a:p>
              <a:p>
                <a:pPr lvl="1" indent="0"/>
                <a:endParaRPr lang="en-US" sz="2400" dirty="0" smtClean="0">
                  <a:solidFill>
                    <a:schemeClr val="tx1"/>
                  </a:solidFill>
                </a:endParaRPr>
              </a:p>
              <a:p>
                <a:pPr marL="1428750" lvl="2">
                  <a:buFont typeface="Arial" panose="020B0604020202020204" pitchFamily="34" charset="0"/>
                  <a:buChar char="•"/>
                </a:pPr>
                <a:r>
                  <a:rPr lang="en-US" sz="2400" i="1" dirty="0" smtClean="0">
                    <a:solidFill>
                      <a:srgbClr val="FF0000"/>
                    </a:solidFill>
                  </a:rPr>
                  <a:t>SIFT</a:t>
                </a:r>
                <a:r>
                  <a:rPr lang="en-US" sz="2400" i="1" dirty="0" smtClean="0">
                    <a:solidFill>
                      <a:schemeClr val="tx1"/>
                    </a:solidFill>
                  </a:rPr>
                  <a:t> </a:t>
                </a:r>
                <a:r>
                  <a:rPr lang="en-US" sz="2400" dirty="0" smtClean="0">
                    <a:solidFill>
                      <a:schemeClr val="tx1"/>
                    </a:solidFill>
                  </a:rPr>
                  <a:t>descriptors are computed on rectangular grid with spacing of </a:t>
                </a:r>
                <a14:m>
                  <m:oMath xmlns:m="http://schemas.openxmlformats.org/officeDocument/2006/math">
                    <m:r>
                      <a:rPr lang="en-US" sz="2400" b="0" i="1" smtClean="0">
                        <a:solidFill>
                          <a:srgbClr val="FF0000"/>
                        </a:solidFill>
                        <a:latin typeface="Cambria Math" panose="02040503050406030204" pitchFamily="18" charset="0"/>
                      </a:rPr>
                      <m:t>𝑀</m:t>
                    </m:r>
                  </m:oMath>
                </a14:m>
                <a:r>
                  <a:rPr lang="en-US" sz="2400" i="1" dirty="0" smtClean="0">
                    <a:solidFill>
                      <a:srgbClr val="FF0000"/>
                    </a:solidFill>
                  </a:rPr>
                  <a:t> pixels.</a:t>
                </a:r>
              </a:p>
              <a:p>
                <a:pPr marL="1428750" lvl="2">
                  <a:buFont typeface="Arial" panose="020B0604020202020204" pitchFamily="34" charset="0"/>
                  <a:buChar char="•"/>
                </a:pPr>
                <a:endParaRPr lang="en-US" sz="2400" i="1" dirty="0">
                  <a:solidFill>
                    <a:srgbClr val="FF0000"/>
                  </a:solidFill>
                </a:endParaRPr>
              </a:p>
              <a:p>
                <a:pPr marL="1428750" lvl="2">
                  <a:buFont typeface="Arial" panose="020B0604020202020204" pitchFamily="34" charset="0"/>
                  <a:buChar char="•"/>
                </a:pPr>
                <a:r>
                  <a:rPr lang="en-US" sz="2400" dirty="0" smtClean="0">
                    <a:solidFill>
                      <a:schemeClr val="tx1"/>
                    </a:solidFill>
                  </a:rPr>
                  <a:t>Descriptors are computed over four circular support patches with different radii of </a:t>
                </a:r>
                <a14:m>
                  <m:oMath xmlns:m="http://schemas.openxmlformats.org/officeDocument/2006/math">
                    <m:r>
                      <a:rPr lang="en-US" sz="2400" b="0" i="1" smtClean="0">
                        <a:solidFill>
                          <a:schemeClr val="tx1"/>
                        </a:solidFill>
                        <a:latin typeface="Cambria Math" panose="02040503050406030204" pitchFamily="18" charset="0"/>
                      </a:rPr>
                      <m:t>𝑟</m:t>
                    </m:r>
                    <m:r>
                      <a:rPr lang="en-US" sz="2400" b="0" i="1" smtClean="0">
                        <a:solidFill>
                          <a:schemeClr val="tx1"/>
                        </a:solidFill>
                        <a:latin typeface="Cambria Math" panose="02040503050406030204" pitchFamily="18" charset="0"/>
                      </a:rPr>
                      <m:t>={4, 6, 8, 10}</m:t>
                    </m:r>
                  </m:oMath>
                </a14:m>
                <a:r>
                  <a:rPr lang="en-US" sz="2400" dirty="0" smtClean="0">
                    <a:solidFill>
                      <a:schemeClr val="tx1"/>
                    </a:solidFill>
                  </a:rPr>
                  <a:t>.</a:t>
                </a:r>
                <a:endParaRPr lang="en-US" sz="2400" dirty="0" smtClean="0">
                  <a:solidFill>
                    <a:srgbClr val="FF0000"/>
                  </a:solidFill>
                </a:endParaRPr>
              </a:p>
              <a:p>
                <a:pPr marL="1428750" lvl="2">
                  <a:buFont typeface="Arial" panose="020B0604020202020204" pitchFamily="34" charset="0"/>
                  <a:buChar char="•"/>
                </a:pPr>
                <a:endParaRPr lang="en-US" sz="2400" dirty="0" smtClean="0">
                  <a:solidFill>
                    <a:srgbClr val="FF0000"/>
                  </a:solidFill>
                </a:endParaRPr>
              </a:p>
              <a:p>
                <a:pPr marL="1428750" lvl="2">
                  <a:buFont typeface="Arial" panose="020B0604020202020204" pitchFamily="34" charset="0"/>
                  <a:buChar char="•"/>
                </a:pPr>
                <a:r>
                  <a:rPr lang="en-US" sz="2400" dirty="0" smtClean="0">
                    <a:solidFill>
                      <a:schemeClr val="tx1"/>
                    </a:solidFill>
                  </a:rPr>
                  <a:t>Learn multiple descriptors to allow the scale variation.</a:t>
                </a:r>
              </a:p>
            </p:txBody>
          </p:sp>
        </mc:Choice>
        <mc:Fallback xmlns="">
          <p:sp>
            <p:nvSpPr>
              <p:cNvPr id="2" name="TextBox 1"/>
              <p:cNvSpPr txBox="1">
                <a:spLocks noRot="1" noChangeAspect="1" noMove="1" noResize="1" noEditPoints="1" noAdjustHandles="1" noChangeArrowheads="1" noChangeShapeType="1" noTextEdit="1"/>
              </p:cNvSpPr>
              <p:nvPr/>
            </p:nvSpPr>
            <p:spPr>
              <a:xfrm>
                <a:off x="-381000" y="3200400"/>
                <a:ext cx="9677400" cy="3416320"/>
              </a:xfrm>
              <a:prstGeom prst="rect">
                <a:avLst/>
              </a:prstGeom>
              <a:blipFill rotWithShape="0">
                <a:blip r:embed="rId3"/>
                <a:stretch>
                  <a:fillRect t="-1250" b="-3393"/>
                </a:stretch>
              </a:blipFill>
            </p:spPr>
            <p:txBody>
              <a:bodyPr/>
              <a:lstStyle/>
              <a:p>
                <a:r>
                  <a:rPr lang="en-US">
                    <a:noFill/>
                  </a:rPr>
                  <a:t> </a:t>
                </a:r>
              </a:p>
            </p:txBody>
          </p:sp>
        </mc:Fallback>
      </mc:AlternateContent>
      <p:pic>
        <p:nvPicPr>
          <p:cNvPr id="410" name="Picture 409" descr="eng_w_DSC02400_3.jpg"/>
          <p:cNvPicPr>
            <a:picLocks noChangeAspect="1"/>
          </p:cNvPicPr>
          <p:nvPr/>
        </p:nvPicPr>
        <p:blipFill>
          <a:blip r:embed="rId4"/>
          <a:stretch>
            <a:fillRect/>
          </a:stretch>
        </p:blipFill>
        <p:spPr>
          <a:xfrm>
            <a:off x="4876799" y="2142192"/>
            <a:ext cx="2245993" cy="685800"/>
          </a:xfrm>
          <a:prstGeom prst="rect">
            <a:avLst/>
          </a:prstGeom>
        </p:spPr>
      </p:pic>
      <p:pic>
        <p:nvPicPr>
          <p:cNvPr id="411" name="Picture 410" descr="eng_w_DSC02400_3.jpg"/>
          <p:cNvPicPr>
            <a:picLocks noChangeAspect="1"/>
          </p:cNvPicPr>
          <p:nvPr/>
        </p:nvPicPr>
        <p:blipFill>
          <a:blip r:embed="rId5" cstate="print"/>
          <a:stretch>
            <a:fillRect/>
          </a:stretch>
        </p:blipFill>
        <p:spPr>
          <a:xfrm>
            <a:off x="1857375" y="2034242"/>
            <a:ext cx="1247774" cy="381000"/>
          </a:xfrm>
          <a:prstGeom prst="rect">
            <a:avLst/>
          </a:prstGeom>
        </p:spPr>
      </p:pic>
      <p:pic>
        <p:nvPicPr>
          <p:cNvPr id="412" name="Picture 411" descr="hind_w_61_23.jpg"/>
          <p:cNvPicPr>
            <a:picLocks/>
          </p:cNvPicPr>
          <p:nvPr/>
        </p:nvPicPr>
        <p:blipFill>
          <a:blip r:embed="rId6"/>
          <a:stretch>
            <a:fillRect/>
          </a:stretch>
        </p:blipFill>
        <p:spPr>
          <a:xfrm>
            <a:off x="363689" y="1805642"/>
            <a:ext cx="914400" cy="365760"/>
          </a:xfrm>
          <a:prstGeom prst="rect">
            <a:avLst/>
          </a:prstGeom>
        </p:spPr>
      </p:pic>
      <p:sp>
        <p:nvSpPr>
          <p:cNvPr id="413" name="Oval 412"/>
          <p:cNvSpPr/>
          <p:nvPr/>
        </p:nvSpPr>
        <p:spPr>
          <a:xfrm>
            <a:off x="1887688" y="20342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14" name="Oval 413"/>
          <p:cNvSpPr/>
          <p:nvPr/>
        </p:nvSpPr>
        <p:spPr>
          <a:xfrm>
            <a:off x="1963888" y="20342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15" name="Oval 414"/>
          <p:cNvSpPr/>
          <p:nvPr/>
        </p:nvSpPr>
        <p:spPr>
          <a:xfrm>
            <a:off x="2040088" y="20342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16" name="Oval 415"/>
          <p:cNvSpPr/>
          <p:nvPr/>
        </p:nvSpPr>
        <p:spPr>
          <a:xfrm>
            <a:off x="2116288" y="20342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17" name="Oval 416"/>
          <p:cNvSpPr/>
          <p:nvPr/>
        </p:nvSpPr>
        <p:spPr>
          <a:xfrm>
            <a:off x="2192488" y="20342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18" name="Oval 417"/>
          <p:cNvSpPr/>
          <p:nvPr/>
        </p:nvSpPr>
        <p:spPr>
          <a:xfrm>
            <a:off x="2268688" y="20342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19" name="Oval 418"/>
          <p:cNvSpPr/>
          <p:nvPr/>
        </p:nvSpPr>
        <p:spPr>
          <a:xfrm>
            <a:off x="2344888" y="20342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20" name="Oval 419"/>
          <p:cNvSpPr/>
          <p:nvPr/>
        </p:nvSpPr>
        <p:spPr>
          <a:xfrm>
            <a:off x="2421088" y="20342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21" name="Oval 420"/>
          <p:cNvSpPr/>
          <p:nvPr/>
        </p:nvSpPr>
        <p:spPr>
          <a:xfrm>
            <a:off x="2497288" y="20342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22" name="Oval 421"/>
          <p:cNvSpPr/>
          <p:nvPr/>
        </p:nvSpPr>
        <p:spPr>
          <a:xfrm>
            <a:off x="2573488" y="20342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23" name="Oval 422"/>
          <p:cNvSpPr/>
          <p:nvPr/>
        </p:nvSpPr>
        <p:spPr>
          <a:xfrm>
            <a:off x="2649688" y="20342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24" name="Oval 423"/>
          <p:cNvSpPr/>
          <p:nvPr/>
        </p:nvSpPr>
        <p:spPr>
          <a:xfrm>
            <a:off x="2725888" y="20342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25" name="Oval 424"/>
          <p:cNvSpPr/>
          <p:nvPr/>
        </p:nvSpPr>
        <p:spPr>
          <a:xfrm>
            <a:off x="2802088" y="20342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26" name="Oval 425"/>
          <p:cNvSpPr/>
          <p:nvPr/>
        </p:nvSpPr>
        <p:spPr>
          <a:xfrm>
            <a:off x="2878288" y="20342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27" name="Oval 426"/>
          <p:cNvSpPr/>
          <p:nvPr/>
        </p:nvSpPr>
        <p:spPr>
          <a:xfrm>
            <a:off x="2954488" y="20342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28" name="Oval 427"/>
          <p:cNvSpPr/>
          <p:nvPr/>
        </p:nvSpPr>
        <p:spPr>
          <a:xfrm>
            <a:off x="3030688" y="20342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29" name="Oval 428"/>
          <p:cNvSpPr/>
          <p:nvPr/>
        </p:nvSpPr>
        <p:spPr>
          <a:xfrm>
            <a:off x="1887688" y="21104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30" name="Oval 429"/>
          <p:cNvSpPr/>
          <p:nvPr/>
        </p:nvSpPr>
        <p:spPr>
          <a:xfrm>
            <a:off x="1963888" y="21104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31" name="Oval 430"/>
          <p:cNvSpPr/>
          <p:nvPr/>
        </p:nvSpPr>
        <p:spPr>
          <a:xfrm>
            <a:off x="2040088" y="21104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32" name="Oval 431"/>
          <p:cNvSpPr/>
          <p:nvPr/>
        </p:nvSpPr>
        <p:spPr>
          <a:xfrm>
            <a:off x="2116288" y="21104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33" name="Oval 432"/>
          <p:cNvSpPr/>
          <p:nvPr/>
        </p:nvSpPr>
        <p:spPr>
          <a:xfrm>
            <a:off x="2192488" y="21104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34" name="Oval 433"/>
          <p:cNvSpPr/>
          <p:nvPr/>
        </p:nvSpPr>
        <p:spPr>
          <a:xfrm>
            <a:off x="2268688" y="21104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35" name="Oval 434"/>
          <p:cNvSpPr/>
          <p:nvPr/>
        </p:nvSpPr>
        <p:spPr>
          <a:xfrm>
            <a:off x="2344888" y="21104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36" name="Oval 435"/>
          <p:cNvSpPr/>
          <p:nvPr/>
        </p:nvSpPr>
        <p:spPr>
          <a:xfrm>
            <a:off x="2421088" y="21104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37" name="Oval 436"/>
          <p:cNvSpPr/>
          <p:nvPr/>
        </p:nvSpPr>
        <p:spPr>
          <a:xfrm>
            <a:off x="2497288" y="21104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38" name="Oval 437"/>
          <p:cNvSpPr/>
          <p:nvPr/>
        </p:nvSpPr>
        <p:spPr>
          <a:xfrm>
            <a:off x="2573488" y="21104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39" name="Oval 438"/>
          <p:cNvSpPr/>
          <p:nvPr/>
        </p:nvSpPr>
        <p:spPr>
          <a:xfrm>
            <a:off x="2649688" y="21104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40" name="Oval 439"/>
          <p:cNvSpPr/>
          <p:nvPr/>
        </p:nvSpPr>
        <p:spPr>
          <a:xfrm>
            <a:off x="2725888" y="21104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41" name="Oval 440"/>
          <p:cNvSpPr/>
          <p:nvPr/>
        </p:nvSpPr>
        <p:spPr>
          <a:xfrm>
            <a:off x="2802088" y="21104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42" name="Oval 441"/>
          <p:cNvSpPr/>
          <p:nvPr/>
        </p:nvSpPr>
        <p:spPr>
          <a:xfrm>
            <a:off x="2878288" y="21104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43" name="Oval 442"/>
          <p:cNvSpPr/>
          <p:nvPr/>
        </p:nvSpPr>
        <p:spPr>
          <a:xfrm>
            <a:off x="2954488" y="21104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44" name="Oval 443"/>
          <p:cNvSpPr/>
          <p:nvPr/>
        </p:nvSpPr>
        <p:spPr>
          <a:xfrm>
            <a:off x="3030688" y="21104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45" name="Oval 444"/>
          <p:cNvSpPr/>
          <p:nvPr/>
        </p:nvSpPr>
        <p:spPr>
          <a:xfrm>
            <a:off x="1887688" y="21866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46" name="Oval 445"/>
          <p:cNvSpPr/>
          <p:nvPr/>
        </p:nvSpPr>
        <p:spPr>
          <a:xfrm>
            <a:off x="1963888" y="21866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47" name="Oval 446"/>
          <p:cNvSpPr/>
          <p:nvPr/>
        </p:nvSpPr>
        <p:spPr>
          <a:xfrm>
            <a:off x="2040088" y="21866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48" name="Oval 447"/>
          <p:cNvSpPr/>
          <p:nvPr/>
        </p:nvSpPr>
        <p:spPr>
          <a:xfrm>
            <a:off x="2116288" y="21866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49" name="Oval 448"/>
          <p:cNvSpPr/>
          <p:nvPr/>
        </p:nvSpPr>
        <p:spPr>
          <a:xfrm>
            <a:off x="2192488" y="21866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50" name="Oval 449"/>
          <p:cNvSpPr/>
          <p:nvPr/>
        </p:nvSpPr>
        <p:spPr>
          <a:xfrm>
            <a:off x="2268688" y="21866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51" name="Oval 450"/>
          <p:cNvSpPr/>
          <p:nvPr/>
        </p:nvSpPr>
        <p:spPr>
          <a:xfrm>
            <a:off x="2344888" y="21866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52" name="Oval 451"/>
          <p:cNvSpPr/>
          <p:nvPr/>
        </p:nvSpPr>
        <p:spPr>
          <a:xfrm>
            <a:off x="2421088" y="21866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53" name="Oval 452"/>
          <p:cNvSpPr/>
          <p:nvPr/>
        </p:nvSpPr>
        <p:spPr>
          <a:xfrm>
            <a:off x="2497288" y="21866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54" name="Oval 453"/>
          <p:cNvSpPr/>
          <p:nvPr/>
        </p:nvSpPr>
        <p:spPr>
          <a:xfrm>
            <a:off x="2573488" y="21866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55" name="Oval 454"/>
          <p:cNvSpPr/>
          <p:nvPr/>
        </p:nvSpPr>
        <p:spPr>
          <a:xfrm>
            <a:off x="2649688" y="21866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56" name="Oval 455"/>
          <p:cNvSpPr/>
          <p:nvPr/>
        </p:nvSpPr>
        <p:spPr>
          <a:xfrm>
            <a:off x="2725888" y="21866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57" name="Oval 456"/>
          <p:cNvSpPr/>
          <p:nvPr/>
        </p:nvSpPr>
        <p:spPr>
          <a:xfrm>
            <a:off x="2802088" y="21866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58" name="Oval 457"/>
          <p:cNvSpPr/>
          <p:nvPr/>
        </p:nvSpPr>
        <p:spPr>
          <a:xfrm>
            <a:off x="2878288" y="21866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59" name="Oval 458"/>
          <p:cNvSpPr/>
          <p:nvPr/>
        </p:nvSpPr>
        <p:spPr>
          <a:xfrm>
            <a:off x="2954488" y="21866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60" name="Oval 459"/>
          <p:cNvSpPr/>
          <p:nvPr/>
        </p:nvSpPr>
        <p:spPr>
          <a:xfrm>
            <a:off x="3030688" y="21866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61" name="Oval 460"/>
          <p:cNvSpPr/>
          <p:nvPr/>
        </p:nvSpPr>
        <p:spPr>
          <a:xfrm>
            <a:off x="1887688" y="22628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62" name="Oval 461"/>
          <p:cNvSpPr/>
          <p:nvPr/>
        </p:nvSpPr>
        <p:spPr>
          <a:xfrm>
            <a:off x="1963888" y="22628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63" name="Oval 462"/>
          <p:cNvSpPr/>
          <p:nvPr/>
        </p:nvSpPr>
        <p:spPr>
          <a:xfrm>
            <a:off x="2040088" y="22628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64" name="Oval 463"/>
          <p:cNvSpPr/>
          <p:nvPr/>
        </p:nvSpPr>
        <p:spPr>
          <a:xfrm>
            <a:off x="2116288" y="22628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65" name="Oval 464"/>
          <p:cNvSpPr/>
          <p:nvPr/>
        </p:nvSpPr>
        <p:spPr>
          <a:xfrm>
            <a:off x="2192488" y="22628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66" name="Oval 465"/>
          <p:cNvSpPr/>
          <p:nvPr/>
        </p:nvSpPr>
        <p:spPr>
          <a:xfrm>
            <a:off x="2268688" y="22628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67" name="Oval 466"/>
          <p:cNvSpPr/>
          <p:nvPr/>
        </p:nvSpPr>
        <p:spPr>
          <a:xfrm>
            <a:off x="2344888" y="22628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68" name="Oval 467"/>
          <p:cNvSpPr/>
          <p:nvPr/>
        </p:nvSpPr>
        <p:spPr>
          <a:xfrm>
            <a:off x="2421088" y="22628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69" name="Oval 468"/>
          <p:cNvSpPr/>
          <p:nvPr/>
        </p:nvSpPr>
        <p:spPr>
          <a:xfrm>
            <a:off x="2497288" y="22628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70" name="Oval 469"/>
          <p:cNvSpPr/>
          <p:nvPr/>
        </p:nvSpPr>
        <p:spPr>
          <a:xfrm>
            <a:off x="2573488" y="22628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71" name="Oval 470"/>
          <p:cNvSpPr/>
          <p:nvPr/>
        </p:nvSpPr>
        <p:spPr>
          <a:xfrm>
            <a:off x="2649688" y="22628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72" name="Oval 471"/>
          <p:cNvSpPr/>
          <p:nvPr/>
        </p:nvSpPr>
        <p:spPr>
          <a:xfrm>
            <a:off x="2725888" y="22628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73" name="Oval 472"/>
          <p:cNvSpPr/>
          <p:nvPr/>
        </p:nvSpPr>
        <p:spPr>
          <a:xfrm>
            <a:off x="2802088" y="22628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74" name="Oval 473"/>
          <p:cNvSpPr/>
          <p:nvPr/>
        </p:nvSpPr>
        <p:spPr>
          <a:xfrm>
            <a:off x="2878288" y="22628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75" name="Oval 474"/>
          <p:cNvSpPr/>
          <p:nvPr/>
        </p:nvSpPr>
        <p:spPr>
          <a:xfrm>
            <a:off x="2954488" y="22628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76" name="Oval 475"/>
          <p:cNvSpPr/>
          <p:nvPr/>
        </p:nvSpPr>
        <p:spPr>
          <a:xfrm>
            <a:off x="3030688" y="22628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77" name="Oval 476"/>
          <p:cNvSpPr/>
          <p:nvPr/>
        </p:nvSpPr>
        <p:spPr>
          <a:xfrm>
            <a:off x="1887688" y="23390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78" name="Oval 477"/>
          <p:cNvSpPr/>
          <p:nvPr/>
        </p:nvSpPr>
        <p:spPr>
          <a:xfrm>
            <a:off x="1963888" y="23390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79" name="Oval 478"/>
          <p:cNvSpPr/>
          <p:nvPr/>
        </p:nvSpPr>
        <p:spPr>
          <a:xfrm>
            <a:off x="2040088" y="23390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80" name="Oval 479"/>
          <p:cNvSpPr/>
          <p:nvPr/>
        </p:nvSpPr>
        <p:spPr>
          <a:xfrm>
            <a:off x="2116288" y="23390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81" name="Oval 480"/>
          <p:cNvSpPr/>
          <p:nvPr/>
        </p:nvSpPr>
        <p:spPr>
          <a:xfrm>
            <a:off x="2192488" y="23390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82" name="Oval 481"/>
          <p:cNvSpPr/>
          <p:nvPr/>
        </p:nvSpPr>
        <p:spPr>
          <a:xfrm>
            <a:off x="2268688" y="23390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83" name="Oval 482"/>
          <p:cNvSpPr/>
          <p:nvPr/>
        </p:nvSpPr>
        <p:spPr>
          <a:xfrm>
            <a:off x="2344888" y="23390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84" name="Oval 483"/>
          <p:cNvSpPr/>
          <p:nvPr/>
        </p:nvSpPr>
        <p:spPr>
          <a:xfrm>
            <a:off x="2421088" y="23390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85" name="Oval 484"/>
          <p:cNvSpPr/>
          <p:nvPr/>
        </p:nvSpPr>
        <p:spPr>
          <a:xfrm>
            <a:off x="2497288" y="23390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86" name="Oval 485"/>
          <p:cNvSpPr/>
          <p:nvPr/>
        </p:nvSpPr>
        <p:spPr>
          <a:xfrm>
            <a:off x="2573488" y="23390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87" name="Oval 486"/>
          <p:cNvSpPr/>
          <p:nvPr/>
        </p:nvSpPr>
        <p:spPr>
          <a:xfrm>
            <a:off x="2649688" y="23390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88" name="Oval 487"/>
          <p:cNvSpPr/>
          <p:nvPr/>
        </p:nvSpPr>
        <p:spPr>
          <a:xfrm>
            <a:off x="2725888" y="23390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89" name="Oval 488"/>
          <p:cNvSpPr/>
          <p:nvPr/>
        </p:nvSpPr>
        <p:spPr>
          <a:xfrm>
            <a:off x="2802088" y="23390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90" name="Oval 489"/>
          <p:cNvSpPr/>
          <p:nvPr/>
        </p:nvSpPr>
        <p:spPr>
          <a:xfrm>
            <a:off x="2878288" y="23390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91" name="Oval 490"/>
          <p:cNvSpPr/>
          <p:nvPr/>
        </p:nvSpPr>
        <p:spPr>
          <a:xfrm>
            <a:off x="2954488" y="23390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492" name="Oval 491"/>
          <p:cNvSpPr/>
          <p:nvPr/>
        </p:nvSpPr>
        <p:spPr>
          <a:xfrm>
            <a:off x="3030688" y="2339042"/>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cxnSp>
        <p:nvCxnSpPr>
          <p:cNvPr id="493" name="Straight Connector 492"/>
          <p:cNvCxnSpPr/>
          <p:nvPr/>
        </p:nvCxnSpPr>
        <p:spPr>
          <a:xfrm>
            <a:off x="3792688" y="2262842"/>
            <a:ext cx="533400" cy="1588"/>
          </a:xfrm>
          <a:prstGeom prst="line">
            <a:avLst/>
          </a:prstGeom>
          <a:noFill/>
          <a:ln w="12700" cap="flat" cmpd="sng" algn="ctr">
            <a:solidFill>
              <a:srgbClr val="C0504D"/>
            </a:solidFill>
            <a:prstDash val="solid"/>
          </a:ln>
          <a:effectLst/>
        </p:spPr>
      </p:cxnSp>
      <p:cxnSp>
        <p:nvCxnSpPr>
          <p:cNvPr id="494" name="Straight Arrow Connector 493"/>
          <p:cNvCxnSpPr/>
          <p:nvPr/>
        </p:nvCxnSpPr>
        <p:spPr>
          <a:xfrm rot="5400000" flipH="1" flipV="1">
            <a:off x="3429000" y="1958042"/>
            <a:ext cx="609600" cy="1588"/>
          </a:xfrm>
          <a:prstGeom prst="straightConnector1">
            <a:avLst/>
          </a:prstGeom>
          <a:noFill/>
          <a:ln w="9525" cap="flat" cmpd="sng" algn="ctr">
            <a:solidFill>
              <a:srgbClr val="C0504D"/>
            </a:solidFill>
            <a:prstDash val="solid"/>
            <a:tailEnd type="arrow"/>
          </a:ln>
          <a:effectLst/>
        </p:spPr>
      </p:cxnSp>
      <p:cxnSp>
        <p:nvCxnSpPr>
          <p:cNvPr id="495" name="Straight Arrow Connector 494"/>
          <p:cNvCxnSpPr/>
          <p:nvPr/>
        </p:nvCxnSpPr>
        <p:spPr>
          <a:xfrm rot="5400000">
            <a:off x="3276600" y="2262842"/>
            <a:ext cx="457200" cy="457200"/>
          </a:xfrm>
          <a:prstGeom prst="straightConnector1">
            <a:avLst/>
          </a:prstGeom>
          <a:noFill/>
          <a:ln w="9525" cap="flat" cmpd="sng" algn="ctr">
            <a:solidFill>
              <a:srgbClr val="C0504D"/>
            </a:solidFill>
            <a:prstDash val="solid"/>
            <a:tailEnd type="arrow"/>
          </a:ln>
          <a:effectLst/>
        </p:spPr>
      </p:cxnSp>
      <p:cxnSp>
        <p:nvCxnSpPr>
          <p:cNvPr id="496" name="Straight Arrow Connector 495"/>
          <p:cNvCxnSpPr/>
          <p:nvPr/>
        </p:nvCxnSpPr>
        <p:spPr>
          <a:xfrm>
            <a:off x="3733800" y="2262842"/>
            <a:ext cx="762000" cy="1588"/>
          </a:xfrm>
          <a:prstGeom prst="straightConnector1">
            <a:avLst/>
          </a:prstGeom>
          <a:noFill/>
          <a:ln w="9525" cap="flat" cmpd="sng" algn="ctr">
            <a:solidFill>
              <a:srgbClr val="C0504D"/>
            </a:solidFill>
            <a:prstDash val="solid"/>
            <a:tailEnd type="arrow"/>
          </a:ln>
          <a:effectLst/>
        </p:spPr>
      </p:cxnSp>
      <p:sp>
        <p:nvSpPr>
          <p:cNvPr id="497" name="Diamond 496"/>
          <p:cNvSpPr/>
          <p:nvPr/>
        </p:nvSpPr>
        <p:spPr>
          <a:xfrm>
            <a:off x="3810000" y="2720042"/>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98" name="Diamond 497"/>
          <p:cNvSpPr/>
          <p:nvPr/>
        </p:nvSpPr>
        <p:spPr>
          <a:xfrm>
            <a:off x="3733800" y="2643842"/>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99" name="Diamond 498"/>
          <p:cNvSpPr/>
          <p:nvPr/>
        </p:nvSpPr>
        <p:spPr>
          <a:xfrm>
            <a:off x="3581400" y="2643842"/>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00" name="Diamond 499"/>
          <p:cNvSpPr/>
          <p:nvPr/>
        </p:nvSpPr>
        <p:spPr>
          <a:xfrm>
            <a:off x="3657600" y="2567642"/>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01" name="Diamond 500"/>
          <p:cNvSpPr/>
          <p:nvPr/>
        </p:nvSpPr>
        <p:spPr>
          <a:xfrm>
            <a:off x="3657600" y="2720042"/>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02" name="Diamond 501"/>
          <p:cNvSpPr/>
          <p:nvPr/>
        </p:nvSpPr>
        <p:spPr>
          <a:xfrm>
            <a:off x="3810000" y="2567642"/>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03" name="Oval 502"/>
          <p:cNvSpPr/>
          <p:nvPr/>
        </p:nvSpPr>
        <p:spPr>
          <a:xfrm>
            <a:off x="3505200" y="2415242"/>
            <a:ext cx="457200" cy="457200"/>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504" name="Group 503"/>
          <p:cNvGrpSpPr/>
          <p:nvPr/>
        </p:nvGrpSpPr>
        <p:grpSpPr>
          <a:xfrm>
            <a:off x="4876800" y="2142192"/>
            <a:ext cx="533400" cy="533400"/>
            <a:chOff x="5942806" y="2743200"/>
            <a:chExt cx="2059782" cy="2058988"/>
          </a:xfrm>
        </p:grpSpPr>
        <p:cxnSp>
          <p:nvCxnSpPr>
            <p:cNvPr id="505" name="Straight Connector 504"/>
            <p:cNvCxnSpPr/>
            <p:nvPr/>
          </p:nvCxnSpPr>
          <p:spPr>
            <a:xfrm rot="5400000">
              <a:off x="4914900" y="3771900"/>
              <a:ext cx="2057400" cy="1588"/>
            </a:xfrm>
            <a:prstGeom prst="line">
              <a:avLst/>
            </a:prstGeom>
            <a:noFill/>
            <a:ln w="9525" cap="flat" cmpd="sng" algn="ctr">
              <a:solidFill>
                <a:srgbClr val="4F81BD">
                  <a:lumMod val="50000"/>
                </a:srgbClr>
              </a:solidFill>
              <a:prstDash val="solid"/>
            </a:ln>
            <a:effectLst/>
          </p:spPr>
        </p:cxnSp>
        <p:cxnSp>
          <p:nvCxnSpPr>
            <p:cNvPr id="506" name="Straight Connector 505"/>
            <p:cNvCxnSpPr/>
            <p:nvPr/>
          </p:nvCxnSpPr>
          <p:spPr>
            <a:xfrm rot="5400000">
              <a:off x="5601494" y="3771106"/>
              <a:ext cx="2057400" cy="1588"/>
            </a:xfrm>
            <a:prstGeom prst="line">
              <a:avLst/>
            </a:prstGeom>
            <a:noFill/>
            <a:ln w="9525" cap="flat" cmpd="sng" algn="ctr">
              <a:solidFill>
                <a:srgbClr val="4F81BD">
                  <a:lumMod val="50000"/>
                </a:srgbClr>
              </a:solidFill>
              <a:prstDash val="solid"/>
            </a:ln>
            <a:effectLst/>
          </p:spPr>
        </p:cxnSp>
        <p:cxnSp>
          <p:nvCxnSpPr>
            <p:cNvPr id="507" name="Straight Connector 506"/>
            <p:cNvCxnSpPr/>
            <p:nvPr/>
          </p:nvCxnSpPr>
          <p:spPr>
            <a:xfrm rot="5400000">
              <a:off x="6287294" y="3771106"/>
              <a:ext cx="2057400" cy="1588"/>
            </a:xfrm>
            <a:prstGeom prst="line">
              <a:avLst/>
            </a:prstGeom>
            <a:noFill/>
            <a:ln w="9525" cap="flat" cmpd="sng" algn="ctr">
              <a:solidFill>
                <a:srgbClr val="4F81BD">
                  <a:lumMod val="50000"/>
                </a:srgbClr>
              </a:solidFill>
              <a:prstDash val="solid"/>
            </a:ln>
            <a:effectLst/>
          </p:spPr>
        </p:cxnSp>
        <p:cxnSp>
          <p:nvCxnSpPr>
            <p:cNvPr id="508" name="Straight Connector 507"/>
            <p:cNvCxnSpPr/>
            <p:nvPr/>
          </p:nvCxnSpPr>
          <p:spPr>
            <a:xfrm rot="5400000">
              <a:off x="6973094" y="3771106"/>
              <a:ext cx="2057400" cy="1588"/>
            </a:xfrm>
            <a:prstGeom prst="line">
              <a:avLst/>
            </a:prstGeom>
            <a:noFill/>
            <a:ln w="9525" cap="flat" cmpd="sng" algn="ctr">
              <a:solidFill>
                <a:srgbClr val="4F81BD">
                  <a:lumMod val="50000"/>
                </a:srgbClr>
              </a:solidFill>
              <a:prstDash val="solid"/>
            </a:ln>
            <a:effectLst/>
          </p:spPr>
        </p:cxnSp>
        <p:cxnSp>
          <p:nvCxnSpPr>
            <p:cNvPr id="509" name="Straight Connector 508"/>
            <p:cNvCxnSpPr/>
            <p:nvPr/>
          </p:nvCxnSpPr>
          <p:spPr>
            <a:xfrm>
              <a:off x="5943600" y="2743200"/>
              <a:ext cx="2057400" cy="1588"/>
            </a:xfrm>
            <a:prstGeom prst="line">
              <a:avLst/>
            </a:prstGeom>
            <a:noFill/>
            <a:ln w="9525" cap="flat" cmpd="sng" algn="ctr">
              <a:solidFill>
                <a:srgbClr val="4F81BD">
                  <a:lumMod val="50000"/>
                </a:srgbClr>
              </a:solidFill>
              <a:prstDash val="solid"/>
            </a:ln>
            <a:effectLst/>
          </p:spPr>
        </p:cxnSp>
        <p:cxnSp>
          <p:nvCxnSpPr>
            <p:cNvPr id="510" name="Straight Connector 509"/>
            <p:cNvCxnSpPr/>
            <p:nvPr/>
          </p:nvCxnSpPr>
          <p:spPr>
            <a:xfrm>
              <a:off x="5943600" y="3429000"/>
              <a:ext cx="2057400" cy="1588"/>
            </a:xfrm>
            <a:prstGeom prst="line">
              <a:avLst/>
            </a:prstGeom>
            <a:noFill/>
            <a:ln w="9525" cap="flat" cmpd="sng" algn="ctr">
              <a:solidFill>
                <a:srgbClr val="4F81BD">
                  <a:lumMod val="50000"/>
                </a:srgbClr>
              </a:solidFill>
              <a:prstDash val="solid"/>
            </a:ln>
            <a:effectLst/>
          </p:spPr>
        </p:cxnSp>
        <p:cxnSp>
          <p:nvCxnSpPr>
            <p:cNvPr id="511" name="Straight Connector 510"/>
            <p:cNvCxnSpPr/>
            <p:nvPr/>
          </p:nvCxnSpPr>
          <p:spPr>
            <a:xfrm>
              <a:off x="5943600" y="4114800"/>
              <a:ext cx="2057400" cy="1588"/>
            </a:xfrm>
            <a:prstGeom prst="line">
              <a:avLst/>
            </a:prstGeom>
            <a:noFill/>
            <a:ln w="9525" cap="flat" cmpd="sng" algn="ctr">
              <a:solidFill>
                <a:srgbClr val="4F81BD">
                  <a:lumMod val="50000"/>
                </a:srgbClr>
              </a:solidFill>
              <a:prstDash val="solid"/>
            </a:ln>
            <a:effectLst/>
          </p:spPr>
        </p:cxnSp>
        <p:cxnSp>
          <p:nvCxnSpPr>
            <p:cNvPr id="512" name="Straight Connector 511"/>
            <p:cNvCxnSpPr/>
            <p:nvPr/>
          </p:nvCxnSpPr>
          <p:spPr>
            <a:xfrm>
              <a:off x="5943600" y="4800600"/>
              <a:ext cx="2057400" cy="1588"/>
            </a:xfrm>
            <a:prstGeom prst="line">
              <a:avLst/>
            </a:prstGeom>
            <a:noFill/>
            <a:ln w="9525" cap="flat" cmpd="sng" algn="ctr">
              <a:solidFill>
                <a:srgbClr val="4F81BD">
                  <a:lumMod val="50000"/>
                </a:srgbClr>
              </a:solidFill>
              <a:prstDash val="solid"/>
            </a:ln>
            <a:effectLst/>
          </p:spPr>
        </p:cxnSp>
      </p:grpSp>
      <p:sp>
        <p:nvSpPr>
          <p:cNvPr id="513" name="Diamond 512"/>
          <p:cNvSpPr/>
          <p:nvPr/>
        </p:nvSpPr>
        <p:spPr>
          <a:xfrm>
            <a:off x="4114800" y="1958042"/>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14" name="Diamond 513"/>
          <p:cNvSpPr/>
          <p:nvPr/>
        </p:nvSpPr>
        <p:spPr>
          <a:xfrm>
            <a:off x="4038600" y="1881842"/>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15" name="Diamond 514"/>
          <p:cNvSpPr/>
          <p:nvPr/>
        </p:nvSpPr>
        <p:spPr>
          <a:xfrm>
            <a:off x="3886200" y="1881842"/>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16" name="Diamond 515"/>
          <p:cNvSpPr/>
          <p:nvPr/>
        </p:nvSpPr>
        <p:spPr>
          <a:xfrm>
            <a:off x="3962400" y="1805642"/>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17" name="Diamond 516"/>
          <p:cNvSpPr/>
          <p:nvPr/>
        </p:nvSpPr>
        <p:spPr>
          <a:xfrm>
            <a:off x="3962400" y="1958042"/>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18" name="Oval 517"/>
          <p:cNvSpPr/>
          <p:nvPr/>
        </p:nvSpPr>
        <p:spPr>
          <a:xfrm>
            <a:off x="3810000" y="1729442"/>
            <a:ext cx="457200" cy="457200"/>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19" name="Diamond 518"/>
          <p:cNvSpPr/>
          <p:nvPr/>
        </p:nvSpPr>
        <p:spPr>
          <a:xfrm>
            <a:off x="4343400" y="2593042"/>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20" name="Diamond 519"/>
          <p:cNvSpPr/>
          <p:nvPr/>
        </p:nvSpPr>
        <p:spPr>
          <a:xfrm>
            <a:off x="4267200" y="2516842"/>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21" name="Diamond 520"/>
          <p:cNvSpPr/>
          <p:nvPr/>
        </p:nvSpPr>
        <p:spPr>
          <a:xfrm>
            <a:off x="4114800" y="2516842"/>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22" name="Diamond 521"/>
          <p:cNvSpPr/>
          <p:nvPr/>
        </p:nvSpPr>
        <p:spPr>
          <a:xfrm>
            <a:off x="4191000" y="2440642"/>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23" name="Diamond 522"/>
          <p:cNvSpPr/>
          <p:nvPr/>
        </p:nvSpPr>
        <p:spPr>
          <a:xfrm>
            <a:off x="4191000" y="2593042"/>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24" name="Diamond 523"/>
          <p:cNvSpPr/>
          <p:nvPr/>
        </p:nvSpPr>
        <p:spPr>
          <a:xfrm>
            <a:off x="6788150" y="1860907"/>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25" name="Oval 524"/>
          <p:cNvSpPr/>
          <p:nvPr/>
        </p:nvSpPr>
        <p:spPr>
          <a:xfrm>
            <a:off x="4038600" y="2288242"/>
            <a:ext cx="457200" cy="457200"/>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26" name="Diamond 525"/>
          <p:cNvSpPr/>
          <p:nvPr/>
        </p:nvSpPr>
        <p:spPr>
          <a:xfrm>
            <a:off x="4267200" y="2364442"/>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27" name="Diamond 526"/>
          <p:cNvSpPr/>
          <p:nvPr/>
        </p:nvSpPr>
        <p:spPr>
          <a:xfrm>
            <a:off x="4921250" y="2199342"/>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28" name="Diamond 527"/>
          <p:cNvSpPr/>
          <p:nvPr/>
        </p:nvSpPr>
        <p:spPr>
          <a:xfrm>
            <a:off x="4921250" y="2370792"/>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529" name="Picture 528" descr="eng_w_DSC02400_3.jpg"/>
          <p:cNvPicPr>
            <a:picLocks/>
          </p:cNvPicPr>
          <p:nvPr/>
        </p:nvPicPr>
        <p:blipFill>
          <a:blip r:embed="rId5" cstate="print"/>
          <a:stretch>
            <a:fillRect/>
          </a:stretch>
        </p:blipFill>
        <p:spPr>
          <a:xfrm>
            <a:off x="504826" y="2034242"/>
            <a:ext cx="914400" cy="365760"/>
          </a:xfrm>
          <a:prstGeom prst="rect">
            <a:avLst/>
          </a:prstGeom>
        </p:spPr>
      </p:pic>
      <p:pic>
        <p:nvPicPr>
          <p:cNvPr id="530" name="Picture 529" descr="mal_w_Malayalam_0004_6.jpg"/>
          <p:cNvPicPr>
            <a:picLocks/>
          </p:cNvPicPr>
          <p:nvPr/>
        </p:nvPicPr>
        <p:blipFill>
          <a:blip r:embed="rId7" cstate="print"/>
          <a:stretch>
            <a:fillRect/>
          </a:stretch>
        </p:blipFill>
        <p:spPr>
          <a:xfrm>
            <a:off x="609600" y="2262842"/>
            <a:ext cx="914400" cy="365760"/>
          </a:xfrm>
          <a:prstGeom prst="rect">
            <a:avLst/>
          </a:prstGeom>
        </p:spPr>
      </p:pic>
      <p:sp>
        <p:nvSpPr>
          <p:cNvPr id="531" name="Diamond 530"/>
          <p:cNvSpPr/>
          <p:nvPr/>
        </p:nvSpPr>
        <p:spPr>
          <a:xfrm>
            <a:off x="5105400" y="2370792"/>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32" name="Diamond 531"/>
          <p:cNvSpPr/>
          <p:nvPr/>
        </p:nvSpPr>
        <p:spPr>
          <a:xfrm>
            <a:off x="4927600" y="2542242"/>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33" name="Diamond 532"/>
          <p:cNvSpPr/>
          <p:nvPr/>
        </p:nvSpPr>
        <p:spPr>
          <a:xfrm>
            <a:off x="5105400" y="2205692"/>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34" name="Diamond 533"/>
          <p:cNvSpPr/>
          <p:nvPr/>
        </p:nvSpPr>
        <p:spPr>
          <a:xfrm>
            <a:off x="5276850" y="2370792"/>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35" name="Diamond 534"/>
          <p:cNvSpPr/>
          <p:nvPr/>
        </p:nvSpPr>
        <p:spPr>
          <a:xfrm>
            <a:off x="5276850" y="2548592"/>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36" name="Diamond 535"/>
          <p:cNvSpPr/>
          <p:nvPr/>
        </p:nvSpPr>
        <p:spPr>
          <a:xfrm>
            <a:off x="5111750" y="2548592"/>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37" name="Diamond 536"/>
          <p:cNvSpPr/>
          <p:nvPr/>
        </p:nvSpPr>
        <p:spPr>
          <a:xfrm>
            <a:off x="5276850" y="2199342"/>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538" name="Group 537"/>
          <p:cNvGrpSpPr/>
          <p:nvPr/>
        </p:nvGrpSpPr>
        <p:grpSpPr>
          <a:xfrm>
            <a:off x="6584950" y="2288242"/>
            <a:ext cx="533400" cy="533400"/>
            <a:chOff x="5942806" y="2743200"/>
            <a:chExt cx="2059782" cy="2058988"/>
          </a:xfrm>
        </p:grpSpPr>
        <p:cxnSp>
          <p:nvCxnSpPr>
            <p:cNvPr id="539" name="Straight Connector 538"/>
            <p:cNvCxnSpPr/>
            <p:nvPr/>
          </p:nvCxnSpPr>
          <p:spPr>
            <a:xfrm rot="5400000">
              <a:off x="4914900" y="3771900"/>
              <a:ext cx="2057400" cy="1588"/>
            </a:xfrm>
            <a:prstGeom prst="line">
              <a:avLst/>
            </a:prstGeom>
            <a:noFill/>
            <a:ln w="9525" cap="flat" cmpd="sng" algn="ctr">
              <a:solidFill>
                <a:srgbClr val="4F81BD">
                  <a:lumMod val="50000"/>
                </a:srgbClr>
              </a:solidFill>
              <a:prstDash val="solid"/>
            </a:ln>
            <a:effectLst/>
          </p:spPr>
        </p:cxnSp>
        <p:cxnSp>
          <p:nvCxnSpPr>
            <p:cNvPr id="540" name="Straight Connector 539"/>
            <p:cNvCxnSpPr/>
            <p:nvPr/>
          </p:nvCxnSpPr>
          <p:spPr>
            <a:xfrm rot="5400000">
              <a:off x="5601494" y="3771106"/>
              <a:ext cx="2057400" cy="1588"/>
            </a:xfrm>
            <a:prstGeom prst="line">
              <a:avLst/>
            </a:prstGeom>
            <a:noFill/>
            <a:ln w="9525" cap="flat" cmpd="sng" algn="ctr">
              <a:solidFill>
                <a:srgbClr val="4F81BD">
                  <a:lumMod val="50000"/>
                </a:srgbClr>
              </a:solidFill>
              <a:prstDash val="solid"/>
            </a:ln>
            <a:effectLst/>
          </p:spPr>
        </p:cxnSp>
        <p:cxnSp>
          <p:nvCxnSpPr>
            <p:cNvPr id="541" name="Straight Connector 540"/>
            <p:cNvCxnSpPr/>
            <p:nvPr/>
          </p:nvCxnSpPr>
          <p:spPr>
            <a:xfrm rot="5400000">
              <a:off x="6287294" y="3771106"/>
              <a:ext cx="2057400" cy="1588"/>
            </a:xfrm>
            <a:prstGeom prst="line">
              <a:avLst/>
            </a:prstGeom>
            <a:noFill/>
            <a:ln w="9525" cap="flat" cmpd="sng" algn="ctr">
              <a:solidFill>
                <a:srgbClr val="4F81BD">
                  <a:lumMod val="50000"/>
                </a:srgbClr>
              </a:solidFill>
              <a:prstDash val="solid"/>
            </a:ln>
            <a:effectLst/>
          </p:spPr>
        </p:cxnSp>
        <p:cxnSp>
          <p:nvCxnSpPr>
            <p:cNvPr id="542" name="Straight Connector 541"/>
            <p:cNvCxnSpPr/>
            <p:nvPr/>
          </p:nvCxnSpPr>
          <p:spPr>
            <a:xfrm rot="5400000">
              <a:off x="6973094" y="3771106"/>
              <a:ext cx="2057400" cy="1588"/>
            </a:xfrm>
            <a:prstGeom prst="line">
              <a:avLst/>
            </a:prstGeom>
            <a:noFill/>
            <a:ln w="9525" cap="flat" cmpd="sng" algn="ctr">
              <a:solidFill>
                <a:srgbClr val="4F81BD">
                  <a:lumMod val="50000"/>
                </a:srgbClr>
              </a:solidFill>
              <a:prstDash val="solid"/>
            </a:ln>
            <a:effectLst/>
          </p:spPr>
        </p:cxnSp>
        <p:cxnSp>
          <p:nvCxnSpPr>
            <p:cNvPr id="543" name="Straight Connector 542"/>
            <p:cNvCxnSpPr/>
            <p:nvPr/>
          </p:nvCxnSpPr>
          <p:spPr>
            <a:xfrm>
              <a:off x="5943600" y="2743200"/>
              <a:ext cx="2057400" cy="1588"/>
            </a:xfrm>
            <a:prstGeom prst="line">
              <a:avLst/>
            </a:prstGeom>
            <a:noFill/>
            <a:ln w="9525" cap="flat" cmpd="sng" algn="ctr">
              <a:solidFill>
                <a:srgbClr val="4F81BD">
                  <a:lumMod val="50000"/>
                </a:srgbClr>
              </a:solidFill>
              <a:prstDash val="solid"/>
            </a:ln>
            <a:effectLst/>
          </p:spPr>
        </p:cxnSp>
        <p:cxnSp>
          <p:nvCxnSpPr>
            <p:cNvPr id="544" name="Straight Connector 543"/>
            <p:cNvCxnSpPr/>
            <p:nvPr/>
          </p:nvCxnSpPr>
          <p:spPr>
            <a:xfrm>
              <a:off x="5943600" y="3429000"/>
              <a:ext cx="2057400" cy="1588"/>
            </a:xfrm>
            <a:prstGeom prst="line">
              <a:avLst/>
            </a:prstGeom>
            <a:noFill/>
            <a:ln w="9525" cap="flat" cmpd="sng" algn="ctr">
              <a:solidFill>
                <a:srgbClr val="4F81BD">
                  <a:lumMod val="50000"/>
                </a:srgbClr>
              </a:solidFill>
              <a:prstDash val="solid"/>
            </a:ln>
            <a:effectLst/>
          </p:spPr>
        </p:cxnSp>
        <p:cxnSp>
          <p:nvCxnSpPr>
            <p:cNvPr id="545" name="Straight Connector 544"/>
            <p:cNvCxnSpPr/>
            <p:nvPr/>
          </p:nvCxnSpPr>
          <p:spPr>
            <a:xfrm>
              <a:off x="5943600" y="4114800"/>
              <a:ext cx="2057400" cy="1588"/>
            </a:xfrm>
            <a:prstGeom prst="line">
              <a:avLst/>
            </a:prstGeom>
            <a:noFill/>
            <a:ln w="9525" cap="flat" cmpd="sng" algn="ctr">
              <a:solidFill>
                <a:srgbClr val="4F81BD">
                  <a:lumMod val="50000"/>
                </a:srgbClr>
              </a:solidFill>
              <a:prstDash val="solid"/>
            </a:ln>
            <a:effectLst/>
          </p:spPr>
        </p:cxnSp>
        <p:cxnSp>
          <p:nvCxnSpPr>
            <p:cNvPr id="546" name="Straight Connector 545"/>
            <p:cNvCxnSpPr/>
            <p:nvPr/>
          </p:nvCxnSpPr>
          <p:spPr>
            <a:xfrm>
              <a:off x="5943600" y="4800600"/>
              <a:ext cx="2057400" cy="1588"/>
            </a:xfrm>
            <a:prstGeom prst="line">
              <a:avLst/>
            </a:prstGeom>
            <a:noFill/>
            <a:ln w="9525" cap="flat" cmpd="sng" algn="ctr">
              <a:solidFill>
                <a:srgbClr val="4F81BD">
                  <a:lumMod val="50000"/>
                </a:srgbClr>
              </a:solidFill>
              <a:prstDash val="solid"/>
            </a:ln>
            <a:effectLst/>
          </p:spPr>
        </p:cxnSp>
      </p:grpSp>
      <p:sp>
        <p:nvSpPr>
          <p:cNvPr id="547" name="Diamond 546"/>
          <p:cNvSpPr/>
          <p:nvPr/>
        </p:nvSpPr>
        <p:spPr>
          <a:xfrm>
            <a:off x="6807200" y="2345392"/>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48" name="Diamond 547"/>
          <p:cNvSpPr/>
          <p:nvPr/>
        </p:nvSpPr>
        <p:spPr>
          <a:xfrm>
            <a:off x="6629400" y="2339042"/>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49" name="Diamond 548"/>
          <p:cNvSpPr/>
          <p:nvPr/>
        </p:nvSpPr>
        <p:spPr>
          <a:xfrm>
            <a:off x="6813550" y="2516842"/>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50" name="Diamond 549"/>
          <p:cNvSpPr/>
          <p:nvPr/>
        </p:nvSpPr>
        <p:spPr>
          <a:xfrm>
            <a:off x="6635750" y="2688292"/>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51" name="Diamond 550"/>
          <p:cNvSpPr/>
          <p:nvPr/>
        </p:nvSpPr>
        <p:spPr>
          <a:xfrm>
            <a:off x="6985000" y="2339042"/>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52" name="Diamond 551"/>
          <p:cNvSpPr/>
          <p:nvPr/>
        </p:nvSpPr>
        <p:spPr>
          <a:xfrm>
            <a:off x="6985000" y="2516842"/>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53" name="Diamond 552"/>
          <p:cNvSpPr/>
          <p:nvPr/>
        </p:nvSpPr>
        <p:spPr>
          <a:xfrm>
            <a:off x="6985000" y="2694642"/>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54" name="Diamond 553"/>
          <p:cNvSpPr/>
          <p:nvPr/>
        </p:nvSpPr>
        <p:spPr>
          <a:xfrm>
            <a:off x="6819900" y="2694642"/>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55" name="Diamond 554"/>
          <p:cNvSpPr/>
          <p:nvPr/>
        </p:nvSpPr>
        <p:spPr>
          <a:xfrm>
            <a:off x="6635750" y="2510492"/>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556" name="Straight Arrow Connector 555"/>
          <p:cNvCxnSpPr/>
          <p:nvPr/>
        </p:nvCxnSpPr>
        <p:spPr>
          <a:xfrm rot="5400000" flipH="1" flipV="1">
            <a:off x="4610100" y="1556107"/>
            <a:ext cx="533400" cy="1588"/>
          </a:xfrm>
          <a:prstGeom prst="straightConnector1">
            <a:avLst/>
          </a:prstGeom>
          <a:noFill/>
          <a:ln w="9525" cap="flat" cmpd="sng" algn="ctr">
            <a:solidFill>
              <a:srgbClr val="C0504D"/>
            </a:solidFill>
            <a:prstDash val="solid"/>
            <a:tailEnd type="arrow"/>
          </a:ln>
          <a:effectLst/>
        </p:spPr>
      </p:cxnSp>
      <p:cxnSp>
        <p:nvCxnSpPr>
          <p:cNvPr id="557" name="Straight Arrow Connector 556"/>
          <p:cNvCxnSpPr/>
          <p:nvPr/>
        </p:nvCxnSpPr>
        <p:spPr>
          <a:xfrm>
            <a:off x="4876800" y="1822807"/>
            <a:ext cx="685800" cy="1588"/>
          </a:xfrm>
          <a:prstGeom prst="straightConnector1">
            <a:avLst/>
          </a:prstGeom>
          <a:noFill/>
          <a:ln w="9525" cap="flat" cmpd="sng" algn="ctr">
            <a:solidFill>
              <a:srgbClr val="C0504D"/>
            </a:solidFill>
            <a:prstDash val="solid"/>
            <a:tailEnd type="arrow"/>
          </a:ln>
          <a:effectLst/>
        </p:spPr>
      </p:cxnSp>
      <p:cxnSp>
        <p:nvCxnSpPr>
          <p:cNvPr id="558" name="Straight Arrow Connector 557"/>
          <p:cNvCxnSpPr/>
          <p:nvPr/>
        </p:nvCxnSpPr>
        <p:spPr>
          <a:xfrm rot="5400000" flipH="1" flipV="1">
            <a:off x="6134894" y="1561663"/>
            <a:ext cx="533400" cy="1588"/>
          </a:xfrm>
          <a:prstGeom prst="straightConnector1">
            <a:avLst/>
          </a:prstGeom>
          <a:noFill/>
          <a:ln w="9525" cap="flat" cmpd="sng" algn="ctr">
            <a:solidFill>
              <a:srgbClr val="C00000"/>
            </a:solidFill>
            <a:prstDash val="solid"/>
            <a:tailEnd type="arrow"/>
          </a:ln>
          <a:effectLst/>
        </p:spPr>
      </p:cxnSp>
      <p:cxnSp>
        <p:nvCxnSpPr>
          <p:cNvPr id="559" name="Straight Arrow Connector 558"/>
          <p:cNvCxnSpPr/>
          <p:nvPr/>
        </p:nvCxnSpPr>
        <p:spPr>
          <a:xfrm>
            <a:off x="6401594" y="1828363"/>
            <a:ext cx="685800" cy="1588"/>
          </a:xfrm>
          <a:prstGeom prst="straightConnector1">
            <a:avLst/>
          </a:prstGeom>
          <a:noFill/>
          <a:ln w="9525" cap="flat" cmpd="sng" algn="ctr">
            <a:solidFill>
              <a:srgbClr val="C00000"/>
            </a:solidFill>
            <a:prstDash val="solid"/>
            <a:tailEnd type="arrow"/>
          </a:ln>
          <a:effectLst/>
        </p:spPr>
      </p:cxnSp>
      <p:sp>
        <p:nvSpPr>
          <p:cNvPr id="560" name="Flowchart: Process 559"/>
          <p:cNvSpPr/>
          <p:nvPr/>
        </p:nvSpPr>
        <p:spPr>
          <a:xfrm>
            <a:off x="4953000" y="1359257"/>
            <a:ext cx="76200" cy="457200"/>
          </a:xfrm>
          <a:prstGeom prst="flowChartProces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61" name="Flowchart: Process 560"/>
          <p:cNvSpPr/>
          <p:nvPr/>
        </p:nvSpPr>
        <p:spPr>
          <a:xfrm>
            <a:off x="5105400" y="1511657"/>
            <a:ext cx="76200" cy="304800"/>
          </a:xfrm>
          <a:prstGeom prst="flowChartProcess">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62" name="Flowchart: Process 561"/>
          <p:cNvSpPr/>
          <p:nvPr/>
        </p:nvSpPr>
        <p:spPr>
          <a:xfrm>
            <a:off x="5257800" y="1435457"/>
            <a:ext cx="76200" cy="381000"/>
          </a:xfrm>
          <a:prstGeom prst="flowChartProcess">
            <a:avLst/>
          </a:prstGeom>
          <a:solidFill>
            <a:srgbClr val="0070C0"/>
          </a:solid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63" name="Flowchart: Process 562"/>
          <p:cNvSpPr/>
          <p:nvPr/>
        </p:nvSpPr>
        <p:spPr>
          <a:xfrm>
            <a:off x="6477000" y="1511657"/>
            <a:ext cx="76200" cy="304800"/>
          </a:xfrm>
          <a:prstGeom prst="flowChartProces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64" name="Flowchart: Process 563"/>
          <p:cNvSpPr/>
          <p:nvPr/>
        </p:nvSpPr>
        <p:spPr>
          <a:xfrm>
            <a:off x="6629400" y="1359257"/>
            <a:ext cx="76200" cy="457200"/>
          </a:xfrm>
          <a:prstGeom prst="flowChartProcess">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65" name="Flowchart: Process 564"/>
          <p:cNvSpPr/>
          <p:nvPr/>
        </p:nvSpPr>
        <p:spPr>
          <a:xfrm>
            <a:off x="6781800" y="1511657"/>
            <a:ext cx="76200" cy="304800"/>
          </a:xfrm>
          <a:prstGeom prst="flowChartProcess">
            <a:avLst/>
          </a:prstGeom>
          <a:solidFill>
            <a:srgbClr val="0070C0"/>
          </a:solid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66" name="Diamond 565"/>
          <p:cNvSpPr/>
          <p:nvPr/>
        </p:nvSpPr>
        <p:spPr>
          <a:xfrm>
            <a:off x="4953000" y="1848207"/>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67" name="Diamond 566"/>
          <p:cNvSpPr/>
          <p:nvPr/>
        </p:nvSpPr>
        <p:spPr>
          <a:xfrm>
            <a:off x="6477000" y="1854557"/>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68" name="Diamond 567"/>
          <p:cNvSpPr/>
          <p:nvPr/>
        </p:nvSpPr>
        <p:spPr>
          <a:xfrm>
            <a:off x="5105400" y="1848207"/>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69" name="Diamond 568"/>
          <p:cNvSpPr/>
          <p:nvPr/>
        </p:nvSpPr>
        <p:spPr>
          <a:xfrm>
            <a:off x="6629400" y="1854557"/>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70" name="Diamond 569"/>
          <p:cNvSpPr/>
          <p:nvPr/>
        </p:nvSpPr>
        <p:spPr>
          <a:xfrm>
            <a:off x="5257800" y="1854557"/>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71" name="TextBox 570"/>
          <p:cNvSpPr txBox="1"/>
          <p:nvPr/>
        </p:nvSpPr>
        <p:spPr>
          <a:xfrm>
            <a:off x="5657850" y="1272242"/>
            <a:ext cx="609600" cy="461665"/>
          </a:xfrm>
          <a:prstGeom prst="rect">
            <a:avLst/>
          </a:prstGeom>
          <a:noFill/>
        </p:spPr>
        <p:txBody>
          <a:bodyPr wrap="square" rtlCol="0">
            <a:spAutoFit/>
          </a:bodyPr>
          <a:lstStyle/>
          <a:p>
            <a:pPr defTabSz="914400" fontAlgn="auto">
              <a:spcBef>
                <a:spcPts val="0"/>
              </a:spcBef>
              <a:spcAft>
                <a:spcPts val="0"/>
              </a:spcAft>
            </a:pPr>
            <a:r>
              <a:rPr lang="en-US" sz="2400" dirty="0" smtClean="0">
                <a:solidFill>
                  <a:prstClr val="black"/>
                </a:solidFill>
                <a:latin typeface="Calibri"/>
                <a:ea typeface="+mn-ea"/>
                <a:cs typeface="+mn-cs"/>
              </a:rPr>
              <a:t>…..</a:t>
            </a:r>
            <a:endParaRPr lang="en-US" sz="2400" dirty="0">
              <a:solidFill>
                <a:prstClr val="black"/>
              </a:solidFill>
              <a:latin typeface="Calibri"/>
              <a:ea typeface="+mn-ea"/>
              <a:cs typeface="+mn-cs"/>
            </a:endParaRPr>
          </a:p>
        </p:txBody>
      </p:sp>
      <p:cxnSp>
        <p:nvCxnSpPr>
          <p:cNvPr id="572" name="Straight Connector 571"/>
          <p:cNvCxnSpPr/>
          <p:nvPr/>
        </p:nvCxnSpPr>
        <p:spPr>
          <a:xfrm>
            <a:off x="8364688" y="1563548"/>
            <a:ext cx="533400" cy="1588"/>
          </a:xfrm>
          <a:prstGeom prst="line">
            <a:avLst/>
          </a:prstGeom>
          <a:noFill/>
          <a:ln w="12700" cap="flat" cmpd="sng" algn="ctr">
            <a:solidFill>
              <a:srgbClr val="C0504D"/>
            </a:solidFill>
            <a:prstDash val="solid"/>
          </a:ln>
          <a:effectLst/>
        </p:spPr>
      </p:cxnSp>
      <p:cxnSp>
        <p:nvCxnSpPr>
          <p:cNvPr id="573" name="Straight Arrow Connector 572"/>
          <p:cNvCxnSpPr/>
          <p:nvPr/>
        </p:nvCxnSpPr>
        <p:spPr>
          <a:xfrm rot="5400000" flipH="1" flipV="1">
            <a:off x="8001000" y="1258748"/>
            <a:ext cx="609600" cy="1588"/>
          </a:xfrm>
          <a:prstGeom prst="straightConnector1">
            <a:avLst/>
          </a:prstGeom>
          <a:noFill/>
          <a:ln w="9525" cap="flat" cmpd="sng" algn="ctr">
            <a:solidFill>
              <a:srgbClr val="C0504D"/>
            </a:solidFill>
            <a:prstDash val="solid"/>
            <a:tailEnd type="arrow"/>
          </a:ln>
          <a:effectLst/>
        </p:spPr>
      </p:cxnSp>
      <p:cxnSp>
        <p:nvCxnSpPr>
          <p:cNvPr id="574" name="Straight Arrow Connector 573"/>
          <p:cNvCxnSpPr/>
          <p:nvPr/>
        </p:nvCxnSpPr>
        <p:spPr>
          <a:xfrm rot="5400000">
            <a:off x="7848600" y="1563548"/>
            <a:ext cx="457200" cy="457200"/>
          </a:xfrm>
          <a:prstGeom prst="straightConnector1">
            <a:avLst/>
          </a:prstGeom>
          <a:noFill/>
          <a:ln w="9525" cap="flat" cmpd="sng" algn="ctr">
            <a:solidFill>
              <a:srgbClr val="C0504D"/>
            </a:solidFill>
            <a:prstDash val="solid"/>
            <a:tailEnd type="arrow"/>
          </a:ln>
          <a:effectLst/>
        </p:spPr>
      </p:cxnSp>
      <p:cxnSp>
        <p:nvCxnSpPr>
          <p:cNvPr id="575" name="Straight Arrow Connector 574"/>
          <p:cNvCxnSpPr/>
          <p:nvPr/>
        </p:nvCxnSpPr>
        <p:spPr>
          <a:xfrm>
            <a:off x="8305800" y="1563548"/>
            <a:ext cx="762000" cy="1588"/>
          </a:xfrm>
          <a:prstGeom prst="straightConnector1">
            <a:avLst/>
          </a:prstGeom>
          <a:noFill/>
          <a:ln w="9525" cap="flat" cmpd="sng" algn="ctr">
            <a:solidFill>
              <a:srgbClr val="C0504D"/>
            </a:solidFill>
            <a:prstDash val="solid"/>
            <a:tailEnd type="arrow"/>
          </a:ln>
          <a:effectLst/>
        </p:spPr>
      </p:cxnSp>
      <p:sp>
        <p:nvSpPr>
          <p:cNvPr id="576" name="Oval 575"/>
          <p:cNvSpPr/>
          <p:nvPr/>
        </p:nvSpPr>
        <p:spPr>
          <a:xfrm>
            <a:off x="7696200" y="1258748"/>
            <a:ext cx="457200" cy="457200"/>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77" name="Oval 576"/>
          <p:cNvSpPr/>
          <p:nvPr/>
        </p:nvSpPr>
        <p:spPr>
          <a:xfrm>
            <a:off x="8382000" y="1030148"/>
            <a:ext cx="457200" cy="457200"/>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78" name="Oval 577"/>
          <p:cNvSpPr/>
          <p:nvPr/>
        </p:nvSpPr>
        <p:spPr>
          <a:xfrm>
            <a:off x="8299450" y="1607998"/>
            <a:ext cx="457200" cy="457200"/>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79" name="Isosceles Triangle 578"/>
          <p:cNvSpPr/>
          <p:nvPr/>
        </p:nvSpPr>
        <p:spPr>
          <a:xfrm>
            <a:off x="7772400" y="1334948"/>
            <a:ext cx="76200" cy="76200"/>
          </a:xfrm>
          <a:prstGeom prst="triangle">
            <a:avLst/>
          </a:prstGeom>
          <a:solidFill>
            <a:srgbClr val="C0504D">
              <a:lumMod val="75000"/>
            </a:srgbClr>
          </a:solidFill>
          <a:ln w="25400" cap="flat" cmpd="sng" algn="ctr">
            <a:solidFill>
              <a:srgbClr val="C0504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80" name="Isosceles Triangle 579"/>
          <p:cNvSpPr/>
          <p:nvPr/>
        </p:nvSpPr>
        <p:spPr>
          <a:xfrm>
            <a:off x="7899400" y="1512748"/>
            <a:ext cx="76200" cy="76200"/>
          </a:xfrm>
          <a:prstGeom prst="triangle">
            <a:avLst/>
          </a:prstGeom>
          <a:solidFill>
            <a:srgbClr val="C0504D">
              <a:lumMod val="75000"/>
            </a:srgbClr>
          </a:solidFill>
          <a:ln w="25400" cap="flat" cmpd="sng" algn="ctr">
            <a:solidFill>
              <a:srgbClr val="C0504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81" name="Isosceles Triangle 580"/>
          <p:cNvSpPr/>
          <p:nvPr/>
        </p:nvSpPr>
        <p:spPr>
          <a:xfrm>
            <a:off x="7924800" y="1334948"/>
            <a:ext cx="76200" cy="76200"/>
          </a:xfrm>
          <a:prstGeom prst="triangle">
            <a:avLst/>
          </a:prstGeom>
          <a:solidFill>
            <a:srgbClr val="C0504D">
              <a:lumMod val="75000"/>
            </a:srgbClr>
          </a:solidFill>
          <a:ln w="25400" cap="flat" cmpd="sng" algn="ctr">
            <a:solidFill>
              <a:srgbClr val="C0504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82" name="Isosceles Triangle 581"/>
          <p:cNvSpPr/>
          <p:nvPr/>
        </p:nvSpPr>
        <p:spPr>
          <a:xfrm>
            <a:off x="7772400" y="1487348"/>
            <a:ext cx="76200" cy="76200"/>
          </a:xfrm>
          <a:prstGeom prst="triangle">
            <a:avLst/>
          </a:prstGeom>
          <a:solidFill>
            <a:srgbClr val="C0504D">
              <a:lumMod val="75000"/>
            </a:srgbClr>
          </a:solidFill>
          <a:ln w="25400" cap="flat" cmpd="sng" algn="ctr">
            <a:solidFill>
              <a:srgbClr val="C0504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83" name="Isosceles Triangle 582"/>
          <p:cNvSpPr/>
          <p:nvPr/>
        </p:nvSpPr>
        <p:spPr>
          <a:xfrm>
            <a:off x="8001000" y="1411148"/>
            <a:ext cx="76200" cy="76200"/>
          </a:xfrm>
          <a:prstGeom prst="triangle">
            <a:avLst/>
          </a:prstGeom>
          <a:solidFill>
            <a:srgbClr val="C0504D">
              <a:lumMod val="75000"/>
            </a:srgbClr>
          </a:solidFill>
          <a:ln w="25400" cap="flat" cmpd="sng" algn="ctr">
            <a:solidFill>
              <a:srgbClr val="C0504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84" name="Isosceles Triangle 583"/>
          <p:cNvSpPr/>
          <p:nvPr/>
        </p:nvSpPr>
        <p:spPr>
          <a:xfrm>
            <a:off x="8458200" y="1157148"/>
            <a:ext cx="76200" cy="76200"/>
          </a:xfrm>
          <a:prstGeom prst="triangl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85" name="Isosceles Triangle 584"/>
          <p:cNvSpPr/>
          <p:nvPr/>
        </p:nvSpPr>
        <p:spPr>
          <a:xfrm>
            <a:off x="8699500" y="1309548"/>
            <a:ext cx="76200" cy="76200"/>
          </a:xfrm>
          <a:prstGeom prst="triangl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86" name="Isosceles Triangle 585"/>
          <p:cNvSpPr/>
          <p:nvPr/>
        </p:nvSpPr>
        <p:spPr>
          <a:xfrm>
            <a:off x="8610600" y="1157148"/>
            <a:ext cx="76200" cy="76200"/>
          </a:xfrm>
          <a:prstGeom prst="triangl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87" name="Isosceles Triangle 586"/>
          <p:cNvSpPr/>
          <p:nvPr/>
        </p:nvSpPr>
        <p:spPr>
          <a:xfrm>
            <a:off x="8458200" y="1309548"/>
            <a:ext cx="76200" cy="76200"/>
          </a:xfrm>
          <a:prstGeom prst="triangl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88" name="Isosceles Triangle 587"/>
          <p:cNvSpPr/>
          <p:nvPr/>
        </p:nvSpPr>
        <p:spPr>
          <a:xfrm>
            <a:off x="8566150" y="1271448"/>
            <a:ext cx="76200" cy="76200"/>
          </a:xfrm>
          <a:prstGeom prst="triangl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89" name="Isosceles Triangle 588"/>
          <p:cNvSpPr/>
          <p:nvPr/>
        </p:nvSpPr>
        <p:spPr>
          <a:xfrm>
            <a:off x="8401050" y="1722298"/>
            <a:ext cx="76200" cy="76200"/>
          </a:xfrm>
          <a:prstGeom prst="triangle">
            <a:avLst/>
          </a:prstGeom>
          <a:solidFill>
            <a:srgbClr val="F79646">
              <a:lumMod val="60000"/>
              <a:lumOff val="40000"/>
            </a:srgbClr>
          </a:solidFill>
          <a:ln w="25400" cap="flat" cmpd="sng" algn="ctr">
            <a:solidFill>
              <a:srgbClr val="F7964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90" name="Isosceles Triangle 589"/>
          <p:cNvSpPr/>
          <p:nvPr/>
        </p:nvSpPr>
        <p:spPr>
          <a:xfrm>
            <a:off x="8528050" y="1900098"/>
            <a:ext cx="76200" cy="76200"/>
          </a:xfrm>
          <a:prstGeom prst="triangle">
            <a:avLst/>
          </a:prstGeom>
          <a:solidFill>
            <a:srgbClr val="F79646">
              <a:lumMod val="60000"/>
              <a:lumOff val="40000"/>
            </a:srgbClr>
          </a:solidFill>
          <a:ln w="25400" cap="flat" cmpd="sng" algn="ctr">
            <a:solidFill>
              <a:srgbClr val="F7964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91" name="Isosceles Triangle 590"/>
          <p:cNvSpPr/>
          <p:nvPr/>
        </p:nvSpPr>
        <p:spPr>
          <a:xfrm>
            <a:off x="8553450" y="1722298"/>
            <a:ext cx="76200" cy="76200"/>
          </a:xfrm>
          <a:prstGeom prst="triangle">
            <a:avLst/>
          </a:prstGeom>
          <a:solidFill>
            <a:srgbClr val="F79646">
              <a:lumMod val="60000"/>
              <a:lumOff val="40000"/>
            </a:srgbClr>
          </a:solidFill>
          <a:ln w="25400" cap="flat" cmpd="sng" algn="ctr">
            <a:solidFill>
              <a:srgbClr val="F7964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92" name="Isosceles Triangle 591"/>
          <p:cNvSpPr/>
          <p:nvPr/>
        </p:nvSpPr>
        <p:spPr>
          <a:xfrm>
            <a:off x="8401050" y="1874698"/>
            <a:ext cx="76200" cy="76200"/>
          </a:xfrm>
          <a:prstGeom prst="triangle">
            <a:avLst/>
          </a:prstGeom>
          <a:solidFill>
            <a:srgbClr val="F79646">
              <a:lumMod val="60000"/>
              <a:lumOff val="40000"/>
            </a:srgbClr>
          </a:solidFill>
          <a:ln w="25400" cap="flat" cmpd="sng" algn="ctr">
            <a:solidFill>
              <a:srgbClr val="F7964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93" name="Isosceles Triangle 592"/>
          <p:cNvSpPr/>
          <p:nvPr/>
        </p:nvSpPr>
        <p:spPr>
          <a:xfrm>
            <a:off x="8629650" y="1798498"/>
            <a:ext cx="76200" cy="76200"/>
          </a:xfrm>
          <a:prstGeom prst="triangle">
            <a:avLst/>
          </a:prstGeom>
          <a:solidFill>
            <a:srgbClr val="F79646">
              <a:lumMod val="60000"/>
              <a:lumOff val="40000"/>
            </a:srgbClr>
          </a:solidFill>
          <a:ln w="25400" cap="flat" cmpd="sng" algn="ctr">
            <a:solidFill>
              <a:srgbClr val="F7964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594" name="Straight Arrow Connector 593"/>
          <p:cNvCxnSpPr/>
          <p:nvPr/>
        </p:nvCxnSpPr>
        <p:spPr>
          <a:xfrm rot="5400000" flipH="1" flipV="1">
            <a:off x="7704931" y="2526367"/>
            <a:ext cx="680244" cy="794"/>
          </a:xfrm>
          <a:prstGeom prst="straightConnector1">
            <a:avLst/>
          </a:prstGeom>
          <a:noFill/>
          <a:ln w="9525" cap="flat" cmpd="sng" algn="ctr">
            <a:solidFill>
              <a:srgbClr val="C0504D"/>
            </a:solidFill>
            <a:prstDash val="solid"/>
            <a:tailEnd type="arrow"/>
          </a:ln>
          <a:effectLst/>
        </p:spPr>
      </p:cxnSp>
      <p:cxnSp>
        <p:nvCxnSpPr>
          <p:cNvPr id="595" name="Straight Arrow Connector 594"/>
          <p:cNvCxnSpPr/>
          <p:nvPr/>
        </p:nvCxnSpPr>
        <p:spPr>
          <a:xfrm>
            <a:off x="8045450" y="2866092"/>
            <a:ext cx="946150" cy="6350"/>
          </a:xfrm>
          <a:prstGeom prst="straightConnector1">
            <a:avLst/>
          </a:prstGeom>
          <a:noFill/>
          <a:ln w="9525" cap="flat" cmpd="sng" algn="ctr">
            <a:solidFill>
              <a:srgbClr val="C0504D"/>
            </a:solidFill>
            <a:prstDash val="solid"/>
            <a:tailEnd type="arrow"/>
          </a:ln>
          <a:effectLst/>
        </p:spPr>
      </p:cxnSp>
      <p:sp>
        <p:nvSpPr>
          <p:cNvPr id="596" name="Flowchart: Process 595"/>
          <p:cNvSpPr/>
          <p:nvPr/>
        </p:nvSpPr>
        <p:spPr>
          <a:xfrm>
            <a:off x="8121650" y="2402542"/>
            <a:ext cx="76200" cy="457200"/>
          </a:xfrm>
          <a:prstGeom prst="flowChartProcess">
            <a:avLst/>
          </a:prstGeom>
          <a:solidFill>
            <a:srgbClr val="F79646">
              <a:lumMod val="50000"/>
            </a:srgbClr>
          </a:solidFill>
          <a:ln w="25400" cap="flat" cmpd="sng" algn="ctr">
            <a:solidFill>
              <a:srgbClr val="F79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97" name="Flowchart: Process 596"/>
          <p:cNvSpPr/>
          <p:nvPr/>
        </p:nvSpPr>
        <p:spPr>
          <a:xfrm>
            <a:off x="8289925" y="2554942"/>
            <a:ext cx="76200" cy="304800"/>
          </a:xfrm>
          <a:prstGeom prst="flowChartProcess">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98" name="Flowchart: Process 597"/>
          <p:cNvSpPr/>
          <p:nvPr/>
        </p:nvSpPr>
        <p:spPr>
          <a:xfrm>
            <a:off x="8458200" y="2339042"/>
            <a:ext cx="76200" cy="520700"/>
          </a:xfrm>
          <a:prstGeom prst="flowChartProcess">
            <a:avLst/>
          </a:prstGeom>
          <a:solidFill>
            <a:srgbClr val="F79646">
              <a:lumMod val="60000"/>
              <a:lumOff val="40000"/>
            </a:srgbClr>
          </a:solidFill>
          <a:ln w="25400" cap="flat" cmpd="sng" algn="ctr">
            <a:solidFill>
              <a:srgbClr val="F7964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599" name="Straight Arrow Connector 598"/>
          <p:cNvCxnSpPr>
            <a:stCxn id="529" idx="3"/>
            <a:endCxn id="411" idx="1"/>
          </p:cNvCxnSpPr>
          <p:nvPr/>
        </p:nvCxnSpPr>
        <p:spPr>
          <a:xfrm>
            <a:off x="1419226" y="2217122"/>
            <a:ext cx="438149" cy="7620"/>
          </a:xfrm>
          <a:prstGeom prst="straightConnector1">
            <a:avLst/>
          </a:prstGeom>
          <a:noFill/>
          <a:ln w="9525" cap="flat" cmpd="sng" algn="ctr">
            <a:solidFill>
              <a:sysClr val="windowText" lastClr="000000"/>
            </a:solidFill>
            <a:prstDash val="solid"/>
            <a:tailEnd type="arrow"/>
          </a:ln>
          <a:effectLst/>
        </p:spPr>
      </p:cxnSp>
      <p:cxnSp>
        <p:nvCxnSpPr>
          <p:cNvPr id="600" name="Straight Arrow Connector 599"/>
          <p:cNvCxnSpPr/>
          <p:nvPr/>
        </p:nvCxnSpPr>
        <p:spPr>
          <a:xfrm>
            <a:off x="3200400" y="2262842"/>
            <a:ext cx="381000" cy="1588"/>
          </a:xfrm>
          <a:prstGeom prst="straightConnector1">
            <a:avLst/>
          </a:prstGeom>
          <a:noFill/>
          <a:ln w="9525" cap="flat" cmpd="sng" algn="ctr">
            <a:solidFill>
              <a:sysClr val="windowText" lastClr="000000"/>
            </a:solidFill>
            <a:prstDash val="solid"/>
            <a:tailEnd type="arrow"/>
          </a:ln>
          <a:effectLst/>
        </p:spPr>
      </p:cxnSp>
      <p:cxnSp>
        <p:nvCxnSpPr>
          <p:cNvPr id="601" name="Straight Arrow Connector 600"/>
          <p:cNvCxnSpPr/>
          <p:nvPr/>
        </p:nvCxnSpPr>
        <p:spPr>
          <a:xfrm>
            <a:off x="4572000" y="2262842"/>
            <a:ext cx="257175" cy="1588"/>
          </a:xfrm>
          <a:prstGeom prst="straightConnector1">
            <a:avLst/>
          </a:prstGeom>
          <a:noFill/>
          <a:ln w="9525" cap="flat" cmpd="sng" algn="ctr">
            <a:solidFill>
              <a:sysClr val="windowText" lastClr="000000"/>
            </a:solidFill>
            <a:prstDash val="solid"/>
            <a:tailEnd type="arrow"/>
          </a:ln>
          <a:effectLst/>
        </p:spPr>
      </p:cxnSp>
      <p:cxnSp>
        <p:nvCxnSpPr>
          <p:cNvPr id="602" name="Straight Arrow Connector 601"/>
          <p:cNvCxnSpPr/>
          <p:nvPr/>
        </p:nvCxnSpPr>
        <p:spPr>
          <a:xfrm rot="5400000">
            <a:off x="8229600" y="2110442"/>
            <a:ext cx="152400" cy="1588"/>
          </a:xfrm>
          <a:prstGeom prst="straightConnector1">
            <a:avLst/>
          </a:prstGeom>
          <a:noFill/>
          <a:ln w="9525" cap="flat" cmpd="sng" algn="ctr">
            <a:solidFill>
              <a:sysClr val="windowText" lastClr="000000"/>
            </a:solidFill>
            <a:prstDash val="solid"/>
            <a:tailEnd type="arrow"/>
          </a:ln>
          <a:effectLst/>
        </p:spPr>
      </p:cxnSp>
      <p:cxnSp>
        <p:nvCxnSpPr>
          <p:cNvPr id="603" name="Straight Arrow Connector 602"/>
          <p:cNvCxnSpPr/>
          <p:nvPr/>
        </p:nvCxnSpPr>
        <p:spPr>
          <a:xfrm>
            <a:off x="7198992" y="1869142"/>
            <a:ext cx="497208" cy="6350"/>
          </a:xfrm>
          <a:prstGeom prst="straightConnector1">
            <a:avLst/>
          </a:prstGeom>
          <a:noFill/>
          <a:ln w="9525" cap="flat" cmpd="sng" algn="ctr">
            <a:solidFill>
              <a:sysClr val="windowText" lastClr="000000"/>
            </a:solidFill>
            <a:prstDash val="solid"/>
            <a:tailEnd type="arrow"/>
          </a:ln>
          <a:effectLst/>
        </p:spPr>
      </p:cxnSp>
      <p:sp>
        <p:nvSpPr>
          <p:cNvPr id="604" name="Isosceles Triangle 603"/>
          <p:cNvSpPr/>
          <p:nvPr/>
        </p:nvSpPr>
        <p:spPr>
          <a:xfrm>
            <a:off x="8118475" y="2894667"/>
            <a:ext cx="76200" cy="76200"/>
          </a:xfrm>
          <a:prstGeom prst="triangle">
            <a:avLst/>
          </a:prstGeom>
          <a:solidFill>
            <a:srgbClr val="F79646">
              <a:lumMod val="50000"/>
            </a:srgbClr>
          </a:solidFill>
          <a:ln w="25400" cap="flat" cmpd="sng" algn="ctr">
            <a:solidFill>
              <a:srgbClr val="F79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05" name="Isosceles Triangle 604"/>
          <p:cNvSpPr/>
          <p:nvPr/>
        </p:nvSpPr>
        <p:spPr>
          <a:xfrm>
            <a:off x="8286750" y="2897842"/>
            <a:ext cx="76200" cy="76200"/>
          </a:xfrm>
          <a:prstGeom prst="triangl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06" name="Isosceles Triangle 605"/>
          <p:cNvSpPr/>
          <p:nvPr/>
        </p:nvSpPr>
        <p:spPr>
          <a:xfrm>
            <a:off x="8458200" y="2901017"/>
            <a:ext cx="76200" cy="76200"/>
          </a:xfrm>
          <a:prstGeom prst="triangle">
            <a:avLst/>
          </a:prstGeom>
          <a:solidFill>
            <a:srgbClr val="F79646">
              <a:lumMod val="60000"/>
              <a:lumOff val="40000"/>
            </a:srgbClr>
          </a:solidFill>
          <a:ln w="25400" cap="flat" cmpd="sng" algn="ctr">
            <a:solidFill>
              <a:srgbClr val="F7964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07" name="TextBox 606"/>
          <p:cNvSpPr txBox="1"/>
          <p:nvPr/>
        </p:nvSpPr>
        <p:spPr>
          <a:xfrm>
            <a:off x="228600" y="2793265"/>
            <a:ext cx="1524000" cy="307777"/>
          </a:xfrm>
          <a:prstGeom prst="rect">
            <a:avLst/>
          </a:prstGeom>
          <a:noFill/>
        </p:spPr>
        <p:txBody>
          <a:bodyPr wrap="square" rtlCol="0">
            <a:spAutoFit/>
          </a:bodyPr>
          <a:lstStyle/>
          <a:p>
            <a:pPr algn="ctr" defTabSz="914400" fontAlgn="auto">
              <a:spcBef>
                <a:spcPts val="0"/>
              </a:spcBef>
              <a:spcAft>
                <a:spcPts val="0"/>
              </a:spcAft>
            </a:pPr>
            <a:r>
              <a:rPr lang="en-US" sz="1400" dirty="0" smtClean="0">
                <a:solidFill>
                  <a:prstClr val="black"/>
                </a:solidFill>
                <a:latin typeface="Cambria" pitchFamily="18" charset="0"/>
                <a:ea typeface="+mn-ea"/>
                <a:cs typeface="+mn-cs"/>
              </a:rPr>
              <a:t>Training Images</a:t>
            </a:r>
            <a:endParaRPr lang="en-US" sz="1400" dirty="0">
              <a:solidFill>
                <a:prstClr val="black"/>
              </a:solidFill>
              <a:latin typeface="Cambria" pitchFamily="18" charset="0"/>
              <a:ea typeface="+mn-ea"/>
              <a:cs typeface="+mn-cs"/>
            </a:endParaRPr>
          </a:p>
        </p:txBody>
      </p:sp>
      <p:sp>
        <p:nvSpPr>
          <p:cNvPr id="608" name="TextBox 607"/>
          <p:cNvSpPr txBox="1"/>
          <p:nvPr/>
        </p:nvSpPr>
        <p:spPr>
          <a:xfrm>
            <a:off x="1676400" y="2793265"/>
            <a:ext cx="1676400" cy="307777"/>
          </a:xfrm>
          <a:prstGeom prst="rect">
            <a:avLst/>
          </a:prstGeom>
          <a:noFill/>
        </p:spPr>
        <p:txBody>
          <a:bodyPr wrap="square" rtlCol="0">
            <a:spAutoFit/>
          </a:bodyPr>
          <a:lstStyle/>
          <a:p>
            <a:pPr algn="ctr" defTabSz="914400" fontAlgn="auto">
              <a:spcBef>
                <a:spcPts val="0"/>
              </a:spcBef>
              <a:spcAft>
                <a:spcPts val="0"/>
              </a:spcAft>
            </a:pPr>
            <a:r>
              <a:rPr lang="en-US" sz="1400" dirty="0" smtClean="0">
                <a:solidFill>
                  <a:prstClr val="black"/>
                </a:solidFill>
                <a:latin typeface="Cambria" pitchFamily="18" charset="0"/>
                <a:ea typeface="+mn-ea"/>
                <a:cs typeface="+mn-cs"/>
              </a:rPr>
              <a:t>Local Features </a:t>
            </a:r>
            <a:endParaRPr lang="en-US" sz="1400" dirty="0">
              <a:solidFill>
                <a:prstClr val="black"/>
              </a:solidFill>
              <a:latin typeface="Cambria" pitchFamily="18" charset="0"/>
              <a:ea typeface="+mn-ea"/>
              <a:cs typeface="+mn-cs"/>
            </a:endParaRPr>
          </a:p>
        </p:txBody>
      </p:sp>
      <p:sp>
        <p:nvSpPr>
          <p:cNvPr id="609" name="TextBox 608"/>
          <p:cNvSpPr txBox="1"/>
          <p:nvPr/>
        </p:nvSpPr>
        <p:spPr>
          <a:xfrm>
            <a:off x="3124200" y="2945665"/>
            <a:ext cx="1600200" cy="307777"/>
          </a:xfrm>
          <a:prstGeom prst="rect">
            <a:avLst/>
          </a:prstGeom>
          <a:noFill/>
        </p:spPr>
        <p:txBody>
          <a:bodyPr wrap="square" rtlCol="0">
            <a:spAutoFit/>
          </a:bodyPr>
          <a:lstStyle/>
          <a:p>
            <a:pPr algn="ctr" defTabSz="914400" fontAlgn="auto">
              <a:spcBef>
                <a:spcPts val="0"/>
              </a:spcBef>
              <a:spcAft>
                <a:spcPts val="0"/>
              </a:spcAft>
            </a:pPr>
            <a:r>
              <a:rPr lang="en-US" sz="1400" dirty="0" smtClean="0">
                <a:solidFill>
                  <a:prstClr val="black"/>
                </a:solidFill>
                <a:latin typeface="Cambria" pitchFamily="18" charset="0"/>
                <a:ea typeface="+mn-ea"/>
                <a:cs typeface="+mn-cs"/>
              </a:rPr>
              <a:t>Visual Words</a:t>
            </a:r>
            <a:endParaRPr lang="en-US" sz="1400" dirty="0">
              <a:solidFill>
                <a:prstClr val="black"/>
              </a:solidFill>
              <a:latin typeface="Cambria" pitchFamily="18" charset="0"/>
              <a:ea typeface="+mn-ea"/>
              <a:cs typeface="+mn-cs"/>
            </a:endParaRPr>
          </a:p>
        </p:txBody>
      </p:sp>
      <p:sp>
        <p:nvSpPr>
          <p:cNvPr id="610" name="TextBox 609"/>
          <p:cNvSpPr txBox="1"/>
          <p:nvPr/>
        </p:nvSpPr>
        <p:spPr>
          <a:xfrm>
            <a:off x="4724400" y="2945665"/>
            <a:ext cx="2667000" cy="307777"/>
          </a:xfrm>
          <a:prstGeom prst="rect">
            <a:avLst/>
          </a:prstGeom>
          <a:noFill/>
        </p:spPr>
        <p:txBody>
          <a:bodyPr wrap="square" rtlCol="0">
            <a:spAutoFit/>
          </a:bodyPr>
          <a:lstStyle/>
          <a:p>
            <a:pPr algn="ctr" defTabSz="914400" fontAlgn="auto">
              <a:spcBef>
                <a:spcPts val="0"/>
              </a:spcBef>
              <a:spcAft>
                <a:spcPts val="0"/>
              </a:spcAft>
            </a:pPr>
            <a:r>
              <a:rPr lang="en-US" sz="1400" dirty="0" smtClean="0">
                <a:solidFill>
                  <a:prstClr val="black"/>
                </a:solidFill>
                <a:latin typeface="Cambria" pitchFamily="18" charset="0"/>
                <a:ea typeface="+mn-ea"/>
                <a:cs typeface="+mn-cs"/>
              </a:rPr>
              <a:t>Local Histogram of Visual Words</a:t>
            </a:r>
            <a:endParaRPr lang="en-US" sz="1400" dirty="0">
              <a:solidFill>
                <a:prstClr val="black"/>
              </a:solidFill>
              <a:latin typeface="Cambria" pitchFamily="18" charset="0"/>
              <a:ea typeface="+mn-ea"/>
              <a:cs typeface="+mn-cs"/>
            </a:endParaRPr>
          </a:p>
        </p:txBody>
      </p:sp>
      <p:sp>
        <p:nvSpPr>
          <p:cNvPr id="611" name="TextBox 610"/>
          <p:cNvSpPr txBox="1"/>
          <p:nvPr/>
        </p:nvSpPr>
        <p:spPr>
          <a:xfrm>
            <a:off x="7467600" y="3024842"/>
            <a:ext cx="1828800" cy="307777"/>
          </a:xfrm>
          <a:prstGeom prst="rect">
            <a:avLst/>
          </a:prstGeom>
          <a:noFill/>
        </p:spPr>
        <p:txBody>
          <a:bodyPr wrap="square" rtlCol="0" anchor="t">
            <a:spAutoFit/>
          </a:bodyPr>
          <a:lstStyle/>
          <a:p>
            <a:pPr algn="ctr" defTabSz="914400" fontAlgn="auto">
              <a:spcBef>
                <a:spcPts val="0"/>
              </a:spcBef>
              <a:spcAft>
                <a:spcPts val="0"/>
              </a:spcAft>
            </a:pPr>
            <a:r>
              <a:rPr lang="en-US" sz="1400" dirty="0">
                <a:solidFill>
                  <a:prstClr val="black"/>
                </a:solidFill>
                <a:latin typeface="Cambria" pitchFamily="18" charset="0"/>
                <a:ea typeface="+mn-ea"/>
                <a:cs typeface="+mn-cs"/>
              </a:rPr>
              <a:t>Mid-Level Features</a:t>
            </a:r>
          </a:p>
        </p:txBody>
      </p:sp>
    </p:spTree>
    <p:extLst>
      <p:ext uri="{BB962C8B-B14F-4D97-AF65-F5344CB8AC3E}">
        <p14:creationId xmlns:p14="http://schemas.microsoft.com/office/powerpoint/2010/main" val="2710946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609600" y="266529"/>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Proposed Method</a:t>
            </a:r>
            <a:endParaRPr lang="en-US" sz="3600" kern="0" dirty="0">
              <a:solidFill>
                <a:schemeClr val="accent2"/>
              </a:solidFill>
            </a:endParaRPr>
          </a:p>
        </p:txBody>
      </p:sp>
      <mc:AlternateContent xmlns:mc="http://schemas.openxmlformats.org/markup-compatibility/2006">
        <mc:Choice xmlns:a14="http://schemas.microsoft.com/office/drawing/2010/main" Requires="a14">
          <p:sp>
            <p:nvSpPr>
              <p:cNvPr id="2" name="TextBox 1"/>
              <p:cNvSpPr txBox="1"/>
              <p:nvPr/>
            </p:nvSpPr>
            <p:spPr>
              <a:xfrm>
                <a:off x="-381000" y="3151525"/>
                <a:ext cx="9448800" cy="3139321"/>
              </a:xfrm>
              <a:prstGeom prst="rect">
                <a:avLst/>
              </a:prstGeom>
              <a:noFill/>
            </p:spPr>
            <p:txBody>
              <a:bodyPr wrap="square" rtlCol="0">
                <a:spAutoFit/>
              </a:bodyPr>
              <a:lstStyle/>
              <a:p>
                <a:pPr marL="1028700" lvl="1">
                  <a:buFont typeface="Arial" panose="020B0604020202020204" pitchFamily="34" charset="0"/>
                  <a:buChar char="•"/>
                </a:pPr>
                <a:r>
                  <a:rPr lang="en-US" sz="2200" b="1" dirty="0" smtClean="0">
                    <a:solidFill>
                      <a:schemeClr val="tx1"/>
                    </a:solidFill>
                  </a:rPr>
                  <a:t>Selecting the </a:t>
                </a:r>
                <a:r>
                  <a:rPr lang="en-US" sz="2200" b="1" i="1" dirty="0" smtClean="0">
                    <a:solidFill>
                      <a:schemeClr val="accent5">
                        <a:lumMod val="50000"/>
                      </a:schemeClr>
                    </a:solidFill>
                  </a:rPr>
                  <a:t>best </a:t>
                </a:r>
                <a:r>
                  <a:rPr lang="en-US" sz="2200" b="1" dirty="0" smtClean="0">
                    <a:solidFill>
                      <a:schemeClr val="tx1"/>
                    </a:solidFill>
                  </a:rPr>
                  <a:t>mid-level representation for the task</a:t>
                </a:r>
                <a:r>
                  <a:rPr lang="en-US" sz="2200" dirty="0" smtClean="0">
                    <a:solidFill>
                      <a:schemeClr val="tx1"/>
                    </a:solidFill>
                  </a:rPr>
                  <a:t>:</a:t>
                </a:r>
                <a:endParaRPr lang="en-US" sz="2200" dirty="0">
                  <a:solidFill>
                    <a:schemeClr val="tx1"/>
                  </a:solidFill>
                </a:endParaRPr>
              </a:p>
              <a:p>
                <a:pPr marL="1428750" lvl="2">
                  <a:buFont typeface="Arial" panose="020B0604020202020204" pitchFamily="34" charset="0"/>
                  <a:buChar char="•"/>
                </a:pPr>
                <a:r>
                  <a:rPr lang="en-US" sz="2200" dirty="0" smtClean="0">
                    <a:solidFill>
                      <a:schemeClr val="tx1"/>
                    </a:solidFill>
                  </a:rPr>
                  <a:t>Not </a:t>
                </a:r>
                <a:r>
                  <a:rPr lang="en-US" sz="2200" dirty="0" smtClean="0">
                    <a:solidFill>
                      <a:schemeClr val="tx1"/>
                    </a:solidFill>
                  </a:rPr>
                  <a:t>all mid-level features </a:t>
                </a:r>
                <a14:m>
                  <m:oMath xmlns:m="http://schemas.openxmlformats.org/officeDocument/2006/math">
                    <m:d>
                      <m:dPr>
                        <m:ctrlPr>
                          <a:rPr lang="en-US" sz="2200" b="0" i="1" smtClean="0">
                            <a:solidFill>
                              <a:srgbClr val="FF0000"/>
                            </a:solidFill>
                            <a:latin typeface="Cambria Math" panose="02040503050406030204" pitchFamily="18" charset="0"/>
                          </a:rPr>
                        </m:ctrlPr>
                      </m:dPr>
                      <m:e>
                        <m:r>
                          <a:rPr lang="en-US" sz="2200" b="0" i="1" smtClean="0">
                            <a:solidFill>
                              <a:srgbClr val="FF0000"/>
                            </a:solidFill>
                            <a:latin typeface="Cambria Math" panose="02040503050406030204" pitchFamily="18" charset="0"/>
                          </a:rPr>
                          <m:t>𝜒</m:t>
                        </m:r>
                      </m:e>
                    </m:d>
                  </m:oMath>
                </a14:m>
                <a:r>
                  <a:rPr lang="en-US" sz="2200" dirty="0" smtClean="0">
                    <a:solidFill>
                      <a:schemeClr val="tx1"/>
                    </a:solidFill>
                  </a:rPr>
                  <a:t> are relevant for script identification</a:t>
                </a:r>
                <a:r>
                  <a:rPr lang="en-US" sz="2200" dirty="0" smtClean="0">
                    <a:solidFill>
                      <a:schemeClr val="tx1"/>
                    </a:solidFill>
                  </a:rPr>
                  <a:t>.</a:t>
                </a:r>
              </a:p>
              <a:p>
                <a:pPr marL="1428750" lvl="2">
                  <a:buFont typeface="Arial" panose="020B0604020202020204" pitchFamily="34" charset="0"/>
                  <a:buChar char="•"/>
                </a:pPr>
                <a:endParaRPr lang="en-US" sz="2200" dirty="0" smtClean="0">
                  <a:solidFill>
                    <a:schemeClr val="tx1"/>
                  </a:solidFill>
                </a:endParaRPr>
              </a:p>
              <a:p>
                <a:pPr marL="1428750" lvl="2">
                  <a:buFont typeface="Arial" panose="020B0604020202020204" pitchFamily="34" charset="0"/>
                  <a:buChar char="•"/>
                </a:pPr>
                <a:r>
                  <a:rPr lang="en-US" sz="2200" dirty="0" smtClean="0">
                    <a:solidFill>
                      <a:schemeClr val="tx1"/>
                    </a:solidFill>
                  </a:rPr>
                  <a:t>For each feature </a:t>
                </a:r>
                <a14:m>
                  <m:oMath xmlns:m="http://schemas.openxmlformats.org/officeDocument/2006/math">
                    <m:d>
                      <m:dPr>
                        <m:ctrlPr>
                          <a:rPr lang="en-US" sz="2200" i="1" smtClean="0">
                            <a:solidFill>
                              <a:srgbClr val="FF0000"/>
                            </a:solidFill>
                            <a:latin typeface="Cambria Math" panose="02040503050406030204" pitchFamily="18" charset="0"/>
                          </a:rPr>
                        </m:ctrlPr>
                      </m:dPr>
                      <m:e>
                        <m:sSub>
                          <m:sSubPr>
                            <m:ctrlPr>
                              <a:rPr lang="en-US" sz="2200" b="0" i="1" smtClean="0">
                                <a:solidFill>
                                  <a:srgbClr val="FF0000"/>
                                </a:solidFill>
                                <a:latin typeface="Cambria Math" panose="02040503050406030204" pitchFamily="18" charset="0"/>
                              </a:rPr>
                            </m:ctrlPr>
                          </m:sSubPr>
                          <m:e>
                            <m:r>
                              <a:rPr lang="en-US" sz="2200" i="1">
                                <a:solidFill>
                                  <a:srgbClr val="FF0000"/>
                                </a:solidFill>
                                <a:latin typeface="Cambria Math" panose="02040503050406030204" pitchFamily="18" charset="0"/>
                              </a:rPr>
                              <m:t>𝜒</m:t>
                            </m:r>
                          </m:e>
                          <m:sub>
                            <m:r>
                              <a:rPr lang="en-US" sz="2200" b="0" i="1" smtClean="0">
                                <a:solidFill>
                                  <a:srgbClr val="FF0000"/>
                                </a:solidFill>
                                <a:latin typeface="Cambria Math" panose="02040503050406030204" pitchFamily="18" charset="0"/>
                              </a:rPr>
                              <m:t>𝑖</m:t>
                            </m:r>
                          </m:sub>
                        </m:sSub>
                      </m:e>
                    </m:d>
                  </m:oMath>
                </a14:m>
                <a:r>
                  <a:rPr lang="en-US" sz="2200" dirty="0" smtClean="0">
                    <a:solidFill>
                      <a:schemeClr val="tx1"/>
                    </a:solidFill>
                  </a:rPr>
                  <a:t>, a relevance score is computed, where </a:t>
                </a:r>
                <a14:m>
                  <m:oMath xmlns:m="http://schemas.openxmlformats.org/officeDocument/2006/math">
                    <m:r>
                      <a:rPr lang="en-US" sz="2200" b="0" i="1" smtClean="0">
                        <a:solidFill>
                          <a:srgbClr val="FF0000"/>
                        </a:solidFill>
                        <a:latin typeface="Cambria Math" panose="02040503050406030204" pitchFamily="18" charset="0"/>
                      </a:rPr>
                      <m:t>𝐷</m:t>
                    </m:r>
                    <m:d>
                      <m:dPr>
                        <m:ctrlPr>
                          <a:rPr lang="en-US" sz="2200" b="0" i="1" smtClean="0">
                            <a:solidFill>
                              <a:srgbClr val="FF0000"/>
                            </a:solidFill>
                            <a:latin typeface="Cambria Math" panose="02040503050406030204" pitchFamily="18" charset="0"/>
                          </a:rPr>
                        </m:ctrlPr>
                      </m:dPr>
                      <m:e>
                        <m:sSub>
                          <m:sSubPr>
                            <m:ctrlPr>
                              <a:rPr lang="en-US" sz="2200" b="0" i="1" smtClean="0">
                                <a:solidFill>
                                  <a:srgbClr val="FF0000"/>
                                </a:solidFill>
                                <a:latin typeface="Cambria Math" panose="02040503050406030204" pitchFamily="18" charset="0"/>
                              </a:rPr>
                            </m:ctrlPr>
                          </m:sSubPr>
                          <m:e>
                            <m:r>
                              <a:rPr lang="en-US" sz="2200" b="0" i="1" smtClean="0">
                                <a:solidFill>
                                  <a:srgbClr val="FF0000"/>
                                </a:solidFill>
                                <a:latin typeface="Cambria Math" panose="02040503050406030204" pitchFamily="18" charset="0"/>
                              </a:rPr>
                              <m:t>𝜒</m:t>
                            </m:r>
                          </m:e>
                          <m:sub>
                            <m:r>
                              <a:rPr lang="en-US" sz="2200" b="0" i="1" smtClean="0">
                                <a:solidFill>
                                  <a:srgbClr val="FF0000"/>
                                </a:solidFill>
                                <a:latin typeface="Cambria Math" panose="02040503050406030204" pitchFamily="18" charset="0"/>
                              </a:rPr>
                              <m:t>𝑖</m:t>
                            </m:r>
                          </m:sub>
                        </m:sSub>
                      </m:e>
                    </m:d>
                  </m:oMath>
                </a14:m>
                <a:r>
                  <a:rPr lang="en-US" sz="2200" dirty="0" smtClean="0">
                    <a:solidFill>
                      <a:schemeClr val="tx1"/>
                    </a:solidFill>
                  </a:rPr>
                  <a:t> and </a:t>
                </a:r>
                <a14:m>
                  <m:oMath xmlns:m="http://schemas.openxmlformats.org/officeDocument/2006/math">
                    <m:r>
                      <a:rPr lang="en-US" sz="2200" b="0" i="1" smtClean="0">
                        <a:solidFill>
                          <a:srgbClr val="FF0000"/>
                        </a:solidFill>
                        <a:latin typeface="Cambria Math" panose="02040503050406030204" pitchFamily="18" charset="0"/>
                      </a:rPr>
                      <m:t>𝑅</m:t>
                    </m:r>
                    <m:d>
                      <m:dPr>
                        <m:ctrlPr>
                          <a:rPr lang="en-US" sz="2200" b="0" i="1" smtClean="0">
                            <a:solidFill>
                              <a:srgbClr val="FF0000"/>
                            </a:solidFill>
                            <a:latin typeface="Cambria Math" panose="02040503050406030204" pitchFamily="18" charset="0"/>
                          </a:rPr>
                        </m:ctrlPr>
                      </m:dPr>
                      <m:e>
                        <m:sSub>
                          <m:sSubPr>
                            <m:ctrlPr>
                              <a:rPr lang="en-US" sz="2200" b="0" i="1" smtClean="0">
                                <a:solidFill>
                                  <a:srgbClr val="FF0000"/>
                                </a:solidFill>
                                <a:latin typeface="Cambria Math" panose="02040503050406030204" pitchFamily="18" charset="0"/>
                              </a:rPr>
                            </m:ctrlPr>
                          </m:sSubPr>
                          <m:e>
                            <m:r>
                              <a:rPr lang="en-US" sz="2200" b="0" i="1" smtClean="0">
                                <a:solidFill>
                                  <a:srgbClr val="FF0000"/>
                                </a:solidFill>
                                <a:latin typeface="Cambria Math" panose="02040503050406030204" pitchFamily="18" charset="0"/>
                              </a:rPr>
                              <m:t>𝜒</m:t>
                            </m:r>
                          </m:e>
                          <m:sub>
                            <m:r>
                              <a:rPr lang="en-US" sz="2200" b="0" i="1" smtClean="0">
                                <a:solidFill>
                                  <a:srgbClr val="FF0000"/>
                                </a:solidFill>
                                <a:latin typeface="Cambria Math" panose="02040503050406030204" pitchFamily="18" charset="0"/>
                              </a:rPr>
                              <m:t>𝑖</m:t>
                            </m:r>
                          </m:sub>
                        </m:sSub>
                      </m:e>
                    </m:d>
                  </m:oMath>
                </a14:m>
                <a:r>
                  <a:rPr lang="en-US" sz="2200" dirty="0" smtClean="0">
                    <a:solidFill>
                      <a:schemeClr val="tx1"/>
                    </a:solidFill>
                  </a:rPr>
                  <a:t> are the </a:t>
                </a:r>
                <a:r>
                  <a:rPr lang="en-US" sz="2200" u="sng" dirty="0" err="1" smtClean="0">
                    <a:solidFill>
                      <a:schemeClr val="tx1"/>
                    </a:solidFill>
                  </a:rPr>
                  <a:t>descriminativity</a:t>
                </a:r>
                <a:r>
                  <a:rPr lang="en-US" sz="2200" u="sng" dirty="0" smtClean="0">
                    <a:solidFill>
                      <a:schemeClr val="tx1"/>
                    </a:solidFill>
                  </a:rPr>
                  <a:t> and </a:t>
                </a:r>
                <a:r>
                  <a:rPr lang="en-US" sz="2200" u="sng" dirty="0" err="1" smtClean="0">
                    <a:solidFill>
                      <a:schemeClr val="tx1"/>
                    </a:solidFill>
                  </a:rPr>
                  <a:t>representavity</a:t>
                </a:r>
                <a:r>
                  <a:rPr lang="en-US" sz="2200" dirty="0" smtClean="0">
                    <a:solidFill>
                      <a:schemeClr val="tx1"/>
                    </a:solidFill>
                  </a:rPr>
                  <a:t> of the feature </a:t>
                </a:r>
                <a14:m>
                  <m:oMath xmlns:m="http://schemas.openxmlformats.org/officeDocument/2006/math">
                    <m:sSub>
                      <m:sSubPr>
                        <m:ctrlPr>
                          <a:rPr lang="en-US" sz="2200" b="0" i="1" smtClean="0">
                            <a:solidFill>
                              <a:srgbClr val="FF0000"/>
                            </a:solidFill>
                            <a:latin typeface="Cambria Math" panose="02040503050406030204" pitchFamily="18" charset="0"/>
                          </a:rPr>
                        </m:ctrlPr>
                      </m:sSubPr>
                      <m:e>
                        <m:r>
                          <a:rPr lang="en-US" sz="2200" b="0" i="1" smtClean="0">
                            <a:solidFill>
                              <a:srgbClr val="FF0000"/>
                            </a:solidFill>
                            <a:latin typeface="Cambria Math" panose="02040503050406030204" pitchFamily="18" charset="0"/>
                          </a:rPr>
                          <m:t>𝜒</m:t>
                        </m:r>
                      </m:e>
                      <m:sub>
                        <m:r>
                          <a:rPr lang="en-US" sz="2200" b="0" i="1" smtClean="0">
                            <a:solidFill>
                              <a:srgbClr val="FF0000"/>
                            </a:solidFill>
                            <a:latin typeface="Cambria Math" panose="02040503050406030204" pitchFamily="18" charset="0"/>
                          </a:rPr>
                          <m:t>𝑖</m:t>
                        </m:r>
                      </m:sub>
                    </m:sSub>
                  </m:oMath>
                </a14:m>
                <a:r>
                  <a:rPr lang="en-US" sz="2200" dirty="0" smtClean="0">
                    <a:solidFill>
                      <a:schemeClr val="tx1"/>
                    </a:solidFill>
                  </a:rPr>
                  <a:t>.</a:t>
                </a:r>
              </a:p>
              <a:p>
                <a:pPr marL="1428750" lvl="2">
                  <a:buFont typeface="Arial" panose="020B0604020202020204" pitchFamily="34" charset="0"/>
                  <a:buChar char="•"/>
                </a:pPr>
                <a:endParaRPr lang="en-US" sz="2200" dirty="0">
                  <a:solidFill>
                    <a:schemeClr val="tx1"/>
                  </a:solidFill>
                </a:endParaRPr>
              </a:p>
              <a:p>
                <a:pPr marL="1428750" lvl="2">
                  <a:buFont typeface="Arial" panose="020B0604020202020204" pitchFamily="34" charset="0"/>
                  <a:buChar char="•"/>
                </a:pPr>
                <a14:m>
                  <m:oMath xmlns:m="http://schemas.openxmlformats.org/officeDocument/2006/math">
                    <m:r>
                      <a:rPr lang="en-US" sz="2200" i="1">
                        <a:solidFill>
                          <a:srgbClr val="FF0000"/>
                        </a:solidFill>
                        <a:latin typeface="Cambria Math" panose="02040503050406030204" pitchFamily="18" charset="0"/>
                      </a:rPr>
                      <m:t>𝐷</m:t>
                    </m:r>
                    <m:d>
                      <m:dPr>
                        <m:ctrlPr>
                          <a:rPr lang="en-US" sz="2200" i="1">
                            <a:solidFill>
                              <a:srgbClr val="FF0000"/>
                            </a:solidFill>
                            <a:latin typeface="Cambria Math" panose="02040503050406030204" pitchFamily="18" charset="0"/>
                          </a:rPr>
                        </m:ctrlPr>
                      </m:dPr>
                      <m:e>
                        <m:sSub>
                          <m:sSubPr>
                            <m:ctrlPr>
                              <a:rPr lang="en-US" sz="2200" i="1">
                                <a:solidFill>
                                  <a:srgbClr val="FF0000"/>
                                </a:solidFill>
                                <a:latin typeface="Cambria Math" panose="02040503050406030204" pitchFamily="18" charset="0"/>
                              </a:rPr>
                            </m:ctrlPr>
                          </m:sSubPr>
                          <m:e>
                            <m:r>
                              <a:rPr lang="en-US" sz="2200" i="1">
                                <a:solidFill>
                                  <a:srgbClr val="FF0000"/>
                                </a:solidFill>
                                <a:latin typeface="Cambria Math" panose="02040503050406030204" pitchFamily="18" charset="0"/>
                              </a:rPr>
                              <m:t>𝜒</m:t>
                            </m:r>
                          </m:e>
                          <m:sub>
                            <m:r>
                              <a:rPr lang="en-US" sz="2200" i="1">
                                <a:solidFill>
                                  <a:srgbClr val="FF0000"/>
                                </a:solidFill>
                                <a:latin typeface="Cambria Math" panose="02040503050406030204" pitchFamily="18" charset="0"/>
                              </a:rPr>
                              <m:t>𝑖</m:t>
                            </m:r>
                          </m:sub>
                        </m:sSub>
                      </m:e>
                    </m:d>
                  </m:oMath>
                </a14:m>
                <a:r>
                  <a:rPr lang="en-US" sz="2200" dirty="0" smtClean="0">
                    <a:solidFill>
                      <a:schemeClr val="tx1"/>
                    </a:solidFill>
                  </a:rPr>
                  <a:t> and </a:t>
                </a:r>
                <a14:m>
                  <m:oMath xmlns:m="http://schemas.openxmlformats.org/officeDocument/2006/math">
                    <m:r>
                      <a:rPr lang="en-US" sz="2200" i="1">
                        <a:solidFill>
                          <a:srgbClr val="FF0000"/>
                        </a:solidFill>
                        <a:latin typeface="Cambria Math" panose="02040503050406030204" pitchFamily="18" charset="0"/>
                      </a:rPr>
                      <m:t>𝑅</m:t>
                    </m:r>
                    <m:d>
                      <m:dPr>
                        <m:ctrlPr>
                          <a:rPr lang="en-US" sz="2200" i="1">
                            <a:solidFill>
                              <a:srgbClr val="FF0000"/>
                            </a:solidFill>
                            <a:latin typeface="Cambria Math" panose="02040503050406030204" pitchFamily="18" charset="0"/>
                          </a:rPr>
                        </m:ctrlPr>
                      </m:dPr>
                      <m:e>
                        <m:sSub>
                          <m:sSubPr>
                            <m:ctrlPr>
                              <a:rPr lang="en-US" sz="2200" i="1">
                                <a:solidFill>
                                  <a:srgbClr val="FF0000"/>
                                </a:solidFill>
                                <a:latin typeface="Cambria Math" panose="02040503050406030204" pitchFamily="18" charset="0"/>
                              </a:rPr>
                            </m:ctrlPr>
                          </m:sSubPr>
                          <m:e>
                            <m:r>
                              <a:rPr lang="en-US" sz="2200" i="1">
                                <a:solidFill>
                                  <a:srgbClr val="FF0000"/>
                                </a:solidFill>
                                <a:latin typeface="Cambria Math" panose="02040503050406030204" pitchFamily="18" charset="0"/>
                              </a:rPr>
                              <m:t>𝜒</m:t>
                            </m:r>
                          </m:e>
                          <m:sub>
                            <m:r>
                              <a:rPr lang="en-US" sz="2200" i="1">
                                <a:solidFill>
                                  <a:srgbClr val="FF0000"/>
                                </a:solidFill>
                                <a:latin typeface="Cambria Math" panose="02040503050406030204" pitchFamily="18" charset="0"/>
                              </a:rPr>
                              <m:t>𝑖</m:t>
                            </m:r>
                          </m:sub>
                        </m:sSub>
                      </m:e>
                    </m:d>
                  </m:oMath>
                </a14:m>
                <a:r>
                  <a:rPr lang="en-US" sz="2200" dirty="0" smtClean="0">
                    <a:solidFill>
                      <a:schemeClr val="tx1"/>
                    </a:solidFill>
                  </a:rPr>
                  <a:t> are calculated by the entropy based formula.</a:t>
                </a:r>
              </a:p>
            </p:txBody>
          </p:sp>
        </mc:Choice>
        <mc:Fallback>
          <p:sp>
            <p:nvSpPr>
              <p:cNvPr id="2" name="TextBox 1"/>
              <p:cNvSpPr txBox="1">
                <a:spLocks noRot="1" noChangeAspect="1" noMove="1" noResize="1" noEditPoints="1" noAdjustHandles="1" noChangeArrowheads="1" noChangeShapeType="1" noTextEdit="1"/>
              </p:cNvSpPr>
              <p:nvPr/>
            </p:nvSpPr>
            <p:spPr>
              <a:xfrm>
                <a:off x="-381000" y="3151525"/>
                <a:ext cx="9448800" cy="3139321"/>
              </a:xfrm>
              <a:prstGeom prst="rect">
                <a:avLst/>
              </a:prstGeom>
              <a:blipFill rotWithShape="0">
                <a:blip r:embed="rId3"/>
                <a:stretch>
                  <a:fillRect t="-1165" b="-3107"/>
                </a:stretch>
              </a:blipFill>
            </p:spPr>
            <p:txBody>
              <a:bodyPr/>
              <a:lstStyle/>
              <a:p>
                <a:r>
                  <a:rPr lang="en-US">
                    <a:noFill/>
                  </a:rPr>
                  <a:t> </a:t>
                </a:r>
              </a:p>
            </p:txBody>
          </p:sp>
        </mc:Fallback>
      </mc:AlternateContent>
      <p:sp>
        <p:nvSpPr>
          <p:cNvPr id="208" name="Rectangle 207"/>
          <p:cNvSpPr/>
          <p:nvPr/>
        </p:nvSpPr>
        <p:spPr bwMode="auto">
          <a:xfrm>
            <a:off x="3490460" y="6410559"/>
            <a:ext cx="3291339" cy="392504"/>
          </a:xfrm>
          <a:prstGeom prst="rect">
            <a:avLst/>
          </a:prstGeom>
          <a:noFill/>
          <a:ln w="127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mc:AlternateContent xmlns:mc="http://schemas.openxmlformats.org/markup-compatibility/2006">
        <mc:Choice xmlns:a14="http://schemas.microsoft.com/office/drawing/2010/main" Requires="a14">
          <p:sp>
            <p:nvSpPr>
              <p:cNvPr id="209" name="Rectangle 208"/>
              <p:cNvSpPr/>
              <p:nvPr/>
            </p:nvSpPr>
            <p:spPr>
              <a:xfrm>
                <a:off x="3424679" y="6341398"/>
                <a:ext cx="344370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𝑟𝑒𝑙</m:t>
                      </m:r>
                      <m:d>
                        <m:dPr>
                          <m:ctrlPr>
                            <a:rPr lang="en-US" sz="2400" b="0" i="1" smtClean="0">
                              <a:solidFill>
                                <a:srgbClr val="C00000"/>
                              </a:solidFill>
                              <a:latin typeface="Cambria Math" panose="02040503050406030204" pitchFamily="18" charset="0"/>
                            </a:rPr>
                          </m:ctrlPr>
                        </m:dPr>
                        <m:e>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𝜒</m:t>
                              </m:r>
                            </m:e>
                            <m:sub>
                              <m:r>
                                <a:rPr lang="en-US" sz="2400" b="0" i="1" smtClean="0">
                                  <a:solidFill>
                                    <a:srgbClr val="C00000"/>
                                  </a:solidFill>
                                  <a:latin typeface="Cambria Math" panose="02040503050406030204" pitchFamily="18" charset="0"/>
                                </a:rPr>
                                <m:t>𝑖</m:t>
                              </m:r>
                            </m:sub>
                          </m:sSub>
                        </m:e>
                      </m:d>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𝐷</m:t>
                      </m:r>
                      <m:d>
                        <m:dPr>
                          <m:ctrlPr>
                            <a:rPr lang="en-US" sz="2400" b="0" i="1" smtClean="0">
                              <a:solidFill>
                                <a:srgbClr val="C00000"/>
                              </a:solidFill>
                              <a:latin typeface="Cambria Math" panose="02040503050406030204" pitchFamily="18" charset="0"/>
                            </a:rPr>
                          </m:ctrlPr>
                        </m:dPr>
                        <m:e>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𝜒</m:t>
                              </m:r>
                            </m:e>
                            <m:sub>
                              <m:r>
                                <a:rPr lang="en-US" sz="2400" b="0" i="1" smtClean="0">
                                  <a:solidFill>
                                    <a:srgbClr val="C00000"/>
                                  </a:solidFill>
                                  <a:latin typeface="Cambria Math" panose="02040503050406030204" pitchFamily="18" charset="0"/>
                                </a:rPr>
                                <m:t>𝑖</m:t>
                              </m:r>
                            </m:sub>
                          </m:sSub>
                        </m:e>
                      </m:d>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𝑅</m:t>
                      </m:r>
                      <m:r>
                        <a:rPr lang="en-US" sz="2400" b="0" i="1" smtClean="0">
                          <a:solidFill>
                            <a:srgbClr val="C00000"/>
                          </a:solidFill>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𝜒</m:t>
                          </m:r>
                        </m:e>
                        <m:sub>
                          <m:r>
                            <a:rPr lang="en-US" sz="2400" b="0" i="1" smtClean="0">
                              <a:solidFill>
                                <a:srgbClr val="C00000"/>
                              </a:solidFill>
                              <a:latin typeface="Cambria Math" panose="02040503050406030204" pitchFamily="18" charset="0"/>
                            </a:rPr>
                            <m:t>𝑖</m:t>
                          </m:r>
                        </m:sub>
                      </m:sSub>
                      <m:r>
                        <a:rPr lang="en-US" sz="2400" b="0" i="1" smtClean="0">
                          <a:solidFill>
                            <a:srgbClr val="C00000"/>
                          </a:solidFill>
                          <a:latin typeface="Cambria Math" panose="02040503050406030204" pitchFamily="18" charset="0"/>
                        </a:rPr>
                        <m:t>)</m:t>
                      </m:r>
                    </m:oMath>
                  </m:oMathPara>
                </a14:m>
                <a:endParaRPr lang="en-US" sz="2400" dirty="0">
                  <a:solidFill>
                    <a:srgbClr val="C00000"/>
                  </a:solidFill>
                </a:endParaRPr>
              </a:p>
            </p:txBody>
          </p:sp>
        </mc:Choice>
        <mc:Fallback>
          <p:sp>
            <p:nvSpPr>
              <p:cNvPr id="209" name="Rectangle 208"/>
              <p:cNvSpPr>
                <a:spLocks noRot="1" noChangeAspect="1" noMove="1" noResize="1" noEditPoints="1" noAdjustHandles="1" noChangeArrowheads="1" noChangeShapeType="1" noTextEdit="1"/>
              </p:cNvSpPr>
              <p:nvPr/>
            </p:nvSpPr>
            <p:spPr>
              <a:xfrm>
                <a:off x="3424679" y="6341398"/>
                <a:ext cx="3443700" cy="461665"/>
              </a:xfrm>
              <a:prstGeom prst="rect">
                <a:avLst/>
              </a:prstGeom>
              <a:blipFill rotWithShape="0">
                <a:blip r:embed="rId4"/>
                <a:stretch>
                  <a:fillRect b="-19737"/>
                </a:stretch>
              </a:blipFill>
            </p:spPr>
            <p:txBody>
              <a:bodyPr/>
              <a:lstStyle/>
              <a:p>
                <a:r>
                  <a:rPr lang="en-US">
                    <a:noFill/>
                  </a:rPr>
                  <a:t> </a:t>
                </a:r>
              </a:p>
            </p:txBody>
          </p:sp>
        </mc:Fallback>
      </mc:AlternateContent>
      <p:pic>
        <p:nvPicPr>
          <p:cNvPr id="210" name="Picture 209" descr="eng_w_DSC02400_3.jpg"/>
          <p:cNvPicPr>
            <a:picLocks noChangeAspect="1"/>
          </p:cNvPicPr>
          <p:nvPr/>
        </p:nvPicPr>
        <p:blipFill>
          <a:blip r:embed="rId5"/>
          <a:stretch>
            <a:fillRect/>
          </a:stretch>
        </p:blipFill>
        <p:spPr>
          <a:xfrm>
            <a:off x="4876799" y="2025650"/>
            <a:ext cx="2245993" cy="685800"/>
          </a:xfrm>
          <a:prstGeom prst="rect">
            <a:avLst/>
          </a:prstGeom>
        </p:spPr>
      </p:pic>
      <p:pic>
        <p:nvPicPr>
          <p:cNvPr id="211" name="Picture 210" descr="eng_w_DSC02400_3.jpg"/>
          <p:cNvPicPr>
            <a:picLocks noChangeAspect="1"/>
          </p:cNvPicPr>
          <p:nvPr/>
        </p:nvPicPr>
        <p:blipFill>
          <a:blip r:embed="rId6" cstate="print"/>
          <a:stretch>
            <a:fillRect/>
          </a:stretch>
        </p:blipFill>
        <p:spPr>
          <a:xfrm>
            <a:off x="1857375" y="1917700"/>
            <a:ext cx="1247774" cy="381000"/>
          </a:xfrm>
          <a:prstGeom prst="rect">
            <a:avLst/>
          </a:prstGeom>
        </p:spPr>
      </p:pic>
      <p:pic>
        <p:nvPicPr>
          <p:cNvPr id="212" name="Picture 211" descr="hind_w_61_23.jpg"/>
          <p:cNvPicPr>
            <a:picLocks/>
          </p:cNvPicPr>
          <p:nvPr/>
        </p:nvPicPr>
        <p:blipFill>
          <a:blip r:embed="rId7"/>
          <a:stretch>
            <a:fillRect/>
          </a:stretch>
        </p:blipFill>
        <p:spPr>
          <a:xfrm>
            <a:off x="363689" y="1689100"/>
            <a:ext cx="914400" cy="365760"/>
          </a:xfrm>
          <a:prstGeom prst="rect">
            <a:avLst/>
          </a:prstGeom>
        </p:spPr>
      </p:pic>
      <p:sp>
        <p:nvSpPr>
          <p:cNvPr id="213" name="Oval 212"/>
          <p:cNvSpPr/>
          <p:nvPr/>
        </p:nvSpPr>
        <p:spPr>
          <a:xfrm>
            <a:off x="1887688" y="1917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14" name="Oval 213"/>
          <p:cNvSpPr/>
          <p:nvPr/>
        </p:nvSpPr>
        <p:spPr>
          <a:xfrm>
            <a:off x="1963888" y="1917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15" name="Oval 214"/>
          <p:cNvSpPr/>
          <p:nvPr/>
        </p:nvSpPr>
        <p:spPr>
          <a:xfrm>
            <a:off x="2040088" y="1917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16" name="Oval 215"/>
          <p:cNvSpPr/>
          <p:nvPr/>
        </p:nvSpPr>
        <p:spPr>
          <a:xfrm>
            <a:off x="2116288" y="1917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17" name="Oval 216"/>
          <p:cNvSpPr/>
          <p:nvPr/>
        </p:nvSpPr>
        <p:spPr>
          <a:xfrm>
            <a:off x="2192488" y="1917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18" name="Oval 217"/>
          <p:cNvSpPr/>
          <p:nvPr/>
        </p:nvSpPr>
        <p:spPr>
          <a:xfrm>
            <a:off x="2268688" y="1917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19" name="Oval 218"/>
          <p:cNvSpPr/>
          <p:nvPr/>
        </p:nvSpPr>
        <p:spPr>
          <a:xfrm>
            <a:off x="2344888" y="1917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20" name="Oval 219"/>
          <p:cNvSpPr/>
          <p:nvPr/>
        </p:nvSpPr>
        <p:spPr>
          <a:xfrm>
            <a:off x="2421088" y="1917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21" name="Oval 220"/>
          <p:cNvSpPr/>
          <p:nvPr/>
        </p:nvSpPr>
        <p:spPr>
          <a:xfrm>
            <a:off x="2497288" y="1917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22" name="Oval 221"/>
          <p:cNvSpPr/>
          <p:nvPr/>
        </p:nvSpPr>
        <p:spPr>
          <a:xfrm>
            <a:off x="2573488" y="1917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23" name="Oval 222"/>
          <p:cNvSpPr/>
          <p:nvPr/>
        </p:nvSpPr>
        <p:spPr>
          <a:xfrm>
            <a:off x="2649688" y="1917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24" name="Oval 223"/>
          <p:cNvSpPr/>
          <p:nvPr/>
        </p:nvSpPr>
        <p:spPr>
          <a:xfrm>
            <a:off x="2725888" y="1917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25" name="Oval 224"/>
          <p:cNvSpPr/>
          <p:nvPr/>
        </p:nvSpPr>
        <p:spPr>
          <a:xfrm>
            <a:off x="2802088" y="1917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26" name="Oval 225"/>
          <p:cNvSpPr/>
          <p:nvPr/>
        </p:nvSpPr>
        <p:spPr>
          <a:xfrm>
            <a:off x="2878288" y="1917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27" name="Oval 226"/>
          <p:cNvSpPr/>
          <p:nvPr/>
        </p:nvSpPr>
        <p:spPr>
          <a:xfrm>
            <a:off x="2954488" y="1917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28" name="Oval 227"/>
          <p:cNvSpPr/>
          <p:nvPr/>
        </p:nvSpPr>
        <p:spPr>
          <a:xfrm>
            <a:off x="3030688" y="19177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29" name="Oval 228"/>
          <p:cNvSpPr/>
          <p:nvPr/>
        </p:nvSpPr>
        <p:spPr>
          <a:xfrm>
            <a:off x="1887688" y="1993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30" name="Oval 229"/>
          <p:cNvSpPr/>
          <p:nvPr/>
        </p:nvSpPr>
        <p:spPr>
          <a:xfrm>
            <a:off x="1963888" y="1993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31" name="Oval 230"/>
          <p:cNvSpPr/>
          <p:nvPr/>
        </p:nvSpPr>
        <p:spPr>
          <a:xfrm>
            <a:off x="2040088" y="1993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32" name="Oval 231"/>
          <p:cNvSpPr/>
          <p:nvPr/>
        </p:nvSpPr>
        <p:spPr>
          <a:xfrm>
            <a:off x="2116288" y="1993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33" name="Oval 232"/>
          <p:cNvSpPr/>
          <p:nvPr/>
        </p:nvSpPr>
        <p:spPr>
          <a:xfrm>
            <a:off x="2192488" y="1993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34" name="Oval 233"/>
          <p:cNvSpPr/>
          <p:nvPr/>
        </p:nvSpPr>
        <p:spPr>
          <a:xfrm>
            <a:off x="2268688" y="1993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35" name="Oval 234"/>
          <p:cNvSpPr/>
          <p:nvPr/>
        </p:nvSpPr>
        <p:spPr>
          <a:xfrm>
            <a:off x="2344888" y="1993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36" name="Oval 235"/>
          <p:cNvSpPr/>
          <p:nvPr/>
        </p:nvSpPr>
        <p:spPr>
          <a:xfrm>
            <a:off x="2421088" y="1993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37" name="Oval 236"/>
          <p:cNvSpPr/>
          <p:nvPr/>
        </p:nvSpPr>
        <p:spPr>
          <a:xfrm>
            <a:off x="2497288" y="1993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38" name="Oval 237"/>
          <p:cNvSpPr/>
          <p:nvPr/>
        </p:nvSpPr>
        <p:spPr>
          <a:xfrm>
            <a:off x="2573488" y="1993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39" name="Oval 238"/>
          <p:cNvSpPr/>
          <p:nvPr/>
        </p:nvSpPr>
        <p:spPr>
          <a:xfrm>
            <a:off x="2649688" y="1993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40" name="Oval 239"/>
          <p:cNvSpPr/>
          <p:nvPr/>
        </p:nvSpPr>
        <p:spPr>
          <a:xfrm>
            <a:off x="2725888" y="1993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41" name="Oval 240"/>
          <p:cNvSpPr/>
          <p:nvPr/>
        </p:nvSpPr>
        <p:spPr>
          <a:xfrm>
            <a:off x="2802088" y="1993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42" name="Oval 241"/>
          <p:cNvSpPr/>
          <p:nvPr/>
        </p:nvSpPr>
        <p:spPr>
          <a:xfrm>
            <a:off x="2878288" y="1993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43" name="Oval 242"/>
          <p:cNvSpPr/>
          <p:nvPr/>
        </p:nvSpPr>
        <p:spPr>
          <a:xfrm>
            <a:off x="2954488" y="1993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44" name="Oval 243"/>
          <p:cNvSpPr/>
          <p:nvPr/>
        </p:nvSpPr>
        <p:spPr>
          <a:xfrm>
            <a:off x="3030688" y="19939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45" name="Oval 244"/>
          <p:cNvSpPr/>
          <p:nvPr/>
        </p:nvSpPr>
        <p:spPr>
          <a:xfrm>
            <a:off x="1887688" y="2070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46" name="Oval 245"/>
          <p:cNvSpPr/>
          <p:nvPr/>
        </p:nvSpPr>
        <p:spPr>
          <a:xfrm>
            <a:off x="1963888" y="2070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47" name="Oval 246"/>
          <p:cNvSpPr/>
          <p:nvPr/>
        </p:nvSpPr>
        <p:spPr>
          <a:xfrm>
            <a:off x="2040088" y="2070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48" name="Oval 247"/>
          <p:cNvSpPr/>
          <p:nvPr/>
        </p:nvSpPr>
        <p:spPr>
          <a:xfrm>
            <a:off x="2116288" y="2070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49" name="Oval 248"/>
          <p:cNvSpPr/>
          <p:nvPr/>
        </p:nvSpPr>
        <p:spPr>
          <a:xfrm>
            <a:off x="2192488" y="2070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50" name="Oval 249"/>
          <p:cNvSpPr/>
          <p:nvPr/>
        </p:nvSpPr>
        <p:spPr>
          <a:xfrm>
            <a:off x="2268688" y="2070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51" name="Oval 250"/>
          <p:cNvSpPr/>
          <p:nvPr/>
        </p:nvSpPr>
        <p:spPr>
          <a:xfrm>
            <a:off x="2344888" y="2070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52" name="Oval 251"/>
          <p:cNvSpPr/>
          <p:nvPr/>
        </p:nvSpPr>
        <p:spPr>
          <a:xfrm>
            <a:off x="2421088" y="2070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53" name="Oval 252"/>
          <p:cNvSpPr/>
          <p:nvPr/>
        </p:nvSpPr>
        <p:spPr>
          <a:xfrm>
            <a:off x="2497288" y="2070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54" name="Oval 253"/>
          <p:cNvSpPr/>
          <p:nvPr/>
        </p:nvSpPr>
        <p:spPr>
          <a:xfrm>
            <a:off x="2573488" y="2070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55" name="Oval 254"/>
          <p:cNvSpPr/>
          <p:nvPr/>
        </p:nvSpPr>
        <p:spPr>
          <a:xfrm>
            <a:off x="2649688" y="2070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56" name="Oval 255"/>
          <p:cNvSpPr/>
          <p:nvPr/>
        </p:nvSpPr>
        <p:spPr>
          <a:xfrm>
            <a:off x="2725888" y="2070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57" name="Oval 256"/>
          <p:cNvSpPr/>
          <p:nvPr/>
        </p:nvSpPr>
        <p:spPr>
          <a:xfrm>
            <a:off x="2802088" y="2070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58" name="Oval 257"/>
          <p:cNvSpPr/>
          <p:nvPr/>
        </p:nvSpPr>
        <p:spPr>
          <a:xfrm>
            <a:off x="2878288" y="2070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59" name="Oval 258"/>
          <p:cNvSpPr/>
          <p:nvPr/>
        </p:nvSpPr>
        <p:spPr>
          <a:xfrm>
            <a:off x="2954488" y="2070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60" name="Oval 259"/>
          <p:cNvSpPr/>
          <p:nvPr/>
        </p:nvSpPr>
        <p:spPr>
          <a:xfrm>
            <a:off x="3030688" y="20701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61" name="Oval 260"/>
          <p:cNvSpPr/>
          <p:nvPr/>
        </p:nvSpPr>
        <p:spPr>
          <a:xfrm>
            <a:off x="1887688" y="2146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62" name="Oval 261"/>
          <p:cNvSpPr/>
          <p:nvPr/>
        </p:nvSpPr>
        <p:spPr>
          <a:xfrm>
            <a:off x="1963888" y="2146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63" name="Oval 262"/>
          <p:cNvSpPr/>
          <p:nvPr/>
        </p:nvSpPr>
        <p:spPr>
          <a:xfrm>
            <a:off x="2040088" y="2146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64" name="Oval 263"/>
          <p:cNvSpPr/>
          <p:nvPr/>
        </p:nvSpPr>
        <p:spPr>
          <a:xfrm>
            <a:off x="2116288" y="2146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65" name="Oval 264"/>
          <p:cNvSpPr/>
          <p:nvPr/>
        </p:nvSpPr>
        <p:spPr>
          <a:xfrm>
            <a:off x="2192488" y="2146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66" name="Oval 265"/>
          <p:cNvSpPr/>
          <p:nvPr/>
        </p:nvSpPr>
        <p:spPr>
          <a:xfrm>
            <a:off x="2268688" y="2146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67" name="Oval 266"/>
          <p:cNvSpPr/>
          <p:nvPr/>
        </p:nvSpPr>
        <p:spPr>
          <a:xfrm>
            <a:off x="2344888" y="2146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68" name="Oval 267"/>
          <p:cNvSpPr/>
          <p:nvPr/>
        </p:nvSpPr>
        <p:spPr>
          <a:xfrm>
            <a:off x="2421088" y="2146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69" name="Oval 268"/>
          <p:cNvSpPr/>
          <p:nvPr/>
        </p:nvSpPr>
        <p:spPr>
          <a:xfrm>
            <a:off x="2497288" y="2146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70" name="Oval 269"/>
          <p:cNvSpPr/>
          <p:nvPr/>
        </p:nvSpPr>
        <p:spPr>
          <a:xfrm>
            <a:off x="2573488" y="2146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71" name="Oval 270"/>
          <p:cNvSpPr/>
          <p:nvPr/>
        </p:nvSpPr>
        <p:spPr>
          <a:xfrm>
            <a:off x="2649688" y="2146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72" name="Oval 271"/>
          <p:cNvSpPr/>
          <p:nvPr/>
        </p:nvSpPr>
        <p:spPr>
          <a:xfrm>
            <a:off x="2725888" y="2146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73" name="Oval 272"/>
          <p:cNvSpPr/>
          <p:nvPr/>
        </p:nvSpPr>
        <p:spPr>
          <a:xfrm>
            <a:off x="2802088" y="2146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74" name="Oval 273"/>
          <p:cNvSpPr/>
          <p:nvPr/>
        </p:nvSpPr>
        <p:spPr>
          <a:xfrm>
            <a:off x="2878288" y="2146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75" name="Oval 274"/>
          <p:cNvSpPr/>
          <p:nvPr/>
        </p:nvSpPr>
        <p:spPr>
          <a:xfrm>
            <a:off x="2954488" y="2146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76" name="Oval 275"/>
          <p:cNvSpPr/>
          <p:nvPr/>
        </p:nvSpPr>
        <p:spPr>
          <a:xfrm>
            <a:off x="3030688" y="21463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77" name="Oval 276"/>
          <p:cNvSpPr/>
          <p:nvPr/>
        </p:nvSpPr>
        <p:spPr>
          <a:xfrm>
            <a:off x="18876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78" name="Oval 277"/>
          <p:cNvSpPr/>
          <p:nvPr/>
        </p:nvSpPr>
        <p:spPr>
          <a:xfrm>
            <a:off x="19638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79" name="Oval 278"/>
          <p:cNvSpPr/>
          <p:nvPr/>
        </p:nvSpPr>
        <p:spPr>
          <a:xfrm>
            <a:off x="20400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80" name="Oval 279"/>
          <p:cNvSpPr/>
          <p:nvPr/>
        </p:nvSpPr>
        <p:spPr>
          <a:xfrm>
            <a:off x="21162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81" name="Oval 280"/>
          <p:cNvSpPr/>
          <p:nvPr/>
        </p:nvSpPr>
        <p:spPr>
          <a:xfrm>
            <a:off x="21924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82" name="Oval 281"/>
          <p:cNvSpPr/>
          <p:nvPr/>
        </p:nvSpPr>
        <p:spPr>
          <a:xfrm>
            <a:off x="22686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83" name="Oval 282"/>
          <p:cNvSpPr/>
          <p:nvPr/>
        </p:nvSpPr>
        <p:spPr>
          <a:xfrm>
            <a:off x="23448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84" name="Oval 283"/>
          <p:cNvSpPr/>
          <p:nvPr/>
        </p:nvSpPr>
        <p:spPr>
          <a:xfrm>
            <a:off x="24210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85" name="Oval 284"/>
          <p:cNvSpPr/>
          <p:nvPr/>
        </p:nvSpPr>
        <p:spPr>
          <a:xfrm>
            <a:off x="24972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86" name="Oval 285"/>
          <p:cNvSpPr/>
          <p:nvPr/>
        </p:nvSpPr>
        <p:spPr>
          <a:xfrm>
            <a:off x="25734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87" name="Oval 286"/>
          <p:cNvSpPr/>
          <p:nvPr/>
        </p:nvSpPr>
        <p:spPr>
          <a:xfrm>
            <a:off x="26496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88" name="Oval 287"/>
          <p:cNvSpPr/>
          <p:nvPr/>
        </p:nvSpPr>
        <p:spPr>
          <a:xfrm>
            <a:off x="27258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89" name="Oval 288"/>
          <p:cNvSpPr/>
          <p:nvPr/>
        </p:nvSpPr>
        <p:spPr>
          <a:xfrm>
            <a:off x="28020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90" name="Oval 289"/>
          <p:cNvSpPr/>
          <p:nvPr/>
        </p:nvSpPr>
        <p:spPr>
          <a:xfrm>
            <a:off x="28782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91" name="Oval 290"/>
          <p:cNvSpPr/>
          <p:nvPr/>
        </p:nvSpPr>
        <p:spPr>
          <a:xfrm>
            <a:off x="29544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sp>
        <p:nvSpPr>
          <p:cNvPr id="292" name="Oval 291"/>
          <p:cNvSpPr/>
          <p:nvPr/>
        </p:nvSpPr>
        <p:spPr>
          <a:xfrm>
            <a:off x="3030688" y="2222500"/>
            <a:ext cx="76200" cy="76200"/>
          </a:xfrm>
          <a:prstGeom prst="ellipse">
            <a:avLst/>
          </a:prstGeom>
          <a:noFill/>
          <a:ln w="12700" cap="flat" cmpd="sng" algn="ctr">
            <a:solidFill>
              <a:srgbClr val="00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50"/>
              </a:solidFill>
              <a:effectLst/>
              <a:uLnTx/>
              <a:uFillTx/>
              <a:latin typeface="Calibri"/>
              <a:ea typeface="+mn-ea"/>
              <a:cs typeface="+mn-cs"/>
            </a:endParaRPr>
          </a:p>
        </p:txBody>
      </p:sp>
      <p:cxnSp>
        <p:nvCxnSpPr>
          <p:cNvPr id="293" name="Straight Connector 292"/>
          <p:cNvCxnSpPr/>
          <p:nvPr/>
        </p:nvCxnSpPr>
        <p:spPr>
          <a:xfrm>
            <a:off x="3792688" y="2146300"/>
            <a:ext cx="533400" cy="1588"/>
          </a:xfrm>
          <a:prstGeom prst="line">
            <a:avLst/>
          </a:prstGeom>
          <a:noFill/>
          <a:ln w="12700" cap="flat" cmpd="sng" algn="ctr">
            <a:solidFill>
              <a:srgbClr val="C0504D"/>
            </a:solidFill>
            <a:prstDash val="solid"/>
          </a:ln>
          <a:effectLst/>
        </p:spPr>
      </p:cxnSp>
      <p:cxnSp>
        <p:nvCxnSpPr>
          <p:cNvPr id="294" name="Straight Arrow Connector 293"/>
          <p:cNvCxnSpPr/>
          <p:nvPr/>
        </p:nvCxnSpPr>
        <p:spPr>
          <a:xfrm rot="5400000" flipH="1" flipV="1">
            <a:off x="3429000" y="1841500"/>
            <a:ext cx="609600" cy="1588"/>
          </a:xfrm>
          <a:prstGeom prst="straightConnector1">
            <a:avLst/>
          </a:prstGeom>
          <a:noFill/>
          <a:ln w="9525" cap="flat" cmpd="sng" algn="ctr">
            <a:solidFill>
              <a:srgbClr val="C0504D"/>
            </a:solidFill>
            <a:prstDash val="solid"/>
            <a:tailEnd type="arrow"/>
          </a:ln>
          <a:effectLst/>
        </p:spPr>
      </p:cxnSp>
      <p:cxnSp>
        <p:nvCxnSpPr>
          <p:cNvPr id="295" name="Straight Arrow Connector 294"/>
          <p:cNvCxnSpPr/>
          <p:nvPr/>
        </p:nvCxnSpPr>
        <p:spPr>
          <a:xfrm rot="5400000">
            <a:off x="3276600" y="2146300"/>
            <a:ext cx="457200" cy="457200"/>
          </a:xfrm>
          <a:prstGeom prst="straightConnector1">
            <a:avLst/>
          </a:prstGeom>
          <a:noFill/>
          <a:ln w="9525" cap="flat" cmpd="sng" algn="ctr">
            <a:solidFill>
              <a:srgbClr val="C0504D"/>
            </a:solidFill>
            <a:prstDash val="solid"/>
            <a:tailEnd type="arrow"/>
          </a:ln>
          <a:effectLst/>
        </p:spPr>
      </p:cxnSp>
      <p:cxnSp>
        <p:nvCxnSpPr>
          <p:cNvPr id="296" name="Straight Arrow Connector 295"/>
          <p:cNvCxnSpPr/>
          <p:nvPr/>
        </p:nvCxnSpPr>
        <p:spPr>
          <a:xfrm>
            <a:off x="3733800" y="2146300"/>
            <a:ext cx="762000" cy="1588"/>
          </a:xfrm>
          <a:prstGeom prst="straightConnector1">
            <a:avLst/>
          </a:prstGeom>
          <a:noFill/>
          <a:ln w="9525" cap="flat" cmpd="sng" algn="ctr">
            <a:solidFill>
              <a:srgbClr val="C0504D"/>
            </a:solidFill>
            <a:prstDash val="solid"/>
            <a:tailEnd type="arrow"/>
          </a:ln>
          <a:effectLst/>
        </p:spPr>
      </p:cxnSp>
      <p:sp>
        <p:nvSpPr>
          <p:cNvPr id="297" name="Diamond 296"/>
          <p:cNvSpPr/>
          <p:nvPr/>
        </p:nvSpPr>
        <p:spPr>
          <a:xfrm>
            <a:off x="3810000" y="2603500"/>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98" name="Diamond 297"/>
          <p:cNvSpPr/>
          <p:nvPr/>
        </p:nvSpPr>
        <p:spPr>
          <a:xfrm>
            <a:off x="3733800" y="2527300"/>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99" name="Diamond 298"/>
          <p:cNvSpPr/>
          <p:nvPr/>
        </p:nvSpPr>
        <p:spPr>
          <a:xfrm>
            <a:off x="3581400" y="2527300"/>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00" name="Diamond 299"/>
          <p:cNvSpPr/>
          <p:nvPr/>
        </p:nvSpPr>
        <p:spPr>
          <a:xfrm>
            <a:off x="3657600" y="2451100"/>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01" name="Diamond 300"/>
          <p:cNvSpPr/>
          <p:nvPr/>
        </p:nvSpPr>
        <p:spPr>
          <a:xfrm>
            <a:off x="3657600" y="2603500"/>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02" name="Diamond 301"/>
          <p:cNvSpPr/>
          <p:nvPr/>
        </p:nvSpPr>
        <p:spPr>
          <a:xfrm>
            <a:off x="3810000" y="2451100"/>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03" name="Oval 302"/>
          <p:cNvSpPr/>
          <p:nvPr/>
        </p:nvSpPr>
        <p:spPr>
          <a:xfrm>
            <a:off x="3505200" y="2298700"/>
            <a:ext cx="457200" cy="457200"/>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304" name="Group 303"/>
          <p:cNvGrpSpPr/>
          <p:nvPr/>
        </p:nvGrpSpPr>
        <p:grpSpPr>
          <a:xfrm>
            <a:off x="4876800" y="2025650"/>
            <a:ext cx="533400" cy="533400"/>
            <a:chOff x="5942806" y="2743200"/>
            <a:chExt cx="2059782" cy="2058988"/>
          </a:xfrm>
        </p:grpSpPr>
        <p:cxnSp>
          <p:nvCxnSpPr>
            <p:cNvPr id="305" name="Straight Connector 304"/>
            <p:cNvCxnSpPr/>
            <p:nvPr/>
          </p:nvCxnSpPr>
          <p:spPr>
            <a:xfrm rot="5400000">
              <a:off x="4914900" y="3771900"/>
              <a:ext cx="2057400" cy="1588"/>
            </a:xfrm>
            <a:prstGeom prst="line">
              <a:avLst/>
            </a:prstGeom>
            <a:noFill/>
            <a:ln w="9525" cap="flat" cmpd="sng" algn="ctr">
              <a:solidFill>
                <a:srgbClr val="4F81BD">
                  <a:lumMod val="50000"/>
                </a:srgbClr>
              </a:solidFill>
              <a:prstDash val="solid"/>
            </a:ln>
            <a:effectLst/>
          </p:spPr>
        </p:cxnSp>
        <p:cxnSp>
          <p:nvCxnSpPr>
            <p:cNvPr id="306" name="Straight Connector 305"/>
            <p:cNvCxnSpPr/>
            <p:nvPr/>
          </p:nvCxnSpPr>
          <p:spPr>
            <a:xfrm rot="5400000">
              <a:off x="5601494" y="3771106"/>
              <a:ext cx="2057400" cy="1588"/>
            </a:xfrm>
            <a:prstGeom prst="line">
              <a:avLst/>
            </a:prstGeom>
            <a:noFill/>
            <a:ln w="9525" cap="flat" cmpd="sng" algn="ctr">
              <a:solidFill>
                <a:srgbClr val="4F81BD">
                  <a:lumMod val="50000"/>
                </a:srgbClr>
              </a:solidFill>
              <a:prstDash val="solid"/>
            </a:ln>
            <a:effectLst/>
          </p:spPr>
        </p:cxnSp>
        <p:cxnSp>
          <p:nvCxnSpPr>
            <p:cNvPr id="307" name="Straight Connector 306"/>
            <p:cNvCxnSpPr/>
            <p:nvPr/>
          </p:nvCxnSpPr>
          <p:spPr>
            <a:xfrm rot="5400000">
              <a:off x="6287294" y="3771106"/>
              <a:ext cx="2057400" cy="1588"/>
            </a:xfrm>
            <a:prstGeom prst="line">
              <a:avLst/>
            </a:prstGeom>
            <a:noFill/>
            <a:ln w="9525" cap="flat" cmpd="sng" algn="ctr">
              <a:solidFill>
                <a:srgbClr val="4F81BD">
                  <a:lumMod val="50000"/>
                </a:srgbClr>
              </a:solidFill>
              <a:prstDash val="solid"/>
            </a:ln>
            <a:effectLst/>
          </p:spPr>
        </p:cxnSp>
        <p:cxnSp>
          <p:nvCxnSpPr>
            <p:cNvPr id="308" name="Straight Connector 307"/>
            <p:cNvCxnSpPr/>
            <p:nvPr/>
          </p:nvCxnSpPr>
          <p:spPr>
            <a:xfrm rot="5400000">
              <a:off x="6973094" y="3771106"/>
              <a:ext cx="2057400" cy="1588"/>
            </a:xfrm>
            <a:prstGeom prst="line">
              <a:avLst/>
            </a:prstGeom>
            <a:noFill/>
            <a:ln w="9525" cap="flat" cmpd="sng" algn="ctr">
              <a:solidFill>
                <a:srgbClr val="4F81BD">
                  <a:lumMod val="50000"/>
                </a:srgbClr>
              </a:solidFill>
              <a:prstDash val="solid"/>
            </a:ln>
            <a:effectLst/>
          </p:spPr>
        </p:cxnSp>
        <p:cxnSp>
          <p:nvCxnSpPr>
            <p:cNvPr id="309" name="Straight Connector 308"/>
            <p:cNvCxnSpPr/>
            <p:nvPr/>
          </p:nvCxnSpPr>
          <p:spPr>
            <a:xfrm>
              <a:off x="5943600" y="2743200"/>
              <a:ext cx="2057400" cy="1588"/>
            </a:xfrm>
            <a:prstGeom prst="line">
              <a:avLst/>
            </a:prstGeom>
            <a:noFill/>
            <a:ln w="9525" cap="flat" cmpd="sng" algn="ctr">
              <a:solidFill>
                <a:srgbClr val="4F81BD">
                  <a:lumMod val="50000"/>
                </a:srgbClr>
              </a:solidFill>
              <a:prstDash val="solid"/>
            </a:ln>
            <a:effectLst/>
          </p:spPr>
        </p:cxnSp>
        <p:cxnSp>
          <p:nvCxnSpPr>
            <p:cNvPr id="310" name="Straight Connector 309"/>
            <p:cNvCxnSpPr/>
            <p:nvPr/>
          </p:nvCxnSpPr>
          <p:spPr>
            <a:xfrm>
              <a:off x="5943600" y="3429000"/>
              <a:ext cx="2057400" cy="1588"/>
            </a:xfrm>
            <a:prstGeom prst="line">
              <a:avLst/>
            </a:prstGeom>
            <a:noFill/>
            <a:ln w="9525" cap="flat" cmpd="sng" algn="ctr">
              <a:solidFill>
                <a:srgbClr val="4F81BD">
                  <a:lumMod val="50000"/>
                </a:srgbClr>
              </a:solidFill>
              <a:prstDash val="solid"/>
            </a:ln>
            <a:effectLst/>
          </p:spPr>
        </p:cxnSp>
        <p:cxnSp>
          <p:nvCxnSpPr>
            <p:cNvPr id="311" name="Straight Connector 310"/>
            <p:cNvCxnSpPr/>
            <p:nvPr/>
          </p:nvCxnSpPr>
          <p:spPr>
            <a:xfrm>
              <a:off x="5943600" y="4114800"/>
              <a:ext cx="2057400" cy="1588"/>
            </a:xfrm>
            <a:prstGeom prst="line">
              <a:avLst/>
            </a:prstGeom>
            <a:noFill/>
            <a:ln w="9525" cap="flat" cmpd="sng" algn="ctr">
              <a:solidFill>
                <a:srgbClr val="4F81BD">
                  <a:lumMod val="50000"/>
                </a:srgbClr>
              </a:solidFill>
              <a:prstDash val="solid"/>
            </a:ln>
            <a:effectLst/>
          </p:spPr>
        </p:cxnSp>
        <p:cxnSp>
          <p:nvCxnSpPr>
            <p:cNvPr id="312" name="Straight Connector 311"/>
            <p:cNvCxnSpPr/>
            <p:nvPr/>
          </p:nvCxnSpPr>
          <p:spPr>
            <a:xfrm>
              <a:off x="5943600" y="4800600"/>
              <a:ext cx="2057400" cy="1588"/>
            </a:xfrm>
            <a:prstGeom prst="line">
              <a:avLst/>
            </a:prstGeom>
            <a:noFill/>
            <a:ln w="9525" cap="flat" cmpd="sng" algn="ctr">
              <a:solidFill>
                <a:srgbClr val="4F81BD">
                  <a:lumMod val="50000"/>
                </a:srgbClr>
              </a:solidFill>
              <a:prstDash val="solid"/>
            </a:ln>
            <a:effectLst/>
          </p:spPr>
        </p:cxnSp>
      </p:grpSp>
      <p:sp>
        <p:nvSpPr>
          <p:cNvPr id="313" name="Diamond 312"/>
          <p:cNvSpPr/>
          <p:nvPr/>
        </p:nvSpPr>
        <p:spPr>
          <a:xfrm>
            <a:off x="4114800" y="1841500"/>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14" name="Diamond 313"/>
          <p:cNvSpPr/>
          <p:nvPr/>
        </p:nvSpPr>
        <p:spPr>
          <a:xfrm>
            <a:off x="4038600" y="1765300"/>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15" name="Diamond 314"/>
          <p:cNvSpPr/>
          <p:nvPr/>
        </p:nvSpPr>
        <p:spPr>
          <a:xfrm>
            <a:off x="3886200" y="1765300"/>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16" name="Diamond 315"/>
          <p:cNvSpPr/>
          <p:nvPr/>
        </p:nvSpPr>
        <p:spPr>
          <a:xfrm>
            <a:off x="3962400" y="1689100"/>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17" name="Diamond 316"/>
          <p:cNvSpPr/>
          <p:nvPr/>
        </p:nvSpPr>
        <p:spPr>
          <a:xfrm>
            <a:off x="3962400" y="1841500"/>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18" name="Oval 317"/>
          <p:cNvSpPr/>
          <p:nvPr/>
        </p:nvSpPr>
        <p:spPr>
          <a:xfrm>
            <a:off x="3810000" y="1612900"/>
            <a:ext cx="457200" cy="457200"/>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19" name="Diamond 318"/>
          <p:cNvSpPr/>
          <p:nvPr/>
        </p:nvSpPr>
        <p:spPr>
          <a:xfrm>
            <a:off x="4343400" y="2476500"/>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20" name="Diamond 319"/>
          <p:cNvSpPr/>
          <p:nvPr/>
        </p:nvSpPr>
        <p:spPr>
          <a:xfrm>
            <a:off x="4267200" y="2400300"/>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21" name="Diamond 320"/>
          <p:cNvSpPr/>
          <p:nvPr/>
        </p:nvSpPr>
        <p:spPr>
          <a:xfrm>
            <a:off x="4114800" y="2400300"/>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22" name="Diamond 321"/>
          <p:cNvSpPr/>
          <p:nvPr/>
        </p:nvSpPr>
        <p:spPr>
          <a:xfrm>
            <a:off x="4191000" y="2324100"/>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23" name="Diamond 322"/>
          <p:cNvSpPr/>
          <p:nvPr/>
        </p:nvSpPr>
        <p:spPr>
          <a:xfrm>
            <a:off x="4191000" y="2476500"/>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24" name="Diamond 323"/>
          <p:cNvSpPr/>
          <p:nvPr/>
        </p:nvSpPr>
        <p:spPr>
          <a:xfrm>
            <a:off x="6788150" y="1744365"/>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25" name="Oval 324"/>
          <p:cNvSpPr/>
          <p:nvPr/>
        </p:nvSpPr>
        <p:spPr>
          <a:xfrm>
            <a:off x="4038600" y="2171700"/>
            <a:ext cx="457200" cy="457200"/>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26" name="Diamond 325"/>
          <p:cNvSpPr/>
          <p:nvPr/>
        </p:nvSpPr>
        <p:spPr>
          <a:xfrm>
            <a:off x="4267200" y="2247900"/>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27" name="Diamond 326"/>
          <p:cNvSpPr/>
          <p:nvPr/>
        </p:nvSpPr>
        <p:spPr>
          <a:xfrm>
            <a:off x="4921250" y="2082800"/>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28" name="Diamond 327"/>
          <p:cNvSpPr/>
          <p:nvPr/>
        </p:nvSpPr>
        <p:spPr>
          <a:xfrm>
            <a:off x="4921250" y="2254250"/>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329" name="Picture 328" descr="eng_w_DSC02400_3.jpg"/>
          <p:cNvPicPr>
            <a:picLocks/>
          </p:cNvPicPr>
          <p:nvPr/>
        </p:nvPicPr>
        <p:blipFill>
          <a:blip r:embed="rId6" cstate="print"/>
          <a:stretch>
            <a:fillRect/>
          </a:stretch>
        </p:blipFill>
        <p:spPr>
          <a:xfrm>
            <a:off x="504826" y="1917700"/>
            <a:ext cx="914400" cy="365760"/>
          </a:xfrm>
          <a:prstGeom prst="rect">
            <a:avLst/>
          </a:prstGeom>
        </p:spPr>
      </p:pic>
      <p:pic>
        <p:nvPicPr>
          <p:cNvPr id="330" name="Picture 329" descr="mal_w_Malayalam_0004_6.jpg"/>
          <p:cNvPicPr>
            <a:picLocks/>
          </p:cNvPicPr>
          <p:nvPr/>
        </p:nvPicPr>
        <p:blipFill>
          <a:blip r:embed="rId8" cstate="print"/>
          <a:stretch>
            <a:fillRect/>
          </a:stretch>
        </p:blipFill>
        <p:spPr>
          <a:xfrm>
            <a:off x="609600" y="2146300"/>
            <a:ext cx="914400" cy="365760"/>
          </a:xfrm>
          <a:prstGeom prst="rect">
            <a:avLst/>
          </a:prstGeom>
        </p:spPr>
      </p:pic>
      <p:sp>
        <p:nvSpPr>
          <p:cNvPr id="331" name="Diamond 330"/>
          <p:cNvSpPr/>
          <p:nvPr/>
        </p:nvSpPr>
        <p:spPr>
          <a:xfrm>
            <a:off x="5105400" y="2254250"/>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32" name="Diamond 331"/>
          <p:cNvSpPr/>
          <p:nvPr/>
        </p:nvSpPr>
        <p:spPr>
          <a:xfrm>
            <a:off x="4927600" y="2425700"/>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33" name="Diamond 332"/>
          <p:cNvSpPr/>
          <p:nvPr/>
        </p:nvSpPr>
        <p:spPr>
          <a:xfrm>
            <a:off x="5105400" y="2089150"/>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34" name="Diamond 333"/>
          <p:cNvSpPr/>
          <p:nvPr/>
        </p:nvSpPr>
        <p:spPr>
          <a:xfrm>
            <a:off x="5276850" y="2254250"/>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35" name="Diamond 334"/>
          <p:cNvSpPr/>
          <p:nvPr/>
        </p:nvSpPr>
        <p:spPr>
          <a:xfrm>
            <a:off x="5276850" y="2432050"/>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36" name="Diamond 335"/>
          <p:cNvSpPr/>
          <p:nvPr/>
        </p:nvSpPr>
        <p:spPr>
          <a:xfrm>
            <a:off x="5111750" y="2432050"/>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37" name="Diamond 336"/>
          <p:cNvSpPr/>
          <p:nvPr/>
        </p:nvSpPr>
        <p:spPr>
          <a:xfrm>
            <a:off x="5276850" y="2082800"/>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338" name="Group 337"/>
          <p:cNvGrpSpPr/>
          <p:nvPr/>
        </p:nvGrpSpPr>
        <p:grpSpPr>
          <a:xfrm>
            <a:off x="6584950" y="2171700"/>
            <a:ext cx="533400" cy="533400"/>
            <a:chOff x="5942806" y="2743200"/>
            <a:chExt cx="2059782" cy="2058988"/>
          </a:xfrm>
        </p:grpSpPr>
        <p:cxnSp>
          <p:nvCxnSpPr>
            <p:cNvPr id="339" name="Straight Connector 338"/>
            <p:cNvCxnSpPr/>
            <p:nvPr/>
          </p:nvCxnSpPr>
          <p:spPr>
            <a:xfrm rot="5400000">
              <a:off x="4914900" y="3771900"/>
              <a:ext cx="2057400" cy="1588"/>
            </a:xfrm>
            <a:prstGeom prst="line">
              <a:avLst/>
            </a:prstGeom>
            <a:noFill/>
            <a:ln w="9525" cap="flat" cmpd="sng" algn="ctr">
              <a:solidFill>
                <a:srgbClr val="4F81BD">
                  <a:lumMod val="50000"/>
                </a:srgbClr>
              </a:solidFill>
              <a:prstDash val="solid"/>
            </a:ln>
            <a:effectLst/>
          </p:spPr>
        </p:cxnSp>
        <p:cxnSp>
          <p:nvCxnSpPr>
            <p:cNvPr id="340" name="Straight Connector 339"/>
            <p:cNvCxnSpPr/>
            <p:nvPr/>
          </p:nvCxnSpPr>
          <p:spPr>
            <a:xfrm rot="5400000">
              <a:off x="5601494" y="3771106"/>
              <a:ext cx="2057400" cy="1588"/>
            </a:xfrm>
            <a:prstGeom prst="line">
              <a:avLst/>
            </a:prstGeom>
            <a:noFill/>
            <a:ln w="9525" cap="flat" cmpd="sng" algn="ctr">
              <a:solidFill>
                <a:srgbClr val="4F81BD">
                  <a:lumMod val="50000"/>
                </a:srgbClr>
              </a:solidFill>
              <a:prstDash val="solid"/>
            </a:ln>
            <a:effectLst/>
          </p:spPr>
        </p:cxnSp>
        <p:cxnSp>
          <p:nvCxnSpPr>
            <p:cNvPr id="341" name="Straight Connector 340"/>
            <p:cNvCxnSpPr/>
            <p:nvPr/>
          </p:nvCxnSpPr>
          <p:spPr>
            <a:xfrm rot="5400000">
              <a:off x="6287294" y="3771106"/>
              <a:ext cx="2057400" cy="1588"/>
            </a:xfrm>
            <a:prstGeom prst="line">
              <a:avLst/>
            </a:prstGeom>
            <a:noFill/>
            <a:ln w="9525" cap="flat" cmpd="sng" algn="ctr">
              <a:solidFill>
                <a:srgbClr val="4F81BD">
                  <a:lumMod val="50000"/>
                </a:srgbClr>
              </a:solidFill>
              <a:prstDash val="solid"/>
            </a:ln>
            <a:effectLst/>
          </p:spPr>
        </p:cxnSp>
        <p:cxnSp>
          <p:nvCxnSpPr>
            <p:cNvPr id="342" name="Straight Connector 341"/>
            <p:cNvCxnSpPr/>
            <p:nvPr/>
          </p:nvCxnSpPr>
          <p:spPr>
            <a:xfrm rot="5400000">
              <a:off x="6973094" y="3771106"/>
              <a:ext cx="2057400" cy="1588"/>
            </a:xfrm>
            <a:prstGeom prst="line">
              <a:avLst/>
            </a:prstGeom>
            <a:noFill/>
            <a:ln w="9525" cap="flat" cmpd="sng" algn="ctr">
              <a:solidFill>
                <a:srgbClr val="4F81BD">
                  <a:lumMod val="50000"/>
                </a:srgbClr>
              </a:solidFill>
              <a:prstDash val="solid"/>
            </a:ln>
            <a:effectLst/>
          </p:spPr>
        </p:cxnSp>
        <p:cxnSp>
          <p:nvCxnSpPr>
            <p:cNvPr id="343" name="Straight Connector 342"/>
            <p:cNvCxnSpPr/>
            <p:nvPr/>
          </p:nvCxnSpPr>
          <p:spPr>
            <a:xfrm>
              <a:off x="5943600" y="2743200"/>
              <a:ext cx="2057400" cy="1588"/>
            </a:xfrm>
            <a:prstGeom prst="line">
              <a:avLst/>
            </a:prstGeom>
            <a:noFill/>
            <a:ln w="9525" cap="flat" cmpd="sng" algn="ctr">
              <a:solidFill>
                <a:srgbClr val="4F81BD">
                  <a:lumMod val="50000"/>
                </a:srgbClr>
              </a:solidFill>
              <a:prstDash val="solid"/>
            </a:ln>
            <a:effectLst/>
          </p:spPr>
        </p:cxnSp>
        <p:cxnSp>
          <p:nvCxnSpPr>
            <p:cNvPr id="344" name="Straight Connector 343"/>
            <p:cNvCxnSpPr/>
            <p:nvPr/>
          </p:nvCxnSpPr>
          <p:spPr>
            <a:xfrm>
              <a:off x="5943600" y="3429000"/>
              <a:ext cx="2057400" cy="1588"/>
            </a:xfrm>
            <a:prstGeom prst="line">
              <a:avLst/>
            </a:prstGeom>
            <a:noFill/>
            <a:ln w="9525" cap="flat" cmpd="sng" algn="ctr">
              <a:solidFill>
                <a:srgbClr val="4F81BD">
                  <a:lumMod val="50000"/>
                </a:srgbClr>
              </a:solidFill>
              <a:prstDash val="solid"/>
            </a:ln>
            <a:effectLst/>
          </p:spPr>
        </p:cxnSp>
        <p:cxnSp>
          <p:nvCxnSpPr>
            <p:cNvPr id="345" name="Straight Connector 344"/>
            <p:cNvCxnSpPr/>
            <p:nvPr/>
          </p:nvCxnSpPr>
          <p:spPr>
            <a:xfrm>
              <a:off x="5943600" y="4114800"/>
              <a:ext cx="2057400" cy="1588"/>
            </a:xfrm>
            <a:prstGeom prst="line">
              <a:avLst/>
            </a:prstGeom>
            <a:noFill/>
            <a:ln w="9525" cap="flat" cmpd="sng" algn="ctr">
              <a:solidFill>
                <a:srgbClr val="4F81BD">
                  <a:lumMod val="50000"/>
                </a:srgbClr>
              </a:solidFill>
              <a:prstDash val="solid"/>
            </a:ln>
            <a:effectLst/>
          </p:spPr>
        </p:cxnSp>
        <p:cxnSp>
          <p:nvCxnSpPr>
            <p:cNvPr id="346" name="Straight Connector 345"/>
            <p:cNvCxnSpPr/>
            <p:nvPr/>
          </p:nvCxnSpPr>
          <p:spPr>
            <a:xfrm>
              <a:off x="5943600" y="4800600"/>
              <a:ext cx="2057400" cy="1588"/>
            </a:xfrm>
            <a:prstGeom prst="line">
              <a:avLst/>
            </a:prstGeom>
            <a:noFill/>
            <a:ln w="9525" cap="flat" cmpd="sng" algn="ctr">
              <a:solidFill>
                <a:srgbClr val="4F81BD">
                  <a:lumMod val="50000"/>
                </a:srgbClr>
              </a:solidFill>
              <a:prstDash val="solid"/>
            </a:ln>
            <a:effectLst/>
          </p:spPr>
        </p:cxnSp>
      </p:grpSp>
      <p:sp>
        <p:nvSpPr>
          <p:cNvPr id="347" name="Diamond 346"/>
          <p:cNvSpPr/>
          <p:nvPr/>
        </p:nvSpPr>
        <p:spPr>
          <a:xfrm>
            <a:off x="6807200" y="2228850"/>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48" name="Diamond 347"/>
          <p:cNvSpPr/>
          <p:nvPr/>
        </p:nvSpPr>
        <p:spPr>
          <a:xfrm>
            <a:off x="6629400" y="2222500"/>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49" name="Diamond 348"/>
          <p:cNvSpPr/>
          <p:nvPr/>
        </p:nvSpPr>
        <p:spPr>
          <a:xfrm>
            <a:off x="6813550" y="2400300"/>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50" name="Diamond 349"/>
          <p:cNvSpPr/>
          <p:nvPr/>
        </p:nvSpPr>
        <p:spPr>
          <a:xfrm>
            <a:off x="6635750" y="2571750"/>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51" name="Diamond 350"/>
          <p:cNvSpPr/>
          <p:nvPr/>
        </p:nvSpPr>
        <p:spPr>
          <a:xfrm>
            <a:off x="6985000" y="2222500"/>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52" name="Diamond 351"/>
          <p:cNvSpPr/>
          <p:nvPr/>
        </p:nvSpPr>
        <p:spPr>
          <a:xfrm>
            <a:off x="6985000" y="2400300"/>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53" name="Diamond 352"/>
          <p:cNvSpPr/>
          <p:nvPr/>
        </p:nvSpPr>
        <p:spPr>
          <a:xfrm>
            <a:off x="6985000" y="2578100"/>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54" name="Diamond 353"/>
          <p:cNvSpPr/>
          <p:nvPr/>
        </p:nvSpPr>
        <p:spPr>
          <a:xfrm>
            <a:off x="6819900" y="2578100"/>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55" name="Diamond 354"/>
          <p:cNvSpPr/>
          <p:nvPr/>
        </p:nvSpPr>
        <p:spPr>
          <a:xfrm>
            <a:off x="6635750" y="2393950"/>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356" name="Straight Arrow Connector 355"/>
          <p:cNvCxnSpPr/>
          <p:nvPr/>
        </p:nvCxnSpPr>
        <p:spPr>
          <a:xfrm rot="5400000" flipH="1" flipV="1">
            <a:off x="4610100" y="1439565"/>
            <a:ext cx="533400" cy="1588"/>
          </a:xfrm>
          <a:prstGeom prst="straightConnector1">
            <a:avLst/>
          </a:prstGeom>
          <a:noFill/>
          <a:ln w="9525" cap="flat" cmpd="sng" algn="ctr">
            <a:solidFill>
              <a:srgbClr val="C0504D"/>
            </a:solidFill>
            <a:prstDash val="solid"/>
            <a:tailEnd type="arrow"/>
          </a:ln>
          <a:effectLst/>
        </p:spPr>
      </p:cxnSp>
      <p:cxnSp>
        <p:nvCxnSpPr>
          <p:cNvPr id="357" name="Straight Arrow Connector 356"/>
          <p:cNvCxnSpPr/>
          <p:nvPr/>
        </p:nvCxnSpPr>
        <p:spPr>
          <a:xfrm>
            <a:off x="4876800" y="1706265"/>
            <a:ext cx="685800" cy="1588"/>
          </a:xfrm>
          <a:prstGeom prst="straightConnector1">
            <a:avLst/>
          </a:prstGeom>
          <a:noFill/>
          <a:ln w="9525" cap="flat" cmpd="sng" algn="ctr">
            <a:solidFill>
              <a:srgbClr val="C0504D"/>
            </a:solidFill>
            <a:prstDash val="solid"/>
            <a:tailEnd type="arrow"/>
          </a:ln>
          <a:effectLst/>
        </p:spPr>
      </p:cxnSp>
      <p:cxnSp>
        <p:nvCxnSpPr>
          <p:cNvPr id="358" name="Straight Arrow Connector 357"/>
          <p:cNvCxnSpPr/>
          <p:nvPr/>
        </p:nvCxnSpPr>
        <p:spPr>
          <a:xfrm rot="5400000" flipH="1" flipV="1">
            <a:off x="6134894" y="1445121"/>
            <a:ext cx="533400" cy="1588"/>
          </a:xfrm>
          <a:prstGeom prst="straightConnector1">
            <a:avLst/>
          </a:prstGeom>
          <a:noFill/>
          <a:ln w="9525" cap="flat" cmpd="sng" algn="ctr">
            <a:solidFill>
              <a:srgbClr val="C00000"/>
            </a:solidFill>
            <a:prstDash val="solid"/>
            <a:tailEnd type="arrow"/>
          </a:ln>
          <a:effectLst/>
        </p:spPr>
      </p:cxnSp>
      <p:cxnSp>
        <p:nvCxnSpPr>
          <p:cNvPr id="359" name="Straight Arrow Connector 358"/>
          <p:cNvCxnSpPr/>
          <p:nvPr/>
        </p:nvCxnSpPr>
        <p:spPr>
          <a:xfrm>
            <a:off x="6401594" y="1711821"/>
            <a:ext cx="685800" cy="1588"/>
          </a:xfrm>
          <a:prstGeom prst="straightConnector1">
            <a:avLst/>
          </a:prstGeom>
          <a:noFill/>
          <a:ln w="9525" cap="flat" cmpd="sng" algn="ctr">
            <a:solidFill>
              <a:srgbClr val="C00000"/>
            </a:solidFill>
            <a:prstDash val="solid"/>
            <a:tailEnd type="arrow"/>
          </a:ln>
          <a:effectLst/>
        </p:spPr>
      </p:cxnSp>
      <p:sp>
        <p:nvSpPr>
          <p:cNvPr id="360" name="Flowchart: Process 359"/>
          <p:cNvSpPr/>
          <p:nvPr/>
        </p:nvSpPr>
        <p:spPr>
          <a:xfrm>
            <a:off x="4953000" y="1242715"/>
            <a:ext cx="76200" cy="457200"/>
          </a:xfrm>
          <a:prstGeom prst="flowChartProces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1" name="Flowchart: Process 360"/>
          <p:cNvSpPr/>
          <p:nvPr/>
        </p:nvSpPr>
        <p:spPr>
          <a:xfrm>
            <a:off x="5105400" y="1395115"/>
            <a:ext cx="76200" cy="304800"/>
          </a:xfrm>
          <a:prstGeom prst="flowChartProcess">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2" name="Flowchart: Process 361"/>
          <p:cNvSpPr/>
          <p:nvPr/>
        </p:nvSpPr>
        <p:spPr>
          <a:xfrm>
            <a:off x="5257800" y="1318915"/>
            <a:ext cx="76200" cy="381000"/>
          </a:xfrm>
          <a:prstGeom prst="flowChartProcess">
            <a:avLst/>
          </a:prstGeom>
          <a:solidFill>
            <a:srgbClr val="0070C0"/>
          </a:solid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3" name="Flowchart: Process 362"/>
          <p:cNvSpPr/>
          <p:nvPr/>
        </p:nvSpPr>
        <p:spPr>
          <a:xfrm>
            <a:off x="6477000" y="1395115"/>
            <a:ext cx="76200" cy="304800"/>
          </a:xfrm>
          <a:prstGeom prst="flowChartProces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4" name="Flowchart: Process 363"/>
          <p:cNvSpPr/>
          <p:nvPr/>
        </p:nvSpPr>
        <p:spPr>
          <a:xfrm>
            <a:off x="6629400" y="1242715"/>
            <a:ext cx="76200" cy="457200"/>
          </a:xfrm>
          <a:prstGeom prst="flowChartProcess">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5" name="Flowchart: Process 364"/>
          <p:cNvSpPr/>
          <p:nvPr/>
        </p:nvSpPr>
        <p:spPr>
          <a:xfrm>
            <a:off x="6781800" y="1395115"/>
            <a:ext cx="76200" cy="304800"/>
          </a:xfrm>
          <a:prstGeom prst="flowChartProcess">
            <a:avLst/>
          </a:prstGeom>
          <a:solidFill>
            <a:srgbClr val="0070C0"/>
          </a:solid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6" name="Diamond 365"/>
          <p:cNvSpPr/>
          <p:nvPr/>
        </p:nvSpPr>
        <p:spPr>
          <a:xfrm>
            <a:off x="4953000" y="1731665"/>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7" name="Diamond 366"/>
          <p:cNvSpPr/>
          <p:nvPr/>
        </p:nvSpPr>
        <p:spPr>
          <a:xfrm>
            <a:off x="6477000" y="1738015"/>
            <a:ext cx="76200" cy="76200"/>
          </a:xfrm>
          <a:prstGeom prst="diamond">
            <a:avLst/>
          </a:prstGeom>
          <a:solidFill>
            <a:srgbClr val="FF0000"/>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8" name="Diamond 367"/>
          <p:cNvSpPr/>
          <p:nvPr/>
        </p:nvSpPr>
        <p:spPr>
          <a:xfrm>
            <a:off x="5105400" y="1731665"/>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9" name="Diamond 368"/>
          <p:cNvSpPr/>
          <p:nvPr/>
        </p:nvSpPr>
        <p:spPr>
          <a:xfrm>
            <a:off x="6629400" y="1738015"/>
            <a:ext cx="76200" cy="76200"/>
          </a:xfrm>
          <a:prstGeom prst="diamond">
            <a:avLst/>
          </a:prstGeom>
          <a:solidFill>
            <a:srgbClr val="00B050"/>
          </a:solidFill>
          <a:ln w="1905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0" name="Diamond 369"/>
          <p:cNvSpPr/>
          <p:nvPr/>
        </p:nvSpPr>
        <p:spPr>
          <a:xfrm>
            <a:off x="5257800" y="1738015"/>
            <a:ext cx="76200" cy="76200"/>
          </a:xfrm>
          <a:prstGeom prst="diamond">
            <a:avLst/>
          </a:prstGeom>
          <a:solidFill>
            <a:srgbClr val="0070C0"/>
          </a:solidFill>
          <a:ln w="1905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1" name="TextBox 370"/>
          <p:cNvSpPr txBox="1"/>
          <p:nvPr/>
        </p:nvSpPr>
        <p:spPr>
          <a:xfrm>
            <a:off x="5657850" y="1155700"/>
            <a:ext cx="609600" cy="461665"/>
          </a:xfrm>
          <a:prstGeom prst="rect">
            <a:avLst/>
          </a:prstGeom>
          <a:noFill/>
        </p:spPr>
        <p:txBody>
          <a:bodyPr wrap="square" rtlCol="0">
            <a:spAutoFit/>
          </a:bodyPr>
          <a:lstStyle/>
          <a:p>
            <a:pPr defTabSz="914400" fontAlgn="auto">
              <a:spcBef>
                <a:spcPts val="0"/>
              </a:spcBef>
              <a:spcAft>
                <a:spcPts val="0"/>
              </a:spcAft>
            </a:pPr>
            <a:r>
              <a:rPr lang="en-US" sz="2400" dirty="0" smtClean="0">
                <a:solidFill>
                  <a:prstClr val="black"/>
                </a:solidFill>
                <a:latin typeface="Calibri"/>
                <a:ea typeface="+mn-ea"/>
                <a:cs typeface="+mn-cs"/>
              </a:rPr>
              <a:t>…..</a:t>
            </a:r>
            <a:endParaRPr lang="en-US" sz="2400" dirty="0">
              <a:solidFill>
                <a:prstClr val="black"/>
              </a:solidFill>
              <a:latin typeface="Calibri"/>
              <a:ea typeface="+mn-ea"/>
              <a:cs typeface="+mn-cs"/>
            </a:endParaRPr>
          </a:p>
        </p:txBody>
      </p:sp>
      <p:cxnSp>
        <p:nvCxnSpPr>
          <p:cNvPr id="372" name="Straight Connector 371"/>
          <p:cNvCxnSpPr/>
          <p:nvPr/>
        </p:nvCxnSpPr>
        <p:spPr>
          <a:xfrm>
            <a:off x="8364688" y="1447006"/>
            <a:ext cx="533400" cy="1588"/>
          </a:xfrm>
          <a:prstGeom prst="line">
            <a:avLst/>
          </a:prstGeom>
          <a:noFill/>
          <a:ln w="12700" cap="flat" cmpd="sng" algn="ctr">
            <a:solidFill>
              <a:srgbClr val="C0504D"/>
            </a:solidFill>
            <a:prstDash val="solid"/>
          </a:ln>
          <a:effectLst/>
        </p:spPr>
      </p:cxnSp>
      <p:cxnSp>
        <p:nvCxnSpPr>
          <p:cNvPr id="373" name="Straight Arrow Connector 372"/>
          <p:cNvCxnSpPr/>
          <p:nvPr/>
        </p:nvCxnSpPr>
        <p:spPr>
          <a:xfrm rot="5400000" flipH="1" flipV="1">
            <a:off x="8001000" y="1142206"/>
            <a:ext cx="609600" cy="1588"/>
          </a:xfrm>
          <a:prstGeom prst="straightConnector1">
            <a:avLst/>
          </a:prstGeom>
          <a:noFill/>
          <a:ln w="9525" cap="flat" cmpd="sng" algn="ctr">
            <a:solidFill>
              <a:srgbClr val="C0504D"/>
            </a:solidFill>
            <a:prstDash val="solid"/>
            <a:tailEnd type="arrow"/>
          </a:ln>
          <a:effectLst/>
        </p:spPr>
      </p:cxnSp>
      <p:cxnSp>
        <p:nvCxnSpPr>
          <p:cNvPr id="374" name="Straight Arrow Connector 373"/>
          <p:cNvCxnSpPr/>
          <p:nvPr/>
        </p:nvCxnSpPr>
        <p:spPr>
          <a:xfrm rot="5400000">
            <a:off x="7848600" y="1447006"/>
            <a:ext cx="457200" cy="457200"/>
          </a:xfrm>
          <a:prstGeom prst="straightConnector1">
            <a:avLst/>
          </a:prstGeom>
          <a:noFill/>
          <a:ln w="9525" cap="flat" cmpd="sng" algn="ctr">
            <a:solidFill>
              <a:srgbClr val="C0504D"/>
            </a:solidFill>
            <a:prstDash val="solid"/>
            <a:tailEnd type="arrow"/>
          </a:ln>
          <a:effectLst/>
        </p:spPr>
      </p:cxnSp>
      <p:cxnSp>
        <p:nvCxnSpPr>
          <p:cNvPr id="375" name="Straight Arrow Connector 374"/>
          <p:cNvCxnSpPr/>
          <p:nvPr/>
        </p:nvCxnSpPr>
        <p:spPr>
          <a:xfrm>
            <a:off x="8305800" y="1447006"/>
            <a:ext cx="762000" cy="1588"/>
          </a:xfrm>
          <a:prstGeom prst="straightConnector1">
            <a:avLst/>
          </a:prstGeom>
          <a:noFill/>
          <a:ln w="9525" cap="flat" cmpd="sng" algn="ctr">
            <a:solidFill>
              <a:srgbClr val="C0504D"/>
            </a:solidFill>
            <a:prstDash val="solid"/>
            <a:tailEnd type="arrow"/>
          </a:ln>
          <a:effectLst/>
        </p:spPr>
      </p:cxnSp>
      <p:sp>
        <p:nvSpPr>
          <p:cNvPr id="376" name="Oval 375"/>
          <p:cNvSpPr/>
          <p:nvPr/>
        </p:nvSpPr>
        <p:spPr>
          <a:xfrm>
            <a:off x="7696200" y="1142206"/>
            <a:ext cx="457200" cy="457200"/>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7" name="Oval 376"/>
          <p:cNvSpPr/>
          <p:nvPr/>
        </p:nvSpPr>
        <p:spPr>
          <a:xfrm>
            <a:off x="8382000" y="913606"/>
            <a:ext cx="457200" cy="457200"/>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8" name="Oval 377"/>
          <p:cNvSpPr/>
          <p:nvPr/>
        </p:nvSpPr>
        <p:spPr>
          <a:xfrm>
            <a:off x="8299450" y="1491456"/>
            <a:ext cx="457200" cy="457200"/>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9" name="Isosceles Triangle 378"/>
          <p:cNvSpPr/>
          <p:nvPr/>
        </p:nvSpPr>
        <p:spPr>
          <a:xfrm>
            <a:off x="7772400" y="1218406"/>
            <a:ext cx="76200" cy="76200"/>
          </a:xfrm>
          <a:prstGeom prst="triangle">
            <a:avLst/>
          </a:prstGeom>
          <a:solidFill>
            <a:srgbClr val="C0504D">
              <a:lumMod val="75000"/>
            </a:srgbClr>
          </a:solidFill>
          <a:ln w="25400" cap="flat" cmpd="sng" algn="ctr">
            <a:solidFill>
              <a:srgbClr val="C0504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0" name="Isosceles Triangle 379"/>
          <p:cNvSpPr/>
          <p:nvPr/>
        </p:nvSpPr>
        <p:spPr>
          <a:xfrm>
            <a:off x="7899400" y="1396206"/>
            <a:ext cx="76200" cy="76200"/>
          </a:xfrm>
          <a:prstGeom prst="triangle">
            <a:avLst/>
          </a:prstGeom>
          <a:solidFill>
            <a:srgbClr val="C0504D">
              <a:lumMod val="75000"/>
            </a:srgbClr>
          </a:solidFill>
          <a:ln w="25400" cap="flat" cmpd="sng" algn="ctr">
            <a:solidFill>
              <a:srgbClr val="C0504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1" name="Isosceles Triangle 380"/>
          <p:cNvSpPr/>
          <p:nvPr/>
        </p:nvSpPr>
        <p:spPr>
          <a:xfrm>
            <a:off x="7924800" y="1218406"/>
            <a:ext cx="76200" cy="76200"/>
          </a:xfrm>
          <a:prstGeom prst="triangle">
            <a:avLst/>
          </a:prstGeom>
          <a:solidFill>
            <a:srgbClr val="C0504D">
              <a:lumMod val="75000"/>
            </a:srgbClr>
          </a:solidFill>
          <a:ln w="25400" cap="flat" cmpd="sng" algn="ctr">
            <a:solidFill>
              <a:srgbClr val="C0504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2" name="Isosceles Triangle 381"/>
          <p:cNvSpPr/>
          <p:nvPr/>
        </p:nvSpPr>
        <p:spPr>
          <a:xfrm>
            <a:off x="7772400" y="1370806"/>
            <a:ext cx="76200" cy="76200"/>
          </a:xfrm>
          <a:prstGeom prst="triangle">
            <a:avLst/>
          </a:prstGeom>
          <a:solidFill>
            <a:srgbClr val="C0504D">
              <a:lumMod val="75000"/>
            </a:srgbClr>
          </a:solidFill>
          <a:ln w="25400" cap="flat" cmpd="sng" algn="ctr">
            <a:solidFill>
              <a:srgbClr val="C0504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3" name="Isosceles Triangle 382"/>
          <p:cNvSpPr/>
          <p:nvPr/>
        </p:nvSpPr>
        <p:spPr>
          <a:xfrm>
            <a:off x="8001000" y="1294606"/>
            <a:ext cx="76200" cy="76200"/>
          </a:xfrm>
          <a:prstGeom prst="triangle">
            <a:avLst/>
          </a:prstGeom>
          <a:solidFill>
            <a:srgbClr val="C0504D">
              <a:lumMod val="75000"/>
            </a:srgbClr>
          </a:solidFill>
          <a:ln w="25400" cap="flat" cmpd="sng" algn="ctr">
            <a:solidFill>
              <a:srgbClr val="C0504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4" name="Isosceles Triangle 383"/>
          <p:cNvSpPr/>
          <p:nvPr/>
        </p:nvSpPr>
        <p:spPr>
          <a:xfrm>
            <a:off x="8458200" y="1040606"/>
            <a:ext cx="76200" cy="76200"/>
          </a:xfrm>
          <a:prstGeom prst="triangl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5" name="Isosceles Triangle 384"/>
          <p:cNvSpPr/>
          <p:nvPr/>
        </p:nvSpPr>
        <p:spPr>
          <a:xfrm>
            <a:off x="8699500" y="1193006"/>
            <a:ext cx="76200" cy="76200"/>
          </a:xfrm>
          <a:prstGeom prst="triangl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6" name="Isosceles Triangle 385"/>
          <p:cNvSpPr/>
          <p:nvPr/>
        </p:nvSpPr>
        <p:spPr>
          <a:xfrm>
            <a:off x="8610600" y="1040606"/>
            <a:ext cx="76200" cy="76200"/>
          </a:xfrm>
          <a:prstGeom prst="triangl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7" name="Isosceles Triangle 386"/>
          <p:cNvSpPr/>
          <p:nvPr/>
        </p:nvSpPr>
        <p:spPr>
          <a:xfrm>
            <a:off x="8458200" y="1193006"/>
            <a:ext cx="76200" cy="76200"/>
          </a:xfrm>
          <a:prstGeom prst="triangl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8" name="Isosceles Triangle 387"/>
          <p:cNvSpPr/>
          <p:nvPr/>
        </p:nvSpPr>
        <p:spPr>
          <a:xfrm>
            <a:off x="8566150" y="1154906"/>
            <a:ext cx="76200" cy="76200"/>
          </a:xfrm>
          <a:prstGeom prst="triangl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9" name="Isosceles Triangle 388"/>
          <p:cNvSpPr/>
          <p:nvPr/>
        </p:nvSpPr>
        <p:spPr>
          <a:xfrm>
            <a:off x="8401050" y="1605756"/>
            <a:ext cx="76200" cy="76200"/>
          </a:xfrm>
          <a:prstGeom prst="triangle">
            <a:avLst/>
          </a:prstGeom>
          <a:solidFill>
            <a:srgbClr val="F79646">
              <a:lumMod val="60000"/>
              <a:lumOff val="40000"/>
            </a:srgbClr>
          </a:solidFill>
          <a:ln w="25400" cap="flat" cmpd="sng" algn="ctr">
            <a:solidFill>
              <a:srgbClr val="F7964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0" name="Isosceles Triangle 389"/>
          <p:cNvSpPr/>
          <p:nvPr/>
        </p:nvSpPr>
        <p:spPr>
          <a:xfrm>
            <a:off x="8528050" y="1783556"/>
            <a:ext cx="76200" cy="76200"/>
          </a:xfrm>
          <a:prstGeom prst="triangle">
            <a:avLst/>
          </a:prstGeom>
          <a:solidFill>
            <a:srgbClr val="F79646">
              <a:lumMod val="60000"/>
              <a:lumOff val="40000"/>
            </a:srgbClr>
          </a:solidFill>
          <a:ln w="25400" cap="flat" cmpd="sng" algn="ctr">
            <a:solidFill>
              <a:srgbClr val="F7964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1" name="Isosceles Triangle 390"/>
          <p:cNvSpPr/>
          <p:nvPr/>
        </p:nvSpPr>
        <p:spPr>
          <a:xfrm>
            <a:off x="8553450" y="1605756"/>
            <a:ext cx="76200" cy="76200"/>
          </a:xfrm>
          <a:prstGeom prst="triangle">
            <a:avLst/>
          </a:prstGeom>
          <a:solidFill>
            <a:srgbClr val="F79646">
              <a:lumMod val="60000"/>
              <a:lumOff val="40000"/>
            </a:srgbClr>
          </a:solidFill>
          <a:ln w="25400" cap="flat" cmpd="sng" algn="ctr">
            <a:solidFill>
              <a:srgbClr val="F7964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2" name="Isosceles Triangle 391"/>
          <p:cNvSpPr/>
          <p:nvPr/>
        </p:nvSpPr>
        <p:spPr>
          <a:xfrm>
            <a:off x="8401050" y="1758156"/>
            <a:ext cx="76200" cy="76200"/>
          </a:xfrm>
          <a:prstGeom prst="triangle">
            <a:avLst/>
          </a:prstGeom>
          <a:solidFill>
            <a:srgbClr val="F79646">
              <a:lumMod val="60000"/>
              <a:lumOff val="40000"/>
            </a:srgbClr>
          </a:solidFill>
          <a:ln w="25400" cap="flat" cmpd="sng" algn="ctr">
            <a:solidFill>
              <a:srgbClr val="F7964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3" name="Isosceles Triangle 392"/>
          <p:cNvSpPr/>
          <p:nvPr/>
        </p:nvSpPr>
        <p:spPr>
          <a:xfrm>
            <a:off x="8629650" y="1681956"/>
            <a:ext cx="76200" cy="76200"/>
          </a:xfrm>
          <a:prstGeom prst="triangle">
            <a:avLst/>
          </a:prstGeom>
          <a:solidFill>
            <a:srgbClr val="F79646">
              <a:lumMod val="60000"/>
              <a:lumOff val="40000"/>
            </a:srgbClr>
          </a:solidFill>
          <a:ln w="25400" cap="flat" cmpd="sng" algn="ctr">
            <a:solidFill>
              <a:srgbClr val="F7964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394" name="Straight Arrow Connector 393"/>
          <p:cNvCxnSpPr/>
          <p:nvPr/>
        </p:nvCxnSpPr>
        <p:spPr>
          <a:xfrm rot="5400000" flipH="1" flipV="1">
            <a:off x="7704931" y="2409825"/>
            <a:ext cx="680244" cy="794"/>
          </a:xfrm>
          <a:prstGeom prst="straightConnector1">
            <a:avLst/>
          </a:prstGeom>
          <a:noFill/>
          <a:ln w="9525" cap="flat" cmpd="sng" algn="ctr">
            <a:solidFill>
              <a:srgbClr val="C0504D"/>
            </a:solidFill>
            <a:prstDash val="solid"/>
            <a:tailEnd type="arrow"/>
          </a:ln>
          <a:effectLst/>
        </p:spPr>
      </p:cxnSp>
      <p:cxnSp>
        <p:nvCxnSpPr>
          <p:cNvPr id="395" name="Straight Arrow Connector 394"/>
          <p:cNvCxnSpPr/>
          <p:nvPr/>
        </p:nvCxnSpPr>
        <p:spPr>
          <a:xfrm>
            <a:off x="8045450" y="2749550"/>
            <a:ext cx="946150" cy="6350"/>
          </a:xfrm>
          <a:prstGeom prst="straightConnector1">
            <a:avLst/>
          </a:prstGeom>
          <a:noFill/>
          <a:ln w="9525" cap="flat" cmpd="sng" algn="ctr">
            <a:solidFill>
              <a:srgbClr val="C0504D"/>
            </a:solidFill>
            <a:prstDash val="solid"/>
            <a:tailEnd type="arrow"/>
          </a:ln>
          <a:effectLst/>
        </p:spPr>
      </p:cxnSp>
      <p:sp>
        <p:nvSpPr>
          <p:cNvPr id="396" name="Flowchart: Process 395"/>
          <p:cNvSpPr/>
          <p:nvPr/>
        </p:nvSpPr>
        <p:spPr>
          <a:xfrm>
            <a:off x="8121650" y="2286000"/>
            <a:ext cx="76200" cy="457200"/>
          </a:xfrm>
          <a:prstGeom prst="flowChartProcess">
            <a:avLst/>
          </a:prstGeom>
          <a:solidFill>
            <a:srgbClr val="F79646">
              <a:lumMod val="50000"/>
            </a:srgbClr>
          </a:solidFill>
          <a:ln w="25400" cap="flat" cmpd="sng" algn="ctr">
            <a:solidFill>
              <a:srgbClr val="F79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7" name="Flowchart: Process 396"/>
          <p:cNvSpPr/>
          <p:nvPr/>
        </p:nvSpPr>
        <p:spPr>
          <a:xfrm>
            <a:off x="8289925" y="2438400"/>
            <a:ext cx="76200" cy="304800"/>
          </a:xfrm>
          <a:prstGeom prst="flowChartProcess">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8" name="Flowchart: Process 397"/>
          <p:cNvSpPr/>
          <p:nvPr/>
        </p:nvSpPr>
        <p:spPr>
          <a:xfrm>
            <a:off x="8458200" y="2222500"/>
            <a:ext cx="76200" cy="520700"/>
          </a:xfrm>
          <a:prstGeom prst="flowChartProcess">
            <a:avLst/>
          </a:prstGeom>
          <a:solidFill>
            <a:srgbClr val="F79646">
              <a:lumMod val="60000"/>
              <a:lumOff val="40000"/>
            </a:srgbClr>
          </a:solidFill>
          <a:ln w="25400" cap="flat" cmpd="sng" algn="ctr">
            <a:solidFill>
              <a:srgbClr val="F7964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399" name="Straight Arrow Connector 398"/>
          <p:cNvCxnSpPr>
            <a:stCxn id="329" idx="3"/>
            <a:endCxn id="211" idx="1"/>
          </p:cNvCxnSpPr>
          <p:nvPr/>
        </p:nvCxnSpPr>
        <p:spPr>
          <a:xfrm>
            <a:off x="1419226" y="2100580"/>
            <a:ext cx="438149" cy="7620"/>
          </a:xfrm>
          <a:prstGeom prst="straightConnector1">
            <a:avLst/>
          </a:prstGeom>
          <a:noFill/>
          <a:ln w="9525" cap="flat" cmpd="sng" algn="ctr">
            <a:solidFill>
              <a:sysClr val="windowText" lastClr="000000"/>
            </a:solidFill>
            <a:prstDash val="solid"/>
            <a:tailEnd type="arrow"/>
          </a:ln>
          <a:effectLst/>
        </p:spPr>
      </p:cxnSp>
      <p:cxnSp>
        <p:nvCxnSpPr>
          <p:cNvPr id="400" name="Straight Arrow Connector 399"/>
          <p:cNvCxnSpPr/>
          <p:nvPr/>
        </p:nvCxnSpPr>
        <p:spPr>
          <a:xfrm>
            <a:off x="3200400" y="2146300"/>
            <a:ext cx="381000" cy="1588"/>
          </a:xfrm>
          <a:prstGeom prst="straightConnector1">
            <a:avLst/>
          </a:prstGeom>
          <a:noFill/>
          <a:ln w="9525" cap="flat" cmpd="sng" algn="ctr">
            <a:solidFill>
              <a:sysClr val="windowText" lastClr="000000"/>
            </a:solidFill>
            <a:prstDash val="solid"/>
            <a:tailEnd type="arrow"/>
          </a:ln>
          <a:effectLst/>
        </p:spPr>
      </p:cxnSp>
      <p:cxnSp>
        <p:nvCxnSpPr>
          <p:cNvPr id="401" name="Straight Arrow Connector 400"/>
          <p:cNvCxnSpPr/>
          <p:nvPr/>
        </p:nvCxnSpPr>
        <p:spPr>
          <a:xfrm>
            <a:off x="4572000" y="2146300"/>
            <a:ext cx="257175" cy="1588"/>
          </a:xfrm>
          <a:prstGeom prst="straightConnector1">
            <a:avLst/>
          </a:prstGeom>
          <a:noFill/>
          <a:ln w="9525" cap="flat" cmpd="sng" algn="ctr">
            <a:solidFill>
              <a:sysClr val="windowText" lastClr="000000"/>
            </a:solidFill>
            <a:prstDash val="solid"/>
            <a:tailEnd type="arrow"/>
          </a:ln>
          <a:effectLst/>
        </p:spPr>
      </p:cxnSp>
      <p:cxnSp>
        <p:nvCxnSpPr>
          <p:cNvPr id="402" name="Straight Arrow Connector 401"/>
          <p:cNvCxnSpPr/>
          <p:nvPr/>
        </p:nvCxnSpPr>
        <p:spPr>
          <a:xfrm rot="5400000">
            <a:off x="8229600" y="1993900"/>
            <a:ext cx="152400" cy="1588"/>
          </a:xfrm>
          <a:prstGeom prst="straightConnector1">
            <a:avLst/>
          </a:prstGeom>
          <a:noFill/>
          <a:ln w="9525" cap="flat" cmpd="sng" algn="ctr">
            <a:solidFill>
              <a:sysClr val="windowText" lastClr="000000"/>
            </a:solidFill>
            <a:prstDash val="solid"/>
            <a:tailEnd type="arrow"/>
          </a:ln>
          <a:effectLst/>
        </p:spPr>
      </p:cxnSp>
      <p:cxnSp>
        <p:nvCxnSpPr>
          <p:cNvPr id="403" name="Straight Arrow Connector 402"/>
          <p:cNvCxnSpPr/>
          <p:nvPr/>
        </p:nvCxnSpPr>
        <p:spPr>
          <a:xfrm>
            <a:off x="7198992" y="1752600"/>
            <a:ext cx="497208" cy="6350"/>
          </a:xfrm>
          <a:prstGeom prst="straightConnector1">
            <a:avLst/>
          </a:prstGeom>
          <a:noFill/>
          <a:ln w="9525" cap="flat" cmpd="sng" algn="ctr">
            <a:solidFill>
              <a:sysClr val="windowText" lastClr="000000"/>
            </a:solidFill>
            <a:prstDash val="solid"/>
            <a:tailEnd type="arrow"/>
          </a:ln>
          <a:effectLst/>
        </p:spPr>
      </p:cxnSp>
      <p:sp>
        <p:nvSpPr>
          <p:cNvPr id="404" name="Isosceles Triangle 403"/>
          <p:cNvSpPr/>
          <p:nvPr/>
        </p:nvSpPr>
        <p:spPr>
          <a:xfrm>
            <a:off x="8118475" y="2778125"/>
            <a:ext cx="76200" cy="76200"/>
          </a:xfrm>
          <a:prstGeom prst="triangle">
            <a:avLst/>
          </a:prstGeom>
          <a:solidFill>
            <a:srgbClr val="F79646">
              <a:lumMod val="50000"/>
            </a:srgbClr>
          </a:solidFill>
          <a:ln w="25400" cap="flat" cmpd="sng" algn="ctr">
            <a:solidFill>
              <a:srgbClr val="F79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5" name="Isosceles Triangle 404"/>
          <p:cNvSpPr/>
          <p:nvPr/>
        </p:nvSpPr>
        <p:spPr>
          <a:xfrm>
            <a:off x="8286750" y="2781300"/>
            <a:ext cx="76200" cy="76200"/>
          </a:xfrm>
          <a:prstGeom prst="triangle">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6" name="Isosceles Triangle 405"/>
          <p:cNvSpPr/>
          <p:nvPr/>
        </p:nvSpPr>
        <p:spPr>
          <a:xfrm>
            <a:off x="8458200" y="2784475"/>
            <a:ext cx="76200" cy="76200"/>
          </a:xfrm>
          <a:prstGeom prst="triangle">
            <a:avLst/>
          </a:prstGeom>
          <a:solidFill>
            <a:srgbClr val="F79646">
              <a:lumMod val="60000"/>
              <a:lumOff val="40000"/>
            </a:srgbClr>
          </a:solidFill>
          <a:ln w="25400" cap="flat" cmpd="sng" algn="ctr">
            <a:solidFill>
              <a:srgbClr val="F7964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7" name="TextBox 406"/>
          <p:cNvSpPr txBox="1"/>
          <p:nvPr/>
        </p:nvSpPr>
        <p:spPr>
          <a:xfrm>
            <a:off x="228600" y="2676723"/>
            <a:ext cx="1524000" cy="307777"/>
          </a:xfrm>
          <a:prstGeom prst="rect">
            <a:avLst/>
          </a:prstGeom>
          <a:noFill/>
        </p:spPr>
        <p:txBody>
          <a:bodyPr wrap="square" rtlCol="0">
            <a:spAutoFit/>
          </a:bodyPr>
          <a:lstStyle/>
          <a:p>
            <a:pPr algn="ctr" defTabSz="914400" fontAlgn="auto">
              <a:spcBef>
                <a:spcPts val="0"/>
              </a:spcBef>
              <a:spcAft>
                <a:spcPts val="0"/>
              </a:spcAft>
            </a:pPr>
            <a:r>
              <a:rPr lang="en-US" sz="1400" dirty="0" smtClean="0">
                <a:solidFill>
                  <a:prstClr val="black"/>
                </a:solidFill>
                <a:latin typeface="Cambria" pitchFamily="18" charset="0"/>
                <a:ea typeface="+mn-ea"/>
                <a:cs typeface="+mn-cs"/>
              </a:rPr>
              <a:t>Training Images</a:t>
            </a:r>
            <a:endParaRPr lang="en-US" sz="1400" dirty="0">
              <a:solidFill>
                <a:prstClr val="black"/>
              </a:solidFill>
              <a:latin typeface="Cambria" pitchFamily="18" charset="0"/>
              <a:ea typeface="+mn-ea"/>
              <a:cs typeface="+mn-cs"/>
            </a:endParaRPr>
          </a:p>
        </p:txBody>
      </p:sp>
      <p:sp>
        <p:nvSpPr>
          <p:cNvPr id="408" name="TextBox 407"/>
          <p:cNvSpPr txBox="1"/>
          <p:nvPr/>
        </p:nvSpPr>
        <p:spPr>
          <a:xfrm>
            <a:off x="1676400" y="2676723"/>
            <a:ext cx="1676400" cy="307777"/>
          </a:xfrm>
          <a:prstGeom prst="rect">
            <a:avLst/>
          </a:prstGeom>
          <a:noFill/>
        </p:spPr>
        <p:txBody>
          <a:bodyPr wrap="square" rtlCol="0">
            <a:spAutoFit/>
          </a:bodyPr>
          <a:lstStyle/>
          <a:p>
            <a:pPr algn="ctr" defTabSz="914400" fontAlgn="auto">
              <a:spcBef>
                <a:spcPts val="0"/>
              </a:spcBef>
              <a:spcAft>
                <a:spcPts val="0"/>
              </a:spcAft>
            </a:pPr>
            <a:r>
              <a:rPr lang="en-US" sz="1400" dirty="0" smtClean="0">
                <a:solidFill>
                  <a:prstClr val="black"/>
                </a:solidFill>
                <a:latin typeface="Cambria" pitchFamily="18" charset="0"/>
                <a:ea typeface="+mn-ea"/>
                <a:cs typeface="+mn-cs"/>
              </a:rPr>
              <a:t>Local Features </a:t>
            </a:r>
            <a:endParaRPr lang="en-US" sz="1400" dirty="0">
              <a:solidFill>
                <a:prstClr val="black"/>
              </a:solidFill>
              <a:latin typeface="Cambria" pitchFamily="18" charset="0"/>
              <a:ea typeface="+mn-ea"/>
              <a:cs typeface="+mn-cs"/>
            </a:endParaRPr>
          </a:p>
        </p:txBody>
      </p:sp>
      <p:sp>
        <p:nvSpPr>
          <p:cNvPr id="409" name="TextBox 408"/>
          <p:cNvSpPr txBox="1"/>
          <p:nvPr/>
        </p:nvSpPr>
        <p:spPr>
          <a:xfrm>
            <a:off x="3124200" y="2829123"/>
            <a:ext cx="1600200" cy="307777"/>
          </a:xfrm>
          <a:prstGeom prst="rect">
            <a:avLst/>
          </a:prstGeom>
          <a:noFill/>
        </p:spPr>
        <p:txBody>
          <a:bodyPr wrap="square" rtlCol="0">
            <a:spAutoFit/>
          </a:bodyPr>
          <a:lstStyle/>
          <a:p>
            <a:pPr algn="ctr" defTabSz="914400" fontAlgn="auto">
              <a:spcBef>
                <a:spcPts val="0"/>
              </a:spcBef>
              <a:spcAft>
                <a:spcPts val="0"/>
              </a:spcAft>
            </a:pPr>
            <a:r>
              <a:rPr lang="en-US" sz="1400" dirty="0" smtClean="0">
                <a:solidFill>
                  <a:prstClr val="black"/>
                </a:solidFill>
                <a:latin typeface="Cambria" pitchFamily="18" charset="0"/>
                <a:ea typeface="+mn-ea"/>
                <a:cs typeface="+mn-cs"/>
              </a:rPr>
              <a:t>Visual Words</a:t>
            </a:r>
            <a:endParaRPr lang="en-US" sz="1400" dirty="0">
              <a:solidFill>
                <a:prstClr val="black"/>
              </a:solidFill>
              <a:latin typeface="Cambria" pitchFamily="18" charset="0"/>
              <a:ea typeface="+mn-ea"/>
              <a:cs typeface="+mn-cs"/>
            </a:endParaRPr>
          </a:p>
        </p:txBody>
      </p:sp>
      <p:sp>
        <p:nvSpPr>
          <p:cNvPr id="410" name="TextBox 409"/>
          <p:cNvSpPr txBox="1"/>
          <p:nvPr/>
        </p:nvSpPr>
        <p:spPr>
          <a:xfrm>
            <a:off x="4724400" y="2829123"/>
            <a:ext cx="2667000" cy="307777"/>
          </a:xfrm>
          <a:prstGeom prst="rect">
            <a:avLst/>
          </a:prstGeom>
          <a:noFill/>
        </p:spPr>
        <p:txBody>
          <a:bodyPr wrap="square" rtlCol="0">
            <a:spAutoFit/>
          </a:bodyPr>
          <a:lstStyle/>
          <a:p>
            <a:pPr algn="ctr" defTabSz="914400" fontAlgn="auto">
              <a:spcBef>
                <a:spcPts val="0"/>
              </a:spcBef>
              <a:spcAft>
                <a:spcPts val="0"/>
              </a:spcAft>
            </a:pPr>
            <a:r>
              <a:rPr lang="en-US" sz="1400" dirty="0" smtClean="0">
                <a:solidFill>
                  <a:prstClr val="black"/>
                </a:solidFill>
                <a:latin typeface="Cambria" pitchFamily="18" charset="0"/>
                <a:ea typeface="+mn-ea"/>
                <a:cs typeface="+mn-cs"/>
              </a:rPr>
              <a:t>Local Histogram of Visual Words</a:t>
            </a:r>
            <a:endParaRPr lang="en-US" sz="1400" dirty="0">
              <a:solidFill>
                <a:prstClr val="black"/>
              </a:solidFill>
              <a:latin typeface="Cambria" pitchFamily="18" charset="0"/>
              <a:ea typeface="+mn-ea"/>
              <a:cs typeface="+mn-cs"/>
            </a:endParaRPr>
          </a:p>
        </p:txBody>
      </p:sp>
      <p:sp>
        <p:nvSpPr>
          <p:cNvPr id="411" name="TextBox 410"/>
          <p:cNvSpPr txBox="1"/>
          <p:nvPr/>
        </p:nvSpPr>
        <p:spPr>
          <a:xfrm>
            <a:off x="7467600" y="2908300"/>
            <a:ext cx="1828800" cy="307777"/>
          </a:xfrm>
          <a:prstGeom prst="rect">
            <a:avLst/>
          </a:prstGeom>
          <a:noFill/>
        </p:spPr>
        <p:txBody>
          <a:bodyPr wrap="square" rtlCol="0" anchor="t">
            <a:spAutoFit/>
          </a:bodyPr>
          <a:lstStyle/>
          <a:p>
            <a:pPr algn="ctr" defTabSz="914400" fontAlgn="auto">
              <a:spcBef>
                <a:spcPts val="0"/>
              </a:spcBef>
              <a:spcAft>
                <a:spcPts val="0"/>
              </a:spcAft>
            </a:pPr>
            <a:r>
              <a:rPr lang="en-US" sz="1400" dirty="0">
                <a:solidFill>
                  <a:prstClr val="black"/>
                </a:solidFill>
                <a:latin typeface="Cambria" pitchFamily="18" charset="0"/>
                <a:ea typeface="+mn-ea"/>
                <a:cs typeface="+mn-cs"/>
              </a:rPr>
              <a:t>Mid-Level Features</a:t>
            </a:r>
          </a:p>
        </p:txBody>
      </p:sp>
    </p:spTree>
    <p:extLst>
      <p:ext uri="{BB962C8B-B14F-4D97-AF65-F5344CB8AC3E}">
        <p14:creationId xmlns:p14="http://schemas.microsoft.com/office/powerpoint/2010/main" val="698133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557464" y="266529"/>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Experiments</a:t>
            </a:r>
            <a:endParaRPr lang="en-US" sz="3600" kern="0" dirty="0">
              <a:solidFill>
                <a:schemeClr val="accent2"/>
              </a:solidFill>
            </a:endParaRPr>
          </a:p>
        </p:txBody>
      </p:sp>
      <p:sp>
        <p:nvSpPr>
          <p:cNvPr id="3" name="TextBox 2"/>
          <p:cNvSpPr txBox="1"/>
          <p:nvPr/>
        </p:nvSpPr>
        <p:spPr>
          <a:xfrm>
            <a:off x="-422190" y="1854875"/>
            <a:ext cx="8534400" cy="2246769"/>
          </a:xfrm>
          <a:prstGeom prst="rect">
            <a:avLst/>
          </a:prstGeom>
          <a:noFill/>
        </p:spPr>
        <p:txBody>
          <a:bodyPr wrap="square" rtlCol="0">
            <a:spAutoFit/>
          </a:bodyPr>
          <a:lstStyle/>
          <a:p>
            <a:pPr marL="1028700" lvl="1">
              <a:buFont typeface="Arial" panose="020B0604020202020204" pitchFamily="34" charset="0"/>
              <a:buChar char="•"/>
            </a:pPr>
            <a:r>
              <a:rPr lang="en-US" sz="2000" b="1" dirty="0" smtClean="0">
                <a:solidFill>
                  <a:schemeClr val="tx1"/>
                </a:solidFill>
              </a:rPr>
              <a:t>Cropped word script identification</a:t>
            </a:r>
          </a:p>
          <a:p>
            <a:pPr marL="1028700" lvl="1">
              <a:buFont typeface="Arial" panose="020B0604020202020204" pitchFamily="34" charset="0"/>
              <a:buChar char="•"/>
            </a:pPr>
            <a:endParaRPr lang="en-US" sz="2000" dirty="0" smtClean="0">
              <a:solidFill>
                <a:schemeClr val="tx1"/>
              </a:solidFill>
            </a:endParaRPr>
          </a:p>
          <a:p>
            <a:pPr marL="1428750" lvl="2">
              <a:buFont typeface="Arial" panose="020B0604020202020204" pitchFamily="34" charset="0"/>
              <a:buChar char="•"/>
            </a:pPr>
            <a:r>
              <a:rPr lang="en-US" sz="2000" dirty="0" smtClean="0">
                <a:solidFill>
                  <a:schemeClr val="tx1"/>
                </a:solidFill>
              </a:rPr>
              <a:t>Comparison with </a:t>
            </a:r>
            <a:r>
              <a:rPr lang="en-US" sz="2000" dirty="0" smtClean="0">
                <a:solidFill>
                  <a:srgbClr val="00B0F0"/>
                </a:solidFill>
              </a:rPr>
              <a:t>Baseline Methods</a:t>
            </a:r>
          </a:p>
          <a:p>
            <a:pPr marL="1428750" lvl="2">
              <a:buFont typeface="Arial" panose="020B0604020202020204" pitchFamily="34" charset="0"/>
              <a:buChar char="•"/>
            </a:pPr>
            <a:r>
              <a:rPr lang="en-US" sz="2000" dirty="0" smtClean="0">
                <a:solidFill>
                  <a:schemeClr val="tx1"/>
                </a:solidFill>
              </a:rPr>
              <a:t>Results on </a:t>
            </a:r>
            <a:r>
              <a:rPr lang="en-US" sz="2000" i="1" dirty="0" smtClean="0">
                <a:solidFill>
                  <a:srgbClr val="00B8FF"/>
                </a:solidFill>
              </a:rPr>
              <a:t>ILST </a:t>
            </a:r>
            <a:r>
              <a:rPr lang="en-US" sz="2000" dirty="0" smtClean="0">
                <a:solidFill>
                  <a:srgbClr val="00B8FF"/>
                </a:solidFill>
              </a:rPr>
              <a:t>Dataset</a:t>
            </a:r>
          </a:p>
          <a:p>
            <a:pPr marL="1428750" lvl="2">
              <a:buFont typeface="Arial" panose="020B0604020202020204" pitchFamily="34" charset="0"/>
              <a:buChar char="•"/>
            </a:pPr>
            <a:r>
              <a:rPr lang="en-US" sz="2000" dirty="0" smtClean="0">
                <a:solidFill>
                  <a:schemeClr val="tx1"/>
                </a:solidFill>
              </a:rPr>
              <a:t>Results on </a:t>
            </a:r>
            <a:r>
              <a:rPr lang="en-US" sz="2000" dirty="0" smtClean="0">
                <a:solidFill>
                  <a:srgbClr val="00B8FF"/>
                </a:solidFill>
              </a:rPr>
              <a:t>CVSI</a:t>
            </a:r>
            <a:r>
              <a:rPr lang="en-US" sz="2000" baseline="30000" dirty="0" smtClean="0">
                <a:solidFill>
                  <a:srgbClr val="00B8FF"/>
                </a:solidFill>
              </a:rPr>
              <a:t>1</a:t>
            </a:r>
            <a:r>
              <a:rPr lang="en-US" sz="2000" dirty="0" smtClean="0">
                <a:solidFill>
                  <a:srgbClr val="00B8FF"/>
                </a:solidFill>
              </a:rPr>
              <a:t> Dataset</a:t>
            </a:r>
          </a:p>
          <a:p>
            <a:pPr marL="1428750" lvl="2">
              <a:buFont typeface="Arial" panose="020B0604020202020204" pitchFamily="34" charset="0"/>
              <a:buChar char="•"/>
            </a:pPr>
            <a:endParaRPr lang="en-US" sz="2000" dirty="0" smtClean="0">
              <a:solidFill>
                <a:schemeClr val="tx1"/>
              </a:solidFill>
            </a:endParaRPr>
          </a:p>
          <a:p>
            <a:pPr marL="1028700" lvl="1">
              <a:buFont typeface="Arial" panose="020B0604020202020204" pitchFamily="34" charset="0"/>
              <a:buChar char="•"/>
            </a:pPr>
            <a:r>
              <a:rPr lang="en-US" sz="2000" b="1" dirty="0" smtClean="0">
                <a:solidFill>
                  <a:schemeClr val="tx1"/>
                </a:solidFill>
              </a:rPr>
              <a:t>End-to-End pipeline</a:t>
            </a:r>
          </a:p>
        </p:txBody>
      </p:sp>
      <p:sp>
        <p:nvSpPr>
          <p:cNvPr id="212" name="TextBox 211"/>
          <p:cNvSpPr txBox="1"/>
          <p:nvPr/>
        </p:nvSpPr>
        <p:spPr>
          <a:xfrm>
            <a:off x="199293" y="6519446"/>
            <a:ext cx="11687907" cy="215444"/>
          </a:xfrm>
          <a:prstGeom prst="rect">
            <a:avLst/>
          </a:prstGeom>
          <a:noFill/>
        </p:spPr>
        <p:txBody>
          <a:bodyPr wrap="square" rtlCol="0">
            <a:spAutoFit/>
          </a:bodyPr>
          <a:lstStyle/>
          <a:p>
            <a:pPr marL="228600" indent="-228600">
              <a:buAutoNum type="arabicPeriod"/>
            </a:pPr>
            <a:r>
              <a:rPr lang="en-US" sz="800" dirty="0" smtClean="0">
                <a:solidFill>
                  <a:schemeClr val="tx1"/>
                </a:solidFill>
              </a:rPr>
              <a:t>N</a:t>
            </a:r>
            <a:r>
              <a:rPr lang="en-US" sz="800" dirty="0">
                <a:solidFill>
                  <a:schemeClr val="tx1"/>
                </a:solidFill>
              </a:rPr>
              <a:t>. Sharma, R. Mandal, R. Sharma, U. Pal, and M. </a:t>
            </a:r>
            <a:r>
              <a:rPr lang="en-US" sz="800" dirty="0" smtClean="0">
                <a:solidFill>
                  <a:schemeClr val="tx1"/>
                </a:solidFill>
              </a:rPr>
              <a:t>Blumenstein,“</a:t>
            </a:r>
            <a:r>
              <a:rPr lang="en-US" sz="800" dirty="0">
                <a:solidFill>
                  <a:schemeClr val="tx1"/>
                </a:solidFill>
              </a:rPr>
              <a:t>ICDAR2015 Competition on Video Script Identification(CVSI 2015</a:t>
            </a:r>
            <a:r>
              <a:rPr lang="en-US" sz="800" dirty="0" smtClean="0">
                <a:solidFill>
                  <a:schemeClr val="tx1"/>
                </a:solidFill>
              </a:rPr>
              <a:t>),” in </a:t>
            </a:r>
            <a:r>
              <a:rPr lang="en-US" sz="800" dirty="0">
                <a:solidFill>
                  <a:schemeClr val="tx1"/>
                </a:solidFill>
              </a:rPr>
              <a:t>ICDAR, </a:t>
            </a:r>
            <a:r>
              <a:rPr lang="en-US" sz="800" dirty="0" smtClean="0">
                <a:solidFill>
                  <a:schemeClr val="tx1"/>
                </a:solidFill>
              </a:rPr>
              <a:t>2015</a:t>
            </a:r>
          </a:p>
        </p:txBody>
      </p:sp>
    </p:spTree>
    <p:extLst>
      <p:ext uri="{BB962C8B-B14F-4D97-AF65-F5344CB8AC3E}">
        <p14:creationId xmlns:p14="http://schemas.microsoft.com/office/powerpoint/2010/main" val="1373713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66049"/>
            <a:ext cx="7762875" cy="824551"/>
          </a:xfrm>
        </p:spPr>
        <p:txBody>
          <a:bodyPr/>
          <a:lstStyle/>
          <a:p>
            <a:r>
              <a:rPr lang="en-US" dirty="0" smtClean="0">
                <a:solidFill>
                  <a:schemeClr val="accent2"/>
                </a:solidFill>
              </a:rPr>
              <a:t>Contents</a:t>
            </a:r>
            <a:endParaRPr lang="en-US" dirty="0">
              <a:solidFill>
                <a:schemeClr val="accent2"/>
              </a:solidFill>
            </a:endParaRPr>
          </a:p>
        </p:txBody>
      </p:sp>
      <p:sp>
        <p:nvSpPr>
          <p:cNvPr id="58" name="TextBox 57"/>
          <p:cNvSpPr txBox="1"/>
          <p:nvPr/>
        </p:nvSpPr>
        <p:spPr>
          <a:xfrm>
            <a:off x="345374" y="1278791"/>
            <a:ext cx="8113327" cy="3293209"/>
          </a:xfrm>
          <a:prstGeom prst="rect">
            <a:avLst/>
          </a:prstGeom>
          <a:noFill/>
        </p:spPr>
        <p:txBody>
          <a:bodyPr wrap="square" rtlCol="0">
            <a:spAutoFit/>
          </a:bodyPr>
          <a:lstStyle/>
          <a:p>
            <a:pPr marL="457200" indent="-457200">
              <a:buFont typeface="+mj-lt"/>
              <a:buAutoNum type="arabicPeriod"/>
            </a:pPr>
            <a:r>
              <a:rPr lang="en-US" sz="2400" dirty="0" smtClean="0">
                <a:solidFill>
                  <a:schemeClr val="tx1"/>
                </a:solidFill>
              </a:rPr>
              <a:t>Motivation</a:t>
            </a:r>
          </a:p>
          <a:p>
            <a:pPr marL="457200" indent="-457200">
              <a:buFont typeface="+mj-lt"/>
              <a:buAutoNum type="arabicPeriod"/>
            </a:pPr>
            <a:endParaRPr lang="en-US" sz="2400" dirty="0" smtClean="0">
              <a:solidFill>
                <a:schemeClr val="tx1"/>
              </a:solidFill>
            </a:endParaRPr>
          </a:p>
          <a:p>
            <a:pPr marL="457200" indent="-457200">
              <a:buFont typeface="+mj-lt"/>
              <a:buAutoNum type="arabicPeriod"/>
            </a:pPr>
            <a:r>
              <a:rPr lang="en-US" sz="2400" dirty="0" smtClean="0">
                <a:solidFill>
                  <a:schemeClr val="tx1"/>
                </a:solidFill>
              </a:rPr>
              <a:t>Script Identification in Wild</a:t>
            </a:r>
          </a:p>
          <a:p>
            <a:pPr marL="457200" indent="-457200">
              <a:buFont typeface="+mj-lt"/>
              <a:buAutoNum type="arabicPeriod"/>
            </a:pPr>
            <a:endParaRPr lang="en-US" sz="2400" dirty="0">
              <a:solidFill>
                <a:schemeClr val="tx1"/>
              </a:solidFill>
            </a:endParaRPr>
          </a:p>
          <a:p>
            <a:pPr marL="457200" indent="-457200">
              <a:buFont typeface="+mj-lt"/>
              <a:buAutoNum type="arabicPeriod"/>
            </a:pPr>
            <a:r>
              <a:rPr lang="en-US" sz="2400" dirty="0" smtClean="0">
                <a:solidFill>
                  <a:schemeClr val="tx1"/>
                </a:solidFill>
              </a:rPr>
              <a:t>Script and Language Identification in Document Images</a:t>
            </a:r>
          </a:p>
          <a:p>
            <a:pPr marL="342900" indent="-342900">
              <a:buFont typeface="Arial" panose="020B0604020202020204" pitchFamily="34" charset="0"/>
              <a:buChar char="•"/>
            </a:pPr>
            <a:endParaRPr lang="en-US" sz="2000" dirty="0" smtClean="0">
              <a:solidFill>
                <a:schemeClr val="tx1"/>
              </a:solidFill>
            </a:endParaRPr>
          </a:p>
          <a:p>
            <a:pPr marL="1085850" lvl="1" indent="-342900">
              <a:buFont typeface="Arial" panose="020B0604020202020204" pitchFamily="34" charset="0"/>
              <a:buChar char="•"/>
            </a:pPr>
            <a:endParaRPr lang="en-US" sz="2000" dirty="0" smtClean="0">
              <a:solidFill>
                <a:schemeClr val="tx1"/>
              </a:solidFill>
            </a:endParaRPr>
          </a:p>
          <a:p>
            <a:endParaRPr lang="en-US" sz="2400" dirty="0">
              <a:solidFill>
                <a:schemeClr val="tx1"/>
              </a:solidFill>
            </a:endParaRPr>
          </a:p>
        </p:txBody>
      </p:sp>
    </p:spTree>
    <p:extLst>
      <p:ext uri="{BB962C8B-B14F-4D97-AF65-F5344CB8AC3E}">
        <p14:creationId xmlns:p14="http://schemas.microsoft.com/office/powerpoint/2010/main" val="3329326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557464" y="266529"/>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Cropped Word Script Identification</a:t>
            </a:r>
            <a:endParaRPr lang="en-US" sz="3600" kern="0" dirty="0">
              <a:solidFill>
                <a:schemeClr val="accent2"/>
              </a:solidFill>
            </a:endParaRPr>
          </a:p>
        </p:txBody>
      </p:sp>
      <p:sp>
        <p:nvSpPr>
          <p:cNvPr id="3" name="TextBox 2"/>
          <p:cNvSpPr txBox="1"/>
          <p:nvPr/>
        </p:nvSpPr>
        <p:spPr>
          <a:xfrm>
            <a:off x="-422190" y="1292764"/>
            <a:ext cx="8534400" cy="400110"/>
          </a:xfrm>
          <a:prstGeom prst="rect">
            <a:avLst/>
          </a:prstGeom>
          <a:noFill/>
        </p:spPr>
        <p:txBody>
          <a:bodyPr wrap="square" rtlCol="0">
            <a:spAutoFit/>
          </a:bodyPr>
          <a:lstStyle/>
          <a:p>
            <a:pPr lvl="1" indent="0"/>
            <a:r>
              <a:rPr lang="en-US" sz="2000" b="1" dirty="0" smtClean="0">
                <a:solidFill>
                  <a:schemeClr val="tx1"/>
                </a:solidFill>
              </a:rPr>
              <a:t>Comparison with </a:t>
            </a:r>
            <a:r>
              <a:rPr lang="en-US" sz="2000" b="1" i="1" dirty="0" smtClean="0">
                <a:solidFill>
                  <a:srgbClr val="00B8FF"/>
                </a:solidFill>
              </a:rPr>
              <a:t>baseline methods</a:t>
            </a:r>
          </a:p>
        </p:txBody>
      </p:sp>
      <p:graphicFrame>
        <p:nvGraphicFramePr>
          <p:cNvPr id="5" name="Table 4"/>
          <p:cNvGraphicFramePr>
            <a:graphicFrameLocks noGrp="1"/>
          </p:cNvGraphicFramePr>
          <p:nvPr>
            <p:extLst>
              <p:ext uri="{D42A27DB-BD31-4B8C-83A1-F6EECF244321}">
                <p14:modId xmlns:p14="http://schemas.microsoft.com/office/powerpoint/2010/main" val="852260022"/>
              </p:ext>
            </p:extLst>
          </p:nvPr>
        </p:nvGraphicFramePr>
        <p:xfrm>
          <a:off x="1981200" y="2971800"/>
          <a:ext cx="5181600" cy="2809844"/>
        </p:xfrm>
        <a:graphic>
          <a:graphicData uri="http://schemas.openxmlformats.org/drawingml/2006/table">
            <a:tbl>
              <a:tblPr firstRow="1" bandRow="1">
                <a:tableStyleId>{5C22544A-7EE6-4342-B048-85BDC9FD1C3A}</a:tableStyleId>
              </a:tblPr>
              <a:tblGrid>
                <a:gridCol w="3211084"/>
                <a:gridCol w="1970516"/>
              </a:tblGrid>
              <a:tr h="432404">
                <a:tc>
                  <a:txBody>
                    <a:bodyPr/>
                    <a:lstStyle/>
                    <a:p>
                      <a:pPr algn="ctr">
                        <a:lnSpc>
                          <a:spcPct val="100000"/>
                        </a:lnSpc>
                      </a:pPr>
                      <a:r>
                        <a:rPr lang="en-US" sz="2000" dirty="0" smtClean="0">
                          <a:solidFill>
                            <a:schemeClr val="bg1"/>
                          </a:solidFill>
                          <a:latin typeface="+mj-lt"/>
                        </a:rPr>
                        <a:t>Task</a:t>
                      </a:r>
                      <a:endParaRPr lang="en-US" sz="2000" dirty="0">
                        <a:solidFill>
                          <a:schemeClr val="bg1"/>
                        </a:solidFill>
                        <a:latin typeface="+mj-lt"/>
                      </a:endParaRPr>
                    </a:p>
                  </a:txBody>
                  <a:tcPr>
                    <a:lnB w="38100" cmpd="sng">
                      <a:noFill/>
                    </a:lnB>
                  </a:tcPr>
                </a:tc>
                <a:tc>
                  <a:txBody>
                    <a:bodyPr/>
                    <a:lstStyle/>
                    <a:p>
                      <a:pPr algn="ctr"/>
                      <a:r>
                        <a:rPr lang="en-US" sz="2000" dirty="0" smtClean="0">
                          <a:latin typeface="+mj-lt"/>
                        </a:rPr>
                        <a:t>Accuracy (%)</a:t>
                      </a:r>
                      <a:endParaRPr lang="en-US" sz="2000" dirty="0">
                        <a:latin typeface="+mj-lt"/>
                      </a:endParaRPr>
                    </a:p>
                  </a:txBody>
                  <a:tcPr>
                    <a:lnB w="38100" cmpd="sng">
                      <a:noFill/>
                    </a:lnB>
                  </a:tcPr>
                </a:tc>
              </a:tr>
              <a:tr h="370840">
                <a:tc>
                  <a:txBody>
                    <a:bodyPr/>
                    <a:lstStyle/>
                    <a:p>
                      <a:r>
                        <a:rPr lang="en-US" sz="2000" b="1" i="1" dirty="0" smtClean="0">
                          <a:latin typeface="+mj-lt"/>
                        </a:rPr>
                        <a:t>Baseline Methods</a:t>
                      </a:r>
                      <a:endParaRPr lang="en-US" sz="2000" b="1" i="1"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20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370840">
                <a:tc>
                  <a:txBody>
                    <a:bodyPr/>
                    <a:lstStyle/>
                    <a:p>
                      <a:r>
                        <a:rPr lang="en-US" sz="2000" dirty="0" smtClean="0">
                          <a:latin typeface="+mj-lt"/>
                        </a:rPr>
                        <a:t>   Gabor</a:t>
                      </a:r>
                      <a:r>
                        <a:rPr lang="en-US" sz="2000" baseline="0" dirty="0" smtClean="0">
                          <a:latin typeface="+mj-lt"/>
                        </a:rPr>
                        <a:t> Features</a:t>
                      </a:r>
                      <a:endParaRPr lang="en-US" sz="2000" dirty="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smtClean="0">
                          <a:latin typeface="+mj-lt"/>
                        </a:rPr>
                        <a:t>59.25</a:t>
                      </a:r>
                      <a:endParaRPr lang="en-US" sz="2000" dirty="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2000" dirty="0" smtClean="0">
                          <a:latin typeface="+mj-lt"/>
                        </a:rPr>
                        <a:t>   Gradient features</a:t>
                      </a:r>
                      <a:endParaRPr lang="en-US" sz="2000" dirty="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smtClean="0">
                          <a:latin typeface="+mj-lt"/>
                        </a:rPr>
                        <a:t>47.74</a:t>
                      </a:r>
                      <a:endParaRPr lang="en-US" sz="2000" dirty="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2000" dirty="0" smtClean="0">
                          <a:latin typeface="+mj-lt"/>
                        </a:rPr>
                        <a:t>   Profile Features</a:t>
                      </a:r>
                      <a:endParaRPr lang="en-US" sz="2000" dirty="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smtClean="0">
                          <a:latin typeface="+mj-lt"/>
                        </a:rPr>
                        <a:t>49.24</a:t>
                      </a:r>
                      <a:endParaRPr lang="en-US" sz="2000" dirty="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2000" dirty="0" smtClean="0">
                          <a:latin typeface="+mj-lt"/>
                        </a:rPr>
                        <a:t>   Linear Binary Patterns</a:t>
                      </a:r>
                      <a:endParaRPr lang="en-US" sz="2000" dirty="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smtClean="0">
                          <a:latin typeface="+mj-lt"/>
                        </a:rPr>
                        <a:t>78.08</a:t>
                      </a:r>
                      <a:endParaRPr lang="en-US" sz="2000" dirty="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2000" b="1" dirty="0" smtClean="0">
                          <a:latin typeface="+mj-lt"/>
                        </a:rPr>
                        <a:t>Proposed Method</a:t>
                      </a:r>
                      <a:endParaRPr lang="en-US" sz="2000" b="1" dirty="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latin typeface="+mj-lt"/>
                        </a:rPr>
                        <a:t>88.67</a:t>
                      </a:r>
                      <a:endParaRPr lang="en-US" sz="2000" b="1" dirty="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2" name="TextBox 1"/>
          <p:cNvSpPr txBox="1"/>
          <p:nvPr/>
        </p:nvSpPr>
        <p:spPr>
          <a:xfrm>
            <a:off x="787167" y="1789433"/>
            <a:ext cx="7162800"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tx1"/>
                </a:solidFill>
              </a:rPr>
              <a:t>Comparison of proposed method with various algorithms used in document script identification.</a:t>
            </a:r>
            <a:endParaRPr lang="en-US" sz="2000" dirty="0">
              <a:solidFill>
                <a:schemeClr val="tx1"/>
              </a:solidFill>
            </a:endParaRPr>
          </a:p>
        </p:txBody>
      </p:sp>
    </p:spTree>
    <p:extLst>
      <p:ext uri="{BB962C8B-B14F-4D97-AF65-F5344CB8AC3E}">
        <p14:creationId xmlns:p14="http://schemas.microsoft.com/office/powerpoint/2010/main" val="2636560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557464" y="266529"/>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Cropped Word Script Identification</a:t>
            </a:r>
            <a:endParaRPr lang="en-US" sz="3600" kern="0" dirty="0">
              <a:solidFill>
                <a:schemeClr val="accent2"/>
              </a:solidFill>
            </a:endParaRPr>
          </a:p>
        </p:txBody>
      </p:sp>
      <p:sp>
        <p:nvSpPr>
          <p:cNvPr id="210" name="TextBox 209"/>
          <p:cNvSpPr txBox="1"/>
          <p:nvPr/>
        </p:nvSpPr>
        <p:spPr>
          <a:xfrm>
            <a:off x="752726" y="1262783"/>
            <a:ext cx="7372350" cy="369332"/>
          </a:xfrm>
          <a:prstGeom prst="rect">
            <a:avLst/>
          </a:prstGeom>
          <a:noFill/>
        </p:spPr>
        <p:txBody>
          <a:bodyPr wrap="square" rtlCol="0">
            <a:spAutoFit/>
          </a:bodyPr>
          <a:lstStyle/>
          <a:p>
            <a:pPr algn="ctr"/>
            <a:r>
              <a:rPr lang="en-US" b="1" dirty="0" smtClean="0">
                <a:solidFill>
                  <a:schemeClr val="tx1"/>
                </a:solidFill>
              </a:rPr>
              <a:t>Cropped word script identification</a:t>
            </a:r>
          </a:p>
        </p:txBody>
      </p:sp>
      <p:sp>
        <p:nvSpPr>
          <p:cNvPr id="3" name="TextBox 2"/>
          <p:cNvSpPr txBox="1"/>
          <p:nvPr/>
        </p:nvSpPr>
        <p:spPr>
          <a:xfrm>
            <a:off x="-422190" y="1905000"/>
            <a:ext cx="8534400" cy="338554"/>
          </a:xfrm>
          <a:prstGeom prst="rect">
            <a:avLst/>
          </a:prstGeom>
          <a:noFill/>
        </p:spPr>
        <p:txBody>
          <a:bodyPr wrap="square" rtlCol="0">
            <a:spAutoFit/>
          </a:bodyPr>
          <a:lstStyle/>
          <a:p>
            <a:pPr lvl="1" indent="0"/>
            <a:r>
              <a:rPr lang="en-US" sz="1600" b="1" dirty="0" smtClean="0">
                <a:solidFill>
                  <a:schemeClr val="tx1"/>
                </a:solidFill>
              </a:rPr>
              <a:t>Results on Indian Language Scene Text Dataset (ILST) - Quantitative</a:t>
            </a:r>
            <a:endParaRPr lang="en-US" sz="1600" b="1" i="1" dirty="0" smtClean="0">
              <a:solidFill>
                <a:srgbClr val="00B8FF"/>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6753" y="2446035"/>
            <a:ext cx="4822447" cy="3519907"/>
          </a:xfrm>
          <a:prstGeom prst="rect">
            <a:avLst/>
          </a:prstGeom>
        </p:spPr>
      </p:pic>
      <p:sp>
        <p:nvSpPr>
          <p:cNvPr id="6" name="TextBox 5"/>
          <p:cNvSpPr txBox="1"/>
          <p:nvPr/>
        </p:nvSpPr>
        <p:spPr>
          <a:xfrm>
            <a:off x="76200" y="2567457"/>
            <a:ext cx="4267200" cy="2308324"/>
          </a:xfrm>
          <a:prstGeom prst="rect">
            <a:avLst/>
          </a:prstGeom>
          <a:noFill/>
        </p:spPr>
        <p:txBody>
          <a:bodyPr wrap="square" rtlCol="0">
            <a:spAutoFit/>
          </a:bodyPr>
          <a:lstStyle/>
          <a:p>
            <a:pPr marL="571500" indent="-285750">
              <a:buFont typeface="Arial" panose="020B0604020202020204" pitchFamily="34" charset="0"/>
              <a:buChar char="•"/>
            </a:pPr>
            <a:r>
              <a:rPr lang="en-US" sz="1600" dirty="0" smtClean="0">
                <a:solidFill>
                  <a:schemeClr val="tx1"/>
                </a:solidFill>
              </a:rPr>
              <a:t>Best performance: </a:t>
            </a:r>
            <a:r>
              <a:rPr lang="en-US" sz="1600" dirty="0" smtClean="0">
                <a:solidFill>
                  <a:srgbClr val="00B050"/>
                </a:solidFill>
              </a:rPr>
              <a:t>Hindi </a:t>
            </a:r>
            <a:r>
              <a:rPr lang="en-US" sz="1600" dirty="0" smtClean="0">
                <a:solidFill>
                  <a:schemeClr val="tx1"/>
                </a:solidFill>
              </a:rPr>
              <a:t>(95.71%)</a:t>
            </a:r>
          </a:p>
          <a:p>
            <a:pPr marL="285750">
              <a:buFont typeface="Arial" panose="020B0604020202020204" pitchFamily="34" charset="0"/>
              <a:buChar char="•"/>
            </a:pPr>
            <a:endParaRPr lang="en-US" sz="1600" dirty="0" smtClean="0">
              <a:solidFill>
                <a:schemeClr val="tx1"/>
              </a:solidFill>
            </a:endParaRPr>
          </a:p>
          <a:p>
            <a:pPr marL="571500" indent="-285750">
              <a:buFont typeface="Arial" panose="020B0604020202020204" pitchFamily="34" charset="0"/>
              <a:buChar char="•"/>
            </a:pPr>
            <a:r>
              <a:rPr lang="en-US" sz="1600" dirty="0" smtClean="0">
                <a:solidFill>
                  <a:schemeClr val="tx1"/>
                </a:solidFill>
              </a:rPr>
              <a:t>Least performance: </a:t>
            </a:r>
            <a:r>
              <a:rPr lang="en-US" sz="1600" dirty="0" smtClean="0">
                <a:solidFill>
                  <a:srgbClr val="FF0000"/>
                </a:solidFill>
              </a:rPr>
              <a:t>Tamil</a:t>
            </a:r>
            <a:r>
              <a:rPr lang="en-US" sz="1600" dirty="0" smtClean="0">
                <a:solidFill>
                  <a:schemeClr val="tx1"/>
                </a:solidFill>
              </a:rPr>
              <a:t> (77.00%)</a:t>
            </a:r>
          </a:p>
          <a:p>
            <a:pPr marL="285750">
              <a:buFont typeface="Arial" panose="020B0604020202020204" pitchFamily="34" charset="0"/>
              <a:buChar char="•"/>
            </a:pPr>
            <a:endParaRPr lang="en-US" sz="1600" dirty="0" smtClean="0">
              <a:solidFill>
                <a:schemeClr val="tx1"/>
              </a:solidFill>
            </a:endParaRPr>
          </a:p>
          <a:p>
            <a:pPr marL="571500" indent="-285750">
              <a:buFont typeface="Arial" panose="020B0604020202020204" pitchFamily="34" charset="0"/>
              <a:buChar char="•"/>
            </a:pPr>
            <a:r>
              <a:rPr lang="en-US" sz="1600" dirty="0" smtClean="0">
                <a:solidFill>
                  <a:schemeClr val="tx1"/>
                </a:solidFill>
              </a:rPr>
              <a:t>Confusion between </a:t>
            </a:r>
            <a:r>
              <a:rPr lang="en-US" sz="1600" dirty="0" smtClean="0">
                <a:solidFill>
                  <a:srgbClr val="FF0000"/>
                </a:solidFill>
              </a:rPr>
              <a:t>Tamil and Malayalam </a:t>
            </a:r>
            <a:r>
              <a:rPr lang="en-US" sz="1600" dirty="0" smtClean="0">
                <a:solidFill>
                  <a:schemeClr val="tx1"/>
                </a:solidFill>
              </a:rPr>
              <a:t>due to script similarity.</a:t>
            </a:r>
          </a:p>
          <a:p>
            <a:pPr marL="571500" indent="-285750">
              <a:buFont typeface="Arial" panose="020B0604020202020204" pitchFamily="34" charset="0"/>
              <a:buChar char="•"/>
            </a:pPr>
            <a:endParaRPr lang="en-US" sz="1600" dirty="0" smtClean="0">
              <a:solidFill>
                <a:schemeClr val="tx1"/>
              </a:solidFill>
            </a:endParaRPr>
          </a:p>
          <a:p>
            <a:pPr marL="571500" indent="-285750">
              <a:buFont typeface="Arial" panose="020B0604020202020204" pitchFamily="34" charset="0"/>
              <a:buChar char="•"/>
            </a:pPr>
            <a:r>
              <a:rPr lang="en-US" sz="1600" dirty="0" smtClean="0">
                <a:solidFill>
                  <a:schemeClr val="tx1"/>
                </a:solidFill>
              </a:rPr>
              <a:t>Confusion between Kannada and Telugu</a:t>
            </a:r>
            <a:endParaRPr lang="en-US" sz="1600" dirty="0">
              <a:solidFill>
                <a:schemeClr val="tx1"/>
              </a:solidFill>
            </a:endParaRPr>
          </a:p>
        </p:txBody>
      </p:sp>
    </p:spTree>
    <p:extLst>
      <p:ext uri="{BB962C8B-B14F-4D97-AF65-F5344CB8AC3E}">
        <p14:creationId xmlns:p14="http://schemas.microsoft.com/office/powerpoint/2010/main" val="1434238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557464" y="266529"/>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Cropped Word Script Identification</a:t>
            </a:r>
            <a:endParaRPr lang="en-US" sz="3600" kern="0" dirty="0">
              <a:solidFill>
                <a:schemeClr val="accent2"/>
              </a:solidFill>
            </a:endParaRPr>
          </a:p>
        </p:txBody>
      </p:sp>
      <p:sp>
        <p:nvSpPr>
          <p:cNvPr id="210" name="TextBox 209"/>
          <p:cNvSpPr txBox="1"/>
          <p:nvPr/>
        </p:nvSpPr>
        <p:spPr>
          <a:xfrm>
            <a:off x="752726" y="1262783"/>
            <a:ext cx="7372350" cy="369332"/>
          </a:xfrm>
          <a:prstGeom prst="rect">
            <a:avLst/>
          </a:prstGeom>
          <a:noFill/>
        </p:spPr>
        <p:txBody>
          <a:bodyPr wrap="square" rtlCol="0">
            <a:spAutoFit/>
          </a:bodyPr>
          <a:lstStyle/>
          <a:p>
            <a:pPr algn="ctr"/>
            <a:r>
              <a:rPr lang="en-US" b="1" dirty="0" smtClean="0">
                <a:solidFill>
                  <a:schemeClr val="tx1"/>
                </a:solidFill>
              </a:rPr>
              <a:t>Cropped word script identification</a:t>
            </a:r>
          </a:p>
        </p:txBody>
      </p:sp>
      <p:sp>
        <p:nvSpPr>
          <p:cNvPr id="3" name="TextBox 2"/>
          <p:cNvSpPr txBox="1"/>
          <p:nvPr/>
        </p:nvSpPr>
        <p:spPr>
          <a:xfrm>
            <a:off x="-422190" y="1905000"/>
            <a:ext cx="8534400" cy="338554"/>
          </a:xfrm>
          <a:prstGeom prst="rect">
            <a:avLst/>
          </a:prstGeom>
          <a:noFill/>
        </p:spPr>
        <p:txBody>
          <a:bodyPr wrap="square" rtlCol="0">
            <a:spAutoFit/>
          </a:bodyPr>
          <a:lstStyle/>
          <a:p>
            <a:pPr lvl="1" indent="0"/>
            <a:r>
              <a:rPr lang="en-US" sz="1600" b="1" dirty="0" smtClean="0">
                <a:solidFill>
                  <a:schemeClr val="tx1"/>
                </a:solidFill>
              </a:rPr>
              <a:t>Results on Indian Language Scene Text Dataset (ILST) - Qualitative</a:t>
            </a:r>
            <a:endParaRPr lang="en-US" sz="1600" b="1" i="1" dirty="0" smtClean="0">
              <a:solidFill>
                <a:srgbClr val="00B8FF"/>
              </a:solidFill>
            </a:endParaRPr>
          </a:p>
        </p:txBody>
      </p:sp>
      <p:pic>
        <p:nvPicPr>
          <p:cNvPr id="58" name="Picture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159" y="2571750"/>
            <a:ext cx="1219200" cy="365760"/>
          </a:xfrm>
          <a:prstGeom prst="rect">
            <a:avLst/>
          </a:prstGeom>
        </p:spPr>
      </p:pic>
      <p:pic>
        <p:nvPicPr>
          <p:cNvPr id="59" name="Picture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012" y="2564604"/>
            <a:ext cx="1219200" cy="365760"/>
          </a:xfrm>
          <a:prstGeom prst="rect">
            <a:avLst/>
          </a:prstGeom>
        </p:spPr>
      </p:pic>
      <p:pic>
        <p:nvPicPr>
          <p:cNvPr id="60" name="Picture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3248" y="2564604"/>
            <a:ext cx="1219200" cy="365760"/>
          </a:xfrm>
          <a:prstGeom prst="rect">
            <a:avLst/>
          </a:prstGeom>
        </p:spPr>
      </p:pic>
      <p:pic>
        <p:nvPicPr>
          <p:cNvPr id="61" name="Picture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5800" y="3175815"/>
            <a:ext cx="1219200" cy="365760"/>
          </a:xfrm>
          <a:prstGeom prst="rect">
            <a:avLst/>
          </a:prstGeom>
        </p:spPr>
      </p:pic>
      <p:pic>
        <p:nvPicPr>
          <p:cNvPr id="62" name="Picture 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76516" y="3170976"/>
            <a:ext cx="1219200" cy="365760"/>
          </a:xfrm>
          <a:prstGeom prst="rect">
            <a:avLst/>
          </a:prstGeom>
        </p:spPr>
      </p:pic>
      <p:pic>
        <p:nvPicPr>
          <p:cNvPr id="63" name="Picture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2158" y="3170976"/>
            <a:ext cx="1219200" cy="365760"/>
          </a:xfrm>
          <a:prstGeom prst="rect">
            <a:avLst/>
          </a:prstGeom>
        </p:spPr>
      </p:pic>
      <p:pic>
        <p:nvPicPr>
          <p:cNvPr id="64" name="Picture 6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03578" y="3811783"/>
            <a:ext cx="1219200" cy="365760"/>
          </a:xfrm>
          <a:prstGeom prst="rect">
            <a:avLst/>
          </a:prstGeom>
        </p:spPr>
      </p:pic>
      <p:pic>
        <p:nvPicPr>
          <p:cNvPr id="65" name="Picture 6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1012" y="3802061"/>
            <a:ext cx="1219200" cy="365760"/>
          </a:xfrm>
          <a:prstGeom prst="rect">
            <a:avLst/>
          </a:prstGeom>
        </p:spPr>
      </p:pic>
      <p:pic>
        <p:nvPicPr>
          <p:cNvPr id="66" name="Picture 6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4000" y="3794951"/>
            <a:ext cx="1219200" cy="365760"/>
          </a:xfrm>
          <a:prstGeom prst="rect">
            <a:avLst/>
          </a:prstGeom>
        </p:spPr>
      </p:pic>
      <p:pic>
        <p:nvPicPr>
          <p:cNvPr id="67" name="Picture 6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22298" y="4458527"/>
            <a:ext cx="1219200" cy="365760"/>
          </a:xfrm>
          <a:prstGeom prst="rect">
            <a:avLst/>
          </a:prstGeom>
        </p:spPr>
      </p:pic>
      <p:pic>
        <p:nvPicPr>
          <p:cNvPr id="68" name="Picture 6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76516" y="4422459"/>
            <a:ext cx="1219200" cy="365760"/>
          </a:xfrm>
          <a:prstGeom prst="rect">
            <a:avLst/>
          </a:prstGeom>
        </p:spPr>
      </p:pic>
      <p:pic>
        <p:nvPicPr>
          <p:cNvPr id="69" name="Picture 6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71496" y="4425144"/>
            <a:ext cx="1219200" cy="365760"/>
          </a:xfrm>
          <a:prstGeom prst="rect">
            <a:avLst/>
          </a:prstGeom>
        </p:spPr>
      </p:pic>
      <p:pic>
        <p:nvPicPr>
          <p:cNvPr id="70" name="Picture 6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12136" y="5086221"/>
            <a:ext cx="1219200" cy="365760"/>
          </a:xfrm>
          <a:prstGeom prst="rect">
            <a:avLst/>
          </a:prstGeom>
        </p:spPr>
      </p:pic>
      <p:pic>
        <p:nvPicPr>
          <p:cNvPr id="71" name="Picture 7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076516" y="5041436"/>
            <a:ext cx="1219200" cy="365760"/>
          </a:xfrm>
          <a:prstGeom prst="rect">
            <a:avLst/>
          </a:prstGeom>
        </p:spPr>
      </p:pic>
      <p:pic>
        <p:nvPicPr>
          <p:cNvPr id="72" name="Picture 7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552158" y="5048017"/>
            <a:ext cx="1219200" cy="365760"/>
          </a:xfrm>
          <a:prstGeom prst="rect">
            <a:avLst/>
          </a:prstGeom>
        </p:spPr>
      </p:pic>
      <p:pic>
        <p:nvPicPr>
          <p:cNvPr id="73" name="Picture 7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522298" y="5701186"/>
            <a:ext cx="1219200" cy="365760"/>
          </a:xfrm>
          <a:prstGeom prst="rect">
            <a:avLst/>
          </a:prstGeom>
        </p:spPr>
      </p:pic>
      <p:pic>
        <p:nvPicPr>
          <p:cNvPr id="74" name="Picture 7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048000" y="5674870"/>
            <a:ext cx="1219200" cy="365760"/>
          </a:xfrm>
          <a:prstGeom prst="rect">
            <a:avLst/>
          </a:prstGeom>
        </p:spPr>
      </p:pic>
      <p:pic>
        <p:nvPicPr>
          <p:cNvPr id="75" name="Picture 7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541347" y="5693920"/>
            <a:ext cx="1219200" cy="365760"/>
          </a:xfrm>
          <a:prstGeom prst="rect">
            <a:avLst/>
          </a:prstGeom>
        </p:spPr>
      </p:pic>
      <p:sp>
        <p:nvSpPr>
          <p:cNvPr id="76" name="TextBox 75"/>
          <p:cNvSpPr txBox="1"/>
          <p:nvPr/>
        </p:nvSpPr>
        <p:spPr>
          <a:xfrm>
            <a:off x="-381000" y="6096000"/>
            <a:ext cx="7924800" cy="338554"/>
          </a:xfrm>
          <a:prstGeom prst="rect">
            <a:avLst/>
          </a:prstGeom>
          <a:noFill/>
        </p:spPr>
        <p:txBody>
          <a:bodyPr wrap="square" rtlCol="0">
            <a:spAutoFit/>
          </a:bodyPr>
          <a:lstStyle/>
          <a:p>
            <a:pPr algn="ctr" defTabSz="4126938" fontAlgn="auto">
              <a:spcBef>
                <a:spcPts val="0"/>
              </a:spcBef>
              <a:spcAft>
                <a:spcPts val="0"/>
              </a:spcAft>
            </a:pPr>
            <a:r>
              <a:rPr lang="en-US" sz="1600" b="1" i="1" dirty="0" smtClean="0">
                <a:solidFill>
                  <a:srgbClr val="00B050"/>
                </a:solidFill>
                <a:latin typeface="Calibri"/>
                <a:ea typeface="+mn-ea"/>
                <a:cs typeface="+mn-cs"/>
              </a:rPr>
              <a:t>Success Cases</a:t>
            </a:r>
            <a:endParaRPr lang="en-US" sz="1600" b="1" i="1" dirty="0">
              <a:solidFill>
                <a:srgbClr val="00B050"/>
              </a:solidFill>
              <a:latin typeface="Calibri"/>
              <a:ea typeface="+mn-ea"/>
              <a:cs typeface="+mn-cs"/>
            </a:endParaRPr>
          </a:p>
        </p:txBody>
      </p:sp>
      <p:pic>
        <p:nvPicPr>
          <p:cNvPr id="77" name="Picture 7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265237" y="2579826"/>
            <a:ext cx="1219200" cy="365760"/>
          </a:xfrm>
          <a:prstGeom prst="rect">
            <a:avLst/>
          </a:prstGeom>
        </p:spPr>
      </p:pic>
      <p:pic>
        <p:nvPicPr>
          <p:cNvPr id="78" name="Picture 7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258886" y="3239393"/>
            <a:ext cx="1219200" cy="365760"/>
          </a:xfrm>
          <a:prstGeom prst="rect">
            <a:avLst/>
          </a:prstGeom>
        </p:spPr>
      </p:pic>
      <p:pic>
        <p:nvPicPr>
          <p:cNvPr id="79" name="Picture 7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258886" y="3870856"/>
            <a:ext cx="1219200" cy="365760"/>
          </a:xfrm>
          <a:prstGeom prst="rect">
            <a:avLst/>
          </a:prstGeom>
        </p:spPr>
      </p:pic>
      <p:pic>
        <p:nvPicPr>
          <p:cNvPr id="80" name="Picture 7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265237" y="4488595"/>
            <a:ext cx="1219200" cy="365760"/>
          </a:xfrm>
          <a:prstGeom prst="rect">
            <a:avLst/>
          </a:prstGeom>
        </p:spPr>
      </p:pic>
      <p:pic>
        <p:nvPicPr>
          <p:cNvPr id="81" name="Picture 8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287906" y="5136555"/>
            <a:ext cx="1219200" cy="365760"/>
          </a:xfrm>
          <a:prstGeom prst="rect">
            <a:avLst/>
          </a:prstGeom>
        </p:spPr>
      </p:pic>
      <p:pic>
        <p:nvPicPr>
          <p:cNvPr id="82" name="Picture 81"/>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302377" y="5760789"/>
            <a:ext cx="1219200" cy="365760"/>
          </a:xfrm>
          <a:prstGeom prst="rect">
            <a:avLst/>
          </a:prstGeom>
        </p:spPr>
      </p:pic>
      <p:sp>
        <p:nvSpPr>
          <p:cNvPr id="83" name="TextBox 82"/>
          <p:cNvSpPr txBox="1"/>
          <p:nvPr/>
        </p:nvSpPr>
        <p:spPr>
          <a:xfrm>
            <a:off x="-914400" y="2573827"/>
            <a:ext cx="3056240" cy="338554"/>
          </a:xfrm>
          <a:prstGeom prst="rect">
            <a:avLst/>
          </a:prstGeom>
          <a:noFill/>
        </p:spPr>
        <p:txBody>
          <a:bodyPr wrap="square" rtlCol="0">
            <a:spAutoFit/>
          </a:bodyPr>
          <a:lstStyle/>
          <a:p>
            <a:pPr algn="ctr" defTabSz="4126938" fontAlgn="auto">
              <a:spcBef>
                <a:spcPts val="0"/>
              </a:spcBef>
              <a:spcAft>
                <a:spcPts val="0"/>
              </a:spcAft>
            </a:pPr>
            <a:r>
              <a:rPr lang="en-US" sz="1600" b="1" dirty="0" smtClean="0">
                <a:solidFill>
                  <a:prstClr val="black"/>
                </a:solidFill>
                <a:latin typeface="Calibri"/>
                <a:ea typeface="+mn-ea"/>
                <a:cs typeface="+mn-cs"/>
              </a:rPr>
              <a:t>Hindi</a:t>
            </a:r>
            <a:endParaRPr lang="en-US" sz="1600" b="1" dirty="0">
              <a:solidFill>
                <a:prstClr val="black"/>
              </a:solidFill>
              <a:latin typeface="Calibri"/>
              <a:ea typeface="+mn-ea"/>
              <a:cs typeface="+mn-cs"/>
            </a:endParaRPr>
          </a:p>
        </p:txBody>
      </p:sp>
      <p:sp>
        <p:nvSpPr>
          <p:cNvPr id="84" name="TextBox 83"/>
          <p:cNvSpPr txBox="1"/>
          <p:nvPr/>
        </p:nvSpPr>
        <p:spPr>
          <a:xfrm>
            <a:off x="-770240" y="3174557"/>
            <a:ext cx="3056240" cy="338554"/>
          </a:xfrm>
          <a:prstGeom prst="rect">
            <a:avLst/>
          </a:prstGeom>
          <a:noFill/>
        </p:spPr>
        <p:txBody>
          <a:bodyPr wrap="square" rtlCol="0">
            <a:spAutoFit/>
          </a:bodyPr>
          <a:lstStyle/>
          <a:p>
            <a:pPr algn="ctr" defTabSz="4126938" fontAlgn="auto">
              <a:spcBef>
                <a:spcPts val="0"/>
              </a:spcBef>
              <a:spcAft>
                <a:spcPts val="0"/>
              </a:spcAft>
            </a:pPr>
            <a:r>
              <a:rPr lang="en-US" sz="1600" b="1" dirty="0" smtClean="0">
                <a:solidFill>
                  <a:prstClr val="black"/>
                </a:solidFill>
                <a:latin typeface="Calibri"/>
                <a:ea typeface="+mn-ea"/>
                <a:cs typeface="+mn-cs"/>
              </a:rPr>
              <a:t>Kannada</a:t>
            </a:r>
            <a:endParaRPr lang="en-US" sz="1600" b="1" dirty="0">
              <a:solidFill>
                <a:prstClr val="black"/>
              </a:solidFill>
              <a:latin typeface="Calibri"/>
              <a:ea typeface="+mn-ea"/>
              <a:cs typeface="+mn-cs"/>
            </a:endParaRPr>
          </a:p>
        </p:txBody>
      </p:sp>
      <p:sp>
        <p:nvSpPr>
          <p:cNvPr id="85" name="TextBox 84"/>
          <p:cNvSpPr txBox="1"/>
          <p:nvPr/>
        </p:nvSpPr>
        <p:spPr>
          <a:xfrm>
            <a:off x="-685800" y="3803207"/>
            <a:ext cx="3056240" cy="338554"/>
          </a:xfrm>
          <a:prstGeom prst="rect">
            <a:avLst/>
          </a:prstGeom>
          <a:noFill/>
        </p:spPr>
        <p:txBody>
          <a:bodyPr wrap="square" rtlCol="0">
            <a:spAutoFit/>
          </a:bodyPr>
          <a:lstStyle/>
          <a:p>
            <a:pPr algn="ctr" defTabSz="4126938" fontAlgn="auto">
              <a:spcBef>
                <a:spcPts val="0"/>
              </a:spcBef>
              <a:spcAft>
                <a:spcPts val="0"/>
              </a:spcAft>
            </a:pPr>
            <a:r>
              <a:rPr lang="en-US" sz="1600" b="1" dirty="0" smtClean="0">
                <a:solidFill>
                  <a:prstClr val="black"/>
                </a:solidFill>
                <a:latin typeface="Calibri"/>
                <a:ea typeface="+mn-ea"/>
                <a:cs typeface="+mn-cs"/>
              </a:rPr>
              <a:t>Malayalam</a:t>
            </a:r>
            <a:endParaRPr lang="en-US" sz="1600" b="1" dirty="0">
              <a:solidFill>
                <a:prstClr val="black"/>
              </a:solidFill>
              <a:latin typeface="Calibri"/>
              <a:ea typeface="+mn-ea"/>
              <a:cs typeface="+mn-cs"/>
            </a:endParaRPr>
          </a:p>
        </p:txBody>
      </p:sp>
      <p:sp>
        <p:nvSpPr>
          <p:cNvPr id="86" name="TextBox 85"/>
          <p:cNvSpPr txBox="1"/>
          <p:nvPr/>
        </p:nvSpPr>
        <p:spPr>
          <a:xfrm>
            <a:off x="-922640" y="4402627"/>
            <a:ext cx="3056240" cy="338554"/>
          </a:xfrm>
          <a:prstGeom prst="rect">
            <a:avLst/>
          </a:prstGeom>
          <a:noFill/>
        </p:spPr>
        <p:txBody>
          <a:bodyPr wrap="square" rtlCol="0">
            <a:spAutoFit/>
          </a:bodyPr>
          <a:lstStyle/>
          <a:p>
            <a:pPr algn="ctr" defTabSz="4126938" fontAlgn="auto">
              <a:spcBef>
                <a:spcPts val="0"/>
              </a:spcBef>
              <a:spcAft>
                <a:spcPts val="0"/>
              </a:spcAft>
            </a:pPr>
            <a:r>
              <a:rPr lang="en-US" sz="1600" b="1" dirty="0" smtClean="0">
                <a:solidFill>
                  <a:prstClr val="black"/>
                </a:solidFill>
                <a:latin typeface="Calibri"/>
                <a:ea typeface="+mn-ea"/>
                <a:cs typeface="+mn-cs"/>
              </a:rPr>
              <a:t>Tamil</a:t>
            </a:r>
          </a:p>
        </p:txBody>
      </p:sp>
      <p:sp>
        <p:nvSpPr>
          <p:cNvPr id="87" name="TextBox 86"/>
          <p:cNvSpPr txBox="1"/>
          <p:nvPr/>
        </p:nvSpPr>
        <p:spPr>
          <a:xfrm>
            <a:off x="-846440" y="5060507"/>
            <a:ext cx="3056240" cy="338554"/>
          </a:xfrm>
          <a:prstGeom prst="rect">
            <a:avLst/>
          </a:prstGeom>
          <a:noFill/>
        </p:spPr>
        <p:txBody>
          <a:bodyPr wrap="square" rtlCol="0">
            <a:spAutoFit/>
          </a:bodyPr>
          <a:lstStyle/>
          <a:p>
            <a:pPr algn="ctr" defTabSz="4126938" fontAlgn="auto">
              <a:spcBef>
                <a:spcPts val="0"/>
              </a:spcBef>
              <a:spcAft>
                <a:spcPts val="0"/>
              </a:spcAft>
            </a:pPr>
            <a:r>
              <a:rPr lang="en-US" sz="1600" b="1" dirty="0" smtClean="0">
                <a:solidFill>
                  <a:prstClr val="black"/>
                </a:solidFill>
                <a:latin typeface="Calibri"/>
                <a:ea typeface="+mn-ea"/>
                <a:cs typeface="+mn-cs"/>
              </a:rPr>
              <a:t>Telugu</a:t>
            </a:r>
          </a:p>
        </p:txBody>
      </p:sp>
      <p:sp>
        <p:nvSpPr>
          <p:cNvPr id="88" name="TextBox 87"/>
          <p:cNvSpPr txBox="1"/>
          <p:nvPr/>
        </p:nvSpPr>
        <p:spPr>
          <a:xfrm>
            <a:off x="-838200" y="5689157"/>
            <a:ext cx="3056240" cy="338554"/>
          </a:xfrm>
          <a:prstGeom prst="rect">
            <a:avLst/>
          </a:prstGeom>
          <a:noFill/>
        </p:spPr>
        <p:txBody>
          <a:bodyPr wrap="square" rtlCol="0">
            <a:spAutoFit/>
          </a:bodyPr>
          <a:lstStyle/>
          <a:p>
            <a:pPr algn="ctr" defTabSz="4126938" fontAlgn="auto">
              <a:spcBef>
                <a:spcPts val="0"/>
              </a:spcBef>
              <a:spcAft>
                <a:spcPts val="0"/>
              </a:spcAft>
            </a:pPr>
            <a:r>
              <a:rPr lang="en-US" sz="1600" b="1" dirty="0" smtClean="0">
                <a:solidFill>
                  <a:prstClr val="black"/>
                </a:solidFill>
                <a:latin typeface="Calibri"/>
                <a:ea typeface="+mn-ea"/>
                <a:cs typeface="+mn-cs"/>
              </a:rPr>
              <a:t>English</a:t>
            </a:r>
            <a:endParaRPr lang="en-US" sz="1600" b="1" dirty="0">
              <a:solidFill>
                <a:prstClr val="black"/>
              </a:solidFill>
              <a:latin typeface="Calibri"/>
              <a:ea typeface="+mn-ea"/>
              <a:cs typeface="+mn-cs"/>
            </a:endParaRPr>
          </a:p>
        </p:txBody>
      </p:sp>
      <p:sp>
        <p:nvSpPr>
          <p:cNvPr id="89" name="TextBox 88"/>
          <p:cNvSpPr txBox="1"/>
          <p:nvPr/>
        </p:nvSpPr>
        <p:spPr>
          <a:xfrm>
            <a:off x="7018640" y="2590800"/>
            <a:ext cx="1981500" cy="338554"/>
          </a:xfrm>
          <a:prstGeom prst="rect">
            <a:avLst/>
          </a:prstGeom>
          <a:noFill/>
        </p:spPr>
        <p:txBody>
          <a:bodyPr wrap="square" rtlCol="0">
            <a:spAutoFit/>
          </a:bodyPr>
          <a:lstStyle/>
          <a:p>
            <a:pPr algn="ctr" defTabSz="4126938" fontAlgn="auto">
              <a:spcBef>
                <a:spcPts val="0"/>
              </a:spcBef>
              <a:spcAft>
                <a:spcPts val="0"/>
              </a:spcAft>
            </a:pPr>
            <a:r>
              <a:rPr lang="en-US" sz="1600" b="1" dirty="0" smtClean="0">
                <a:solidFill>
                  <a:prstClr val="black"/>
                </a:solidFill>
                <a:latin typeface="Calibri"/>
                <a:ea typeface="+mn-ea"/>
                <a:cs typeface="+mn-cs"/>
              </a:rPr>
              <a:t>Tamil</a:t>
            </a:r>
            <a:endParaRPr lang="en-US" sz="1600" b="1" baseline="30000" dirty="0">
              <a:solidFill>
                <a:prstClr val="black"/>
              </a:solidFill>
              <a:latin typeface="Calibri"/>
              <a:ea typeface="+mn-ea"/>
              <a:cs typeface="+mn-cs"/>
            </a:endParaRPr>
          </a:p>
        </p:txBody>
      </p:sp>
      <p:sp>
        <p:nvSpPr>
          <p:cNvPr id="90" name="TextBox 89"/>
          <p:cNvSpPr txBox="1"/>
          <p:nvPr/>
        </p:nvSpPr>
        <p:spPr>
          <a:xfrm>
            <a:off x="6493629" y="3243941"/>
            <a:ext cx="3056240" cy="338554"/>
          </a:xfrm>
          <a:prstGeom prst="rect">
            <a:avLst/>
          </a:prstGeom>
          <a:noFill/>
        </p:spPr>
        <p:txBody>
          <a:bodyPr wrap="square" rtlCol="0">
            <a:spAutoFit/>
          </a:bodyPr>
          <a:lstStyle/>
          <a:p>
            <a:pPr algn="ctr" defTabSz="4126938" fontAlgn="auto">
              <a:spcBef>
                <a:spcPts val="0"/>
              </a:spcBef>
              <a:spcAft>
                <a:spcPts val="0"/>
              </a:spcAft>
            </a:pPr>
            <a:r>
              <a:rPr lang="en-US" sz="1600" b="1" dirty="0" smtClean="0">
                <a:solidFill>
                  <a:prstClr val="black"/>
                </a:solidFill>
                <a:latin typeface="Calibri"/>
                <a:ea typeface="+mn-ea"/>
                <a:cs typeface="+mn-cs"/>
              </a:rPr>
              <a:t>Telugu</a:t>
            </a:r>
            <a:endParaRPr lang="en-US" sz="1600" b="1" dirty="0">
              <a:solidFill>
                <a:prstClr val="black"/>
              </a:solidFill>
              <a:latin typeface="Calibri"/>
              <a:ea typeface="+mn-ea"/>
              <a:cs typeface="+mn-cs"/>
            </a:endParaRPr>
          </a:p>
        </p:txBody>
      </p:sp>
      <p:sp>
        <p:nvSpPr>
          <p:cNvPr id="91" name="TextBox 90"/>
          <p:cNvSpPr txBox="1"/>
          <p:nvPr/>
        </p:nvSpPr>
        <p:spPr>
          <a:xfrm>
            <a:off x="6477000" y="3872591"/>
            <a:ext cx="3056240" cy="338554"/>
          </a:xfrm>
          <a:prstGeom prst="rect">
            <a:avLst/>
          </a:prstGeom>
          <a:noFill/>
        </p:spPr>
        <p:txBody>
          <a:bodyPr wrap="square" rtlCol="0">
            <a:spAutoFit/>
          </a:bodyPr>
          <a:lstStyle/>
          <a:p>
            <a:pPr algn="ctr" defTabSz="4126938" fontAlgn="auto">
              <a:spcBef>
                <a:spcPts val="0"/>
              </a:spcBef>
              <a:spcAft>
                <a:spcPts val="0"/>
              </a:spcAft>
            </a:pPr>
            <a:r>
              <a:rPr lang="en-US" sz="1600" b="1" dirty="0" smtClean="0">
                <a:solidFill>
                  <a:prstClr val="black"/>
                </a:solidFill>
                <a:latin typeface="Calibri"/>
                <a:ea typeface="+mn-ea"/>
                <a:cs typeface="+mn-cs"/>
              </a:rPr>
              <a:t>Tamil</a:t>
            </a:r>
            <a:endParaRPr lang="en-US" sz="1600" b="1" dirty="0">
              <a:solidFill>
                <a:prstClr val="black"/>
              </a:solidFill>
              <a:latin typeface="Calibri"/>
              <a:ea typeface="+mn-ea"/>
              <a:cs typeface="+mn-cs"/>
            </a:endParaRPr>
          </a:p>
        </p:txBody>
      </p:sp>
      <p:sp>
        <p:nvSpPr>
          <p:cNvPr id="92" name="TextBox 91"/>
          <p:cNvSpPr txBox="1"/>
          <p:nvPr/>
        </p:nvSpPr>
        <p:spPr>
          <a:xfrm>
            <a:off x="7628240" y="4472011"/>
            <a:ext cx="3056240" cy="338554"/>
          </a:xfrm>
          <a:prstGeom prst="rect">
            <a:avLst/>
          </a:prstGeom>
          <a:noFill/>
        </p:spPr>
        <p:txBody>
          <a:bodyPr wrap="square" rtlCol="0">
            <a:spAutoFit/>
          </a:bodyPr>
          <a:lstStyle/>
          <a:p>
            <a:pPr defTabSz="4126938" fontAlgn="auto">
              <a:spcBef>
                <a:spcPts val="0"/>
              </a:spcBef>
              <a:spcAft>
                <a:spcPts val="0"/>
              </a:spcAft>
            </a:pPr>
            <a:r>
              <a:rPr lang="en-US" sz="1600" b="1" dirty="0" smtClean="0">
                <a:solidFill>
                  <a:prstClr val="black"/>
                </a:solidFill>
                <a:latin typeface="Calibri"/>
                <a:ea typeface="+mn-ea"/>
                <a:cs typeface="+mn-cs"/>
              </a:rPr>
              <a:t>Malayalam</a:t>
            </a:r>
          </a:p>
        </p:txBody>
      </p:sp>
      <p:sp>
        <p:nvSpPr>
          <p:cNvPr id="93" name="TextBox 92"/>
          <p:cNvSpPr txBox="1"/>
          <p:nvPr/>
        </p:nvSpPr>
        <p:spPr>
          <a:xfrm>
            <a:off x="6629400" y="5129891"/>
            <a:ext cx="3056240" cy="338554"/>
          </a:xfrm>
          <a:prstGeom prst="rect">
            <a:avLst/>
          </a:prstGeom>
          <a:noFill/>
        </p:spPr>
        <p:txBody>
          <a:bodyPr wrap="square" rtlCol="0">
            <a:spAutoFit/>
          </a:bodyPr>
          <a:lstStyle/>
          <a:p>
            <a:pPr algn="ctr" defTabSz="4126938" fontAlgn="auto">
              <a:spcBef>
                <a:spcPts val="0"/>
              </a:spcBef>
              <a:spcAft>
                <a:spcPts val="0"/>
              </a:spcAft>
            </a:pPr>
            <a:r>
              <a:rPr lang="en-US" sz="1600" b="1" dirty="0" smtClean="0">
                <a:solidFill>
                  <a:prstClr val="black"/>
                </a:solidFill>
                <a:latin typeface="Calibri"/>
                <a:ea typeface="+mn-ea"/>
                <a:cs typeface="+mn-cs"/>
              </a:rPr>
              <a:t>Kannada</a:t>
            </a:r>
          </a:p>
        </p:txBody>
      </p:sp>
      <p:sp>
        <p:nvSpPr>
          <p:cNvPr id="94" name="TextBox 93"/>
          <p:cNvSpPr txBox="1"/>
          <p:nvPr/>
        </p:nvSpPr>
        <p:spPr>
          <a:xfrm>
            <a:off x="6629400" y="5758541"/>
            <a:ext cx="3056240" cy="338554"/>
          </a:xfrm>
          <a:prstGeom prst="rect">
            <a:avLst/>
          </a:prstGeom>
          <a:noFill/>
        </p:spPr>
        <p:txBody>
          <a:bodyPr wrap="square" rtlCol="0">
            <a:spAutoFit/>
          </a:bodyPr>
          <a:lstStyle/>
          <a:p>
            <a:pPr algn="ctr" defTabSz="4126938" fontAlgn="auto">
              <a:spcBef>
                <a:spcPts val="0"/>
              </a:spcBef>
              <a:spcAft>
                <a:spcPts val="0"/>
              </a:spcAft>
            </a:pPr>
            <a:r>
              <a:rPr lang="en-US" sz="1600" b="1" dirty="0" smtClean="0">
                <a:solidFill>
                  <a:prstClr val="black"/>
                </a:solidFill>
                <a:latin typeface="Calibri"/>
                <a:ea typeface="+mn-ea"/>
                <a:cs typeface="+mn-cs"/>
              </a:rPr>
              <a:t>Kannada</a:t>
            </a:r>
            <a:endParaRPr lang="en-US" sz="1600" b="1" dirty="0">
              <a:solidFill>
                <a:prstClr val="black"/>
              </a:solidFill>
              <a:latin typeface="Calibri"/>
              <a:ea typeface="+mn-ea"/>
              <a:cs typeface="+mn-cs"/>
            </a:endParaRPr>
          </a:p>
        </p:txBody>
      </p:sp>
      <p:sp>
        <p:nvSpPr>
          <p:cNvPr id="95" name="TextBox 94"/>
          <p:cNvSpPr txBox="1"/>
          <p:nvPr/>
        </p:nvSpPr>
        <p:spPr>
          <a:xfrm>
            <a:off x="8278655" y="2590800"/>
            <a:ext cx="924327" cy="338554"/>
          </a:xfrm>
          <a:prstGeom prst="rect">
            <a:avLst/>
          </a:prstGeom>
          <a:noFill/>
        </p:spPr>
        <p:txBody>
          <a:bodyPr wrap="square" rtlCol="0">
            <a:spAutoFit/>
          </a:bodyPr>
          <a:lstStyle/>
          <a:p>
            <a:pPr defTabSz="4126938" fontAlgn="auto">
              <a:spcBef>
                <a:spcPts val="0"/>
              </a:spcBef>
              <a:spcAft>
                <a:spcPts val="0"/>
              </a:spcAft>
            </a:pPr>
            <a:r>
              <a:rPr lang="en-US" sz="1600" dirty="0">
                <a:solidFill>
                  <a:srgbClr val="FF0000"/>
                </a:solidFill>
                <a:latin typeface="Calibri"/>
                <a:ea typeface="+mn-ea"/>
                <a:cs typeface="+mn-cs"/>
                <a:sym typeface="Wingdings" panose="05000000000000000000" pitchFamily="2" charset="2"/>
              </a:rPr>
              <a:t></a:t>
            </a:r>
            <a:endParaRPr lang="en-US" sz="1600" dirty="0">
              <a:solidFill>
                <a:prstClr val="black"/>
              </a:solidFill>
              <a:latin typeface="Calibri"/>
              <a:ea typeface="+mn-ea"/>
              <a:cs typeface="+mn-cs"/>
            </a:endParaRPr>
          </a:p>
        </p:txBody>
      </p:sp>
      <p:sp>
        <p:nvSpPr>
          <p:cNvPr id="96" name="TextBox 95"/>
          <p:cNvSpPr txBox="1"/>
          <p:nvPr/>
        </p:nvSpPr>
        <p:spPr>
          <a:xfrm>
            <a:off x="8286750" y="3257550"/>
            <a:ext cx="924327" cy="338554"/>
          </a:xfrm>
          <a:prstGeom prst="rect">
            <a:avLst/>
          </a:prstGeom>
          <a:noFill/>
        </p:spPr>
        <p:txBody>
          <a:bodyPr wrap="square" rtlCol="0">
            <a:spAutoFit/>
          </a:bodyPr>
          <a:lstStyle/>
          <a:p>
            <a:pPr defTabSz="4126938" fontAlgn="auto">
              <a:spcBef>
                <a:spcPts val="0"/>
              </a:spcBef>
              <a:spcAft>
                <a:spcPts val="0"/>
              </a:spcAft>
            </a:pPr>
            <a:r>
              <a:rPr lang="en-US" sz="1600" dirty="0">
                <a:solidFill>
                  <a:srgbClr val="FF0000"/>
                </a:solidFill>
                <a:latin typeface="Calibri"/>
                <a:ea typeface="+mn-ea"/>
                <a:cs typeface="+mn-cs"/>
                <a:sym typeface="Wingdings" panose="05000000000000000000" pitchFamily="2" charset="2"/>
              </a:rPr>
              <a:t></a:t>
            </a:r>
            <a:endParaRPr lang="en-US" sz="1600" dirty="0">
              <a:solidFill>
                <a:prstClr val="black"/>
              </a:solidFill>
              <a:latin typeface="Calibri"/>
              <a:ea typeface="+mn-ea"/>
              <a:cs typeface="+mn-cs"/>
            </a:endParaRPr>
          </a:p>
        </p:txBody>
      </p:sp>
      <p:sp>
        <p:nvSpPr>
          <p:cNvPr id="97" name="TextBox 96"/>
          <p:cNvSpPr txBox="1"/>
          <p:nvPr/>
        </p:nvSpPr>
        <p:spPr>
          <a:xfrm>
            <a:off x="8286750" y="3848100"/>
            <a:ext cx="694460" cy="338554"/>
          </a:xfrm>
          <a:prstGeom prst="rect">
            <a:avLst/>
          </a:prstGeom>
          <a:noFill/>
        </p:spPr>
        <p:txBody>
          <a:bodyPr wrap="square" rtlCol="0">
            <a:spAutoFit/>
          </a:bodyPr>
          <a:lstStyle/>
          <a:p>
            <a:pPr defTabSz="4126938" fontAlgn="auto">
              <a:spcBef>
                <a:spcPts val="0"/>
              </a:spcBef>
              <a:spcAft>
                <a:spcPts val="0"/>
              </a:spcAft>
            </a:pPr>
            <a:r>
              <a:rPr lang="en-US" sz="1600" dirty="0">
                <a:solidFill>
                  <a:srgbClr val="FF0000"/>
                </a:solidFill>
                <a:latin typeface="Calibri"/>
                <a:ea typeface="+mn-ea"/>
                <a:cs typeface="+mn-cs"/>
                <a:sym typeface="Wingdings" panose="05000000000000000000" pitchFamily="2" charset="2"/>
              </a:rPr>
              <a:t></a:t>
            </a:r>
            <a:endParaRPr lang="en-US" sz="1600" dirty="0">
              <a:solidFill>
                <a:prstClr val="black"/>
              </a:solidFill>
              <a:latin typeface="Calibri"/>
              <a:ea typeface="+mn-ea"/>
              <a:cs typeface="+mn-cs"/>
            </a:endParaRPr>
          </a:p>
        </p:txBody>
      </p:sp>
      <p:sp>
        <p:nvSpPr>
          <p:cNvPr id="98" name="TextBox 97"/>
          <p:cNvSpPr txBox="1"/>
          <p:nvPr/>
        </p:nvSpPr>
        <p:spPr>
          <a:xfrm>
            <a:off x="8686800" y="4507997"/>
            <a:ext cx="694460" cy="338554"/>
          </a:xfrm>
          <a:prstGeom prst="rect">
            <a:avLst/>
          </a:prstGeom>
          <a:noFill/>
        </p:spPr>
        <p:txBody>
          <a:bodyPr wrap="square" rtlCol="0">
            <a:spAutoFit/>
          </a:bodyPr>
          <a:lstStyle/>
          <a:p>
            <a:pPr defTabSz="4126938" fontAlgn="auto">
              <a:spcBef>
                <a:spcPts val="0"/>
              </a:spcBef>
              <a:spcAft>
                <a:spcPts val="0"/>
              </a:spcAft>
            </a:pPr>
            <a:r>
              <a:rPr lang="en-US" sz="1600" dirty="0">
                <a:solidFill>
                  <a:srgbClr val="FF0000"/>
                </a:solidFill>
                <a:latin typeface="Calibri"/>
                <a:ea typeface="+mn-ea"/>
                <a:cs typeface="+mn-cs"/>
                <a:sym typeface="Wingdings" panose="05000000000000000000" pitchFamily="2" charset="2"/>
              </a:rPr>
              <a:t></a:t>
            </a:r>
            <a:endParaRPr lang="en-US" sz="1600" dirty="0">
              <a:solidFill>
                <a:prstClr val="black"/>
              </a:solidFill>
              <a:latin typeface="Calibri"/>
              <a:ea typeface="+mn-ea"/>
              <a:cs typeface="+mn-cs"/>
            </a:endParaRPr>
          </a:p>
        </p:txBody>
      </p:sp>
      <p:sp>
        <p:nvSpPr>
          <p:cNvPr id="99" name="TextBox 98"/>
          <p:cNvSpPr txBox="1"/>
          <p:nvPr/>
        </p:nvSpPr>
        <p:spPr>
          <a:xfrm>
            <a:off x="8534400" y="5117597"/>
            <a:ext cx="694460" cy="338554"/>
          </a:xfrm>
          <a:prstGeom prst="rect">
            <a:avLst/>
          </a:prstGeom>
          <a:noFill/>
        </p:spPr>
        <p:txBody>
          <a:bodyPr wrap="square" rtlCol="0">
            <a:spAutoFit/>
          </a:bodyPr>
          <a:lstStyle/>
          <a:p>
            <a:pPr defTabSz="4126938" fontAlgn="auto">
              <a:spcBef>
                <a:spcPts val="0"/>
              </a:spcBef>
              <a:spcAft>
                <a:spcPts val="0"/>
              </a:spcAft>
            </a:pPr>
            <a:r>
              <a:rPr lang="en-US" sz="1600" dirty="0">
                <a:solidFill>
                  <a:srgbClr val="FF0000"/>
                </a:solidFill>
                <a:latin typeface="Calibri"/>
                <a:ea typeface="+mn-ea"/>
                <a:cs typeface="+mn-cs"/>
                <a:sym typeface="Wingdings" panose="05000000000000000000" pitchFamily="2" charset="2"/>
              </a:rPr>
              <a:t></a:t>
            </a:r>
            <a:endParaRPr lang="en-US" sz="1600" dirty="0">
              <a:solidFill>
                <a:prstClr val="black"/>
              </a:solidFill>
              <a:latin typeface="Calibri"/>
              <a:ea typeface="+mn-ea"/>
              <a:cs typeface="+mn-cs"/>
            </a:endParaRPr>
          </a:p>
        </p:txBody>
      </p:sp>
      <p:sp>
        <p:nvSpPr>
          <p:cNvPr id="100" name="TextBox 99"/>
          <p:cNvSpPr txBox="1"/>
          <p:nvPr/>
        </p:nvSpPr>
        <p:spPr>
          <a:xfrm>
            <a:off x="8515350" y="5765297"/>
            <a:ext cx="694460" cy="338554"/>
          </a:xfrm>
          <a:prstGeom prst="rect">
            <a:avLst/>
          </a:prstGeom>
          <a:noFill/>
        </p:spPr>
        <p:txBody>
          <a:bodyPr wrap="square" rtlCol="0">
            <a:spAutoFit/>
          </a:bodyPr>
          <a:lstStyle/>
          <a:p>
            <a:pPr defTabSz="4126938" fontAlgn="auto">
              <a:spcBef>
                <a:spcPts val="0"/>
              </a:spcBef>
              <a:spcAft>
                <a:spcPts val="0"/>
              </a:spcAft>
            </a:pPr>
            <a:r>
              <a:rPr lang="en-US" sz="1600" dirty="0">
                <a:solidFill>
                  <a:srgbClr val="FF0000"/>
                </a:solidFill>
                <a:latin typeface="Calibri"/>
                <a:ea typeface="+mn-ea"/>
                <a:cs typeface="+mn-cs"/>
                <a:sym typeface="Wingdings" panose="05000000000000000000" pitchFamily="2" charset="2"/>
              </a:rPr>
              <a:t></a:t>
            </a:r>
            <a:endParaRPr lang="en-US" sz="1600" dirty="0">
              <a:solidFill>
                <a:prstClr val="black"/>
              </a:solidFill>
              <a:latin typeface="Calibri"/>
              <a:ea typeface="+mn-ea"/>
              <a:cs typeface="+mn-cs"/>
            </a:endParaRPr>
          </a:p>
        </p:txBody>
      </p:sp>
      <p:sp>
        <p:nvSpPr>
          <p:cNvPr id="101" name="TextBox 100"/>
          <p:cNvSpPr txBox="1"/>
          <p:nvPr/>
        </p:nvSpPr>
        <p:spPr>
          <a:xfrm>
            <a:off x="5763490" y="2590800"/>
            <a:ext cx="694460" cy="338554"/>
          </a:xfrm>
          <a:prstGeom prst="rect">
            <a:avLst/>
          </a:prstGeom>
          <a:noFill/>
        </p:spPr>
        <p:txBody>
          <a:bodyPr wrap="square" rtlCol="0">
            <a:spAutoFit/>
          </a:bodyPr>
          <a:lstStyle/>
          <a:p>
            <a:pPr defTabSz="4126938" fontAlgn="auto">
              <a:spcBef>
                <a:spcPts val="0"/>
              </a:spcBef>
              <a:spcAft>
                <a:spcPts val="0"/>
              </a:spcAft>
            </a:pPr>
            <a:r>
              <a:rPr lang="en-US" sz="1600" dirty="0">
                <a:solidFill>
                  <a:srgbClr val="00B050"/>
                </a:solidFill>
                <a:latin typeface="Calibri"/>
                <a:ea typeface="+mn-ea"/>
                <a:cs typeface="+mn-cs"/>
                <a:sym typeface="Wingdings" panose="05000000000000000000" pitchFamily="2" charset="2"/>
              </a:rPr>
              <a:t></a:t>
            </a:r>
            <a:endParaRPr lang="en-US" sz="1600" dirty="0">
              <a:solidFill>
                <a:prstClr val="black"/>
              </a:solidFill>
              <a:latin typeface="Calibri"/>
              <a:ea typeface="+mn-ea"/>
              <a:cs typeface="+mn-cs"/>
            </a:endParaRPr>
          </a:p>
        </p:txBody>
      </p:sp>
      <p:sp>
        <p:nvSpPr>
          <p:cNvPr id="102" name="TextBox 101"/>
          <p:cNvSpPr txBox="1"/>
          <p:nvPr/>
        </p:nvSpPr>
        <p:spPr>
          <a:xfrm>
            <a:off x="5772150" y="3200400"/>
            <a:ext cx="694460" cy="338554"/>
          </a:xfrm>
          <a:prstGeom prst="rect">
            <a:avLst/>
          </a:prstGeom>
          <a:noFill/>
        </p:spPr>
        <p:txBody>
          <a:bodyPr wrap="square" rtlCol="0">
            <a:spAutoFit/>
          </a:bodyPr>
          <a:lstStyle/>
          <a:p>
            <a:pPr defTabSz="4126938" fontAlgn="auto">
              <a:spcBef>
                <a:spcPts val="0"/>
              </a:spcBef>
              <a:spcAft>
                <a:spcPts val="0"/>
              </a:spcAft>
            </a:pPr>
            <a:r>
              <a:rPr lang="en-US" sz="1600" dirty="0">
                <a:solidFill>
                  <a:srgbClr val="00B050"/>
                </a:solidFill>
                <a:latin typeface="Calibri"/>
                <a:ea typeface="+mn-ea"/>
                <a:cs typeface="+mn-cs"/>
                <a:sym typeface="Wingdings" panose="05000000000000000000" pitchFamily="2" charset="2"/>
              </a:rPr>
              <a:t></a:t>
            </a:r>
            <a:endParaRPr lang="en-US" sz="1600" dirty="0">
              <a:solidFill>
                <a:prstClr val="black"/>
              </a:solidFill>
              <a:latin typeface="Calibri"/>
              <a:ea typeface="+mn-ea"/>
              <a:cs typeface="+mn-cs"/>
            </a:endParaRPr>
          </a:p>
        </p:txBody>
      </p:sp>
      <p:sp>
        <p:nvSpPr>
          <p:cNvPr id="103" name="TextBox 102"/>
          <p:cNvSpPr txBox="1"/>
          <p:nvPr/>
        </p:nvSpPr>
        <p:spPr>
          <a:xfrm>
            <a:off x="5763490" y="3810000"/>
            <a:ext cx="694460" cy="338554"/>
          </a:xfrm>
          <a:prstGeom prst="rect">
            <a:avLst/>
          </a:prstGeom>
          <a:noFill/>
        </p:spPr>
        <p:txBody>
          <a:bodyPr wrap="square" rtlCol="0">
            <a:spAutoFit/>
          </a:bodyPr>
          <a:lstStyle/>
          <a:p>
            <a:pPr defTabSz="4126938" fontAlgn="auto">
              <a:spcBef>
                <a:spcPts val="0"/>
              </a:spcBef>
              <a:spcAft>
                <a:spcPts val="0"/>
              </a:spcAft>
            </a:pPr>
            <a:r>
              <a:rPr lang="en-US" sz="1600" dirty="0">
                <a:solidFill>
                  <a:srgbClr val="00B050"/>
                </a:solidFill>
                <a:latin typeface="Calibri"/>
                <a:ea typeface="+mn-ea"/>
                <a:cs typeface="+mn-cs"/>
                <a:sym typeface="Wingdings" panose="05000000000000000000" pitchFamily="2" charset="2"/>
              </a:rPr>
              <a:t></a:t>
            </a:r>
            <a:endParaRPr lang="en-US" sz="1600" dirty="0">
              <a:solidFill>
                <a:prstClr val="black"/>
              </a:solidFill>
              <a:latin typeface="Calibri"/>
              <a:ea typeface="+mn-ea"/>
              <a:cs typeface="+mn-cs"/>
            </a:endParaRPr>
          </a:p>
        </p:txBody>
      </p:sp>
      <p:sp>
        <p:nvSpPr>
          <p:cNvPr id="104" name="TextBox 103"/>
          <p:cNvSpPr txBox="1"/>
          <p:nvPr/>
        </p:nvSpPr>
        <p:spPr>
          <a:xfrm>
            <a:off x="5772150" y="4504730"/>
            <a:ext cx="694460" cy="338554"/>
          </a:xfrm>
          <a:prstGeom prst="rect">
            <a:avLst/>
          </a:prstGeom>
          <a:noFill/>
        </p:spPr>
        <p:txBody>
          <a:bodyPr wrap="square" rtlCol="0">
            <a:spAutoFit/>
          </a:bodyPr>
          <a:lstStyle/>
          <a:p>
            <a:pPr defTabSz="4126938" fontAlgn="auto">
              <a:spcBef>
                <a:spcPts val="0"/>
              </a:spcBef>
              <a:spcAft>
                <a:spcPts val="0"/>
              </a:spcAft>
            </a:pPr>
            <a:r>
              <a:rPr lang="en-US" sz="1600" dirty="0">
                <a:solidFill>
                  <a:srgbClr val="00B050"/>
                </a:solidFill>
                <a:latin typeface="Calibri"/>
                <a:ea typeface="+mn-ea"/>
                <a:cs typeface="+mn-cs"/>
                <a:sym typeface="Wingdings" panose="05000000000000000000" pitchFamily="2" charset="2"/>
              </a:rPr>
              <a:t></a:t>
            </a:r>
            <a:endParaRPr lang="en-US" sz="1600" dirty="0">
              <a:solidFill>
                <a:prstClr val="black"/>
              </a:solidFill>
              <a:latin typeface="Calibri"/>
              <a:ea typeface="+mn-ea"/>
              <a:cs typeface="+mn-cs"/>
            </a:endParaRPr>
          </a:p>
        </p:txBody>
      </p:sp>
      <p:sp>
        <p:nvSpPr>
          <p:cNvPr id="105" name="TextBox 104"/>
          <p:cNvSpPr txBox="1"/>
          <p:nvPr/>
        </p:nvSpPr>
        <p:spPr>
          <a:xfrm>
            <a:off x="5772150" y="5181600"/>
            <a:ext cx="694460" cy="338554"/>
          </a:xfrm>
          <a:prstGeom prst="rect">
            <a:avLst/>
          </a:prstGeom>
          <a:noFill/>
        </p:spPr>
        <p:txBody>
          <a:bodyPr wrap="square" rtlCol="0">
            <a:spAutoFit/>
          </a:bodyPr>
          <a:lstStyle/>
          <a:p>
            <a:pPr defTabSz="4126938" fontAlgn="auto">
              <a:spcBef>
                <a:spcPts val="0"/>
              </a:spcBef>
              <a:spcAft>
                <a:spcPts val="0"/>
              </a:spcAft>
            </a:pPr>
            <a:r>
              <a:rPr lang="en-US" sz="1600" dirty="0">
                <a:solidFill>
                  <a:srgbClr val="00B050"/>
                </a:solidFill>
                <a:latin typeface="Calibri"/>
                <a:ea typeface="+mn-ea"/>
                <a:cs typeface="+mn-cs"/>
                <a:sym typeface="Wingdings" panose="05000000000000000000" pitchFamily="2" charset="2"/>
              </a:rPr>
              <a:t></a:t>
            </a:r>
            <a:endParaRPr lang="en-US" sz="1600" dirty="0">
              <a:solidFill>
                <a:prstClr val="black"/>
              </a:solidFill>
              <a:latin typeface="Calibri"/>
              <a:ea typeface="+mn-ea"/>
              <a:cs typeface="+mn-cs"/>
            </a:endParaRPr>
          </a:p>
        </p:txBody>
      </p:sp>
      <p:sp>
        <p:nvSpPr>
          <p:cNvPr id="106" name="TextBox 105"/>
          <p:cNvSpPr txBox="1"/>
          <p:nvPr/>
        </p:nvSpPr>
        <p:spPr>
          <a:xfrm>
            <a:off x="5782540" y="5715000"/>
            <a:ext cx="694460" cy="338554"/>
          </a:xfrm>
          <a:prstGeom prst="rect">
            <a:avLst/>
          </a:prstGeom>
          <a:noFill/>
        </p:spPr>
        <p:txBody>
          <a:bodyPr wrap="square" rtlCol="0">
            <a:spAutoFit/>
          </a:bodyPr>
          <a:lstStyle/>
          <a:p>
            <a:pPr defTabSz="4126938" fontAlgn="auto">
              <a:spcBef>
                <a:spcPts val="0"/>
              </a:spcBef>
              <a:spcAft>
                <a:spcPts val="0"/>
              </a:spcAft>
            </a:pPr>
            <a:r>
              <a:rPr lang="en-US" sz="1600" dirty="0">
                <a:solidFill>
                  <a:srgbClr val="00B050"/>
                </a:solidFill>
                <a:latin typeface="Calibri"/>
                <a:ea typeface="+mn-ea"/>
                <a:cs typeface="+mn-cs"/>
                <a:sym typeface="Wingdings" panose="05000000000000000000" pitchFamily="2" charset="2"/>
              </a:rPr>
              <a:t></a:t>
            </a:r>
            <a:endParaRPr lang="en-US" sz="1600" dirty="0">
              <a:solidFill>
                <a:prstClr val="black"/>
              </a:solidFill>
              <a:latin typeface="Calibri"/>
              <a:ea typeface="+mn-ea"/>
              <a:cs typeface="+mn-cs"/>
            </a:endParaRPr>
          </a:p>
        </p:txBody>
      </p:sp>
      <p:sp>
        <p:nvSpPr>
          <p:cNvPr id="107" name="TextBox 106"/>
          <p:cNvSpPr txBox="1"/>
          <p:nvPr/>
        </p:nvSpPr>
        <p:spPr>
          <a:xfrm>
            <a:off x="3515686" y="6146597"/>
            <a:ext cx="7924800" cy="338554"/>
          </a:xfrm>
          <a:prstGeom prst="rect">
            <a:avLst/>
          </a:prstGeom>
          <a:noFill/>
        </p:spPr>
        <p:txBody>
          <a:bodyPr wrap="square" rtlCol="0">
            <a:spAutoFit/>
          </a:bodyPr>
          <a:lstStyle/>
          <a:p>
            <a:pPr algn="ctr"/>
            <a:r>
              <a:rPr lang="en-US" sz="1600" b="1" i="1" dirty="0" smtClean="0">
                <a:solidFill>
                  <a:srgbClr val="FF0000"/>
                </a:solidFill>
                <a:latin typeface="Calibri" panose="020F0502020204030204" pitchFamily="34" charset="0"/>
                <a:cs typeface="Calibri" panose="020F0502020204030204" pitchFamily="34" charset="0"/>
              </a:rPr>
              <a:t>Failure Cases</a:t>
            </a:r>
            <a:endParaRPr lang="en-US" sz="1600" b="1" i="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3910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557464" y="266529"/>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Cropped Word Script Identification</a:t>
            </a:r>
            <a:endParaRPr lang="en-US" sz="3600" kern="0" dirty="0">
              <a:solidFill>
                <a:schemeClr val="accent2"/>
              </a:solidFill>
            </a:endParaRPr>
          </a:p>
        </p:txBody>
      </p:sp>
      <p:sp>
        <p:nvSpPr>
          <p:cNvPr id="3" name="TextBox 2"/>
          <p:cNvSpPr txBox="1"/>
          <p:nvPr/>
        </p:nvSpPr>
        <p:spPr>
          <a:xfrm>
            <a:off x="-422190" y="1143000"/>
            <a:ext cx="8534400" cy="338554"/>
          </a:xfrm>
          <a:prstGeom prst="rect">
            <a:avLst/>
          </a:prstGeom>
          <a:noFill/>
        </p:spPr>
        <p:txBody>
          <a:bodyPr wrap="square" rtlCol="0">
            <a:spAutoFit/>
          </a:bodyPr>
          <a:lstStyle/>
          <a:p>
            <a:pPr lvl="1" indent="0"/>
            <a:r>
              <a:rPr lang="en-US" sz="1600" b="1" dirty="0" smtClean="0">
                <a:solidFill>
                  <a:schemeClr val="tx1"/>
                </a:solidFill>
              </a:rPr>
              <a:t>Results on CVSI</a:t>
            </a:r>
            <a:r>
              <a:rPr lang="en-US" sz="1600" b="1" baseline="30000" dirty="0" smtClean="0">
                <a:solidFill>
                  <a:schemeClr val="tx1"/>
                </a:solidFill>
              </a:rPr>
              <a:t>1</a:t>
            </a:r>
            <a:r>
              <a:rPr lang="en-US" sz="1600" b="1" dirty="0" smtClean="0">
                <a:solidFill>
                  <a:schemeClr val="tx1"/>
                </a:solidFill>
              </a:rPr>
              <a:t> Dataset</a:t>
            </a:r>
            <a:endParaRPr lang="en-US" sz="1600" b="1" i="1" dirty="0" smtClean="0">
              <a:solidFill>
                <a:srgbClr val="00B8FF"/>
              </a:solidFill>
            </a:endParaRPr>
          </a:p>
        </p:txBody>
      </p:sp>
      <p:sp>
        <p:nvSpPr>
          <p:cNvPr id="2" name="TextBox 1"/>
          <p:cNvSpPr txBox="1"/>
          <p:nvPr/>
        </p:nvSpPr>
        <p:spPr>
          <a:xfrm>
            <a:off x="304800" y="1676400"/>
            <a:ext cx="9296400"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chemeClr val="tx1"/>
                </a:solidFill>
              </a:rPr>
              <a:t>ICDAR2015 Competition on Video Script Identification</a:t>
            </a:r>
          </a:p>
          <a:p>
            <a:pPr marL="285750" indent="-285750">
              <a:buFont typeface="Arial" panose="020B0604020202020204" pitchFamily="34" charset="0"/>
              <a:buChar char="•"/>
            </a:pPr>
            <a:r>
              <a:rPr lang="en-US" sz="1600" dirty="0" smtClean="0">
                <a:solidFill>
                  <a:schemeClr val="tx1"/>
                </a:solidFill>
              </a:rPr>
              <a:t>10 scripts from India</a:t>
            </a:r>
            <a:r>
              <a:rPr lang="en-US" sz="1600" dirty="0" smtClean="0">
                <a:solidFill>
                  <a:schemeClr val="tx1"/>
                </a:solidFill>
              </a:rPr>
              <a:t>. (Hindi, Bangla, Arabic, English, Gujarati, Kannada, Oriya, Punjabi, Tamil, </a:t>
            </a:r>
          </a:p>
          <a:p>
            <a:r>
              <a:rPr lang="en-US" sz="1600" dirty="0" smtClean="0">
                <a:solidFill>
                  <a:schemeClr val="tx1"/>
                </a:solidFill>
              </a:rPr>
              <a:t>     Telugu)</a:t>
            </a:r>
            <a:endParaRPr lang="en-US" sz="1600" dirty="0" smtClean="0">
              <a:solidFill>
                <a:schemeClr val="tx1"/>
              </a:solidFill>
            </a:endParaRPr>
          </a:p>
          <a:p>
            <a:pPr marL="285750" indent="-285750">
              <a:buFont typeface="Arial" panose="020B0604020202020204" pitchFamily="34" charset="0"/>
              <a:buChar char="•"/>
            </a:pPr>
            <a:r>
              <a:rPr lang="en-US" sz="1600" dirty="0" smtClean="0">
                <a:solidFill>
                  <a:schemeClr val="tx1"/>
                </a:solidFill>
              </a:rPr>
              <a:t>Tasks:..</a:t>
            </a:r>
          </a:p>
          <a:p>
            <a:pPr marL="1028700" lvl="1">
              <a:buFont typeface="Arial" panose="020B0604020202020204" pitchFamily="34" charset="0"/>
              <a:buChar char="•"/>
            </a:pPr>
            <a:r>
              <a:rPr lang="en-US" sz="1600" dirty="0" smtClean="0">
                <a:solidFill>
                  <a:schemeClr val="accent2"/>
                </a:solidFill>
              </a:rPr>
              <a:t>Task-1</a:t>
            </a:r>
            <a:r>
              <a:rPr lang="en-US" sz="1600" dirty="0" smtClean="0">
                <a:solidFill>
                  <a:schemeClr val="tx1"/>
                </a:solidFill>
              </a:rPr>
              <a:t>: Script Identification on script triplets</a:t>
            </a:r>
          </a:p>
          <a:p>
            <a:pPr marL="1028700" lvl="1">
              <a:buFont typeface="Arial" panose="020B0604020202020204" pitchFamily="34" charset="0"/>
              <a:buChar char="•"/>
            </a:pPr>
            <a:r>
              <a:rPr lang="en-US" sz="1600" dirty="0" smtClean="0">
                <a:solidFill>
                  <a:srgbClr val="FF0000"/>
                </a:solidFill>
              </a:rPr>
              <a:t>Task-2</a:t>
            </a:r>
            <a:r>
              <a:rPr lang="en-US" sz="1600" dirty="0" smtClean="0">
                <a:solidFill>
                  <a:schemeClr val="tx1"/>
                </a:solidFill>
              </a:rPr>
              <a:t>: North Indian Script Identification</a:t>
            </a:r>
          </a:p>
          <a:p>
            <a:pPr marL="1028700" lvl="1">
              <a:buFont typeface="Arial" panose="020B0604020202020204" pitchFamily="34" charset="0"/>
              <a:buChar char="•"/>
            </a:pPr>
            <a:r>
              <a:rPr lang="en-US" sz="1600" dirty="0" smtClean="0">
                <a:solidFill>
                  <a:srgbClr val="00B050"/>
                </a:solidFill>
              </a:rPr>
              <a:t>Task-3</a:t>
            </a:r>
            <a:r>
              <a:rPr lang="en-US" sz="1600" dirty="0" smtClean="0">
                <a:solidFill>
                  <a:schemeClr val="tx1"/>
                </a:solidFill>
              </a:rPr>
              <a:t>: South Indian Script Identification</a:t>
            </a:r>
          </a:p>
          <a:p>
            <a:pPr marL="1028700" lvl="1">
              <a:buFont typeface="Arial" panose="020B0604020202020204" pitchFamily="34" charset="0"/>
              <a:buChar char="•"/>
            </a:pPr>
            <a:r>
              <a:rPr lang="en-US" sz="1600" dirty="0" smtClean="0">
                <a:solidFill>
                  <a:srgbClr val="7030A0"/>
                </a:solidFill>
              </a:rPr>
              <a:t>Task-4</a:t>
            </a:r>
            <a:r>
              <a:rPr lang="en-US" sz="1600" dirty="0" smtClean="0">
                <a:solidFill>
                  <a:schemeClr val="tx1"/>
                </a:solidFill>
              </a:rPr>
              <a:t>: Script Identification across all languages</a:t>
            </a:r>
            <a:endParaRPr lang="en-US" sz="1600"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337188522"/>
              </p:ext>
            </p:extLst>
          </p:nvPr>
        </p:nvGraphicFramePr>
        <p:xfrm>
          <a:off x="427893" y="3886200"/>
          <a:ext cx="8258907" cy="2438400"/>
        </p:xfrm>
        <a:graphic>
          <a:graphicData uri="http://schemas.openxmlformats.org/drawingml/2006/table">
            <a:tbl>
              <a:tblPr firstRow="1" bandRow="1">
                <a:tableStyleId>{5C22544A-7EE6-4342-B048-85BDC9FD1C3A}</a:tableStyleId>
              </a:tblPr>
              <a:tblGrid>
                <a:gridCol w="948759"/>
                <a:gridCol w="909348"/>
                <a:gridCol w="687596"/>
                <a:gridCol w="770938"/>
                <a:gridCol w="873244"/>
                <a:gridCol w="823013"/>
                <a:gridCol w="823059"/>
                <a:gridCol w="1431743"/>
                <a:gridCol w="991207"/>
              </a:tblGrid>
              <a:tr h="362465">
                <a:tc rowSpan="2">
                  <a:txBody>
                    <a:bodyPr/>
                    <a:lstStyle/>
                    <a:p>
                      <a:pPr algn="ctr">
                        <a:lnSpc>
                          <a:spcPct val="200000"/>
                        </a:lnSpc>
                      </a:pPr>
                      <a:r>
                        <a:rPr lang="en-US" sz="1400" dirty="0" smtClean="0">
                          <a:solidFill>
                            <a:schemeClr val="bg1"/>
                          </a:solidFill>
                          <a:latin typeface="+mj-lt"/>
                        </a:rPr>
                        <a:t>Task</a:t>
                      </a:r>
                      <a:endParaRPr lang="en-US" sz="1400" dirty="0">
                        <a:solidFill>
                          <a:schemeClr val="bg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algn="ctr"/>
                      <a:r>
                        <a:rPr lang="en-US" sz="1400" dirty="0" smtClean="0">
                          <a:latin typeface="+mj-lt"/>
                        </a:rPr>
                        <a:t>Methods</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3200" dirty="0"/>
                    </a:p>
                  </a:txBody>
                  <a:tcPr/>
                </a:tc>
                <a:tc hMerge="1">
                  <a:txBody>
                    <a:bodyPr/>
                    <a:lstStyle/>
                    <a:p>
                      <a:endParaRPr lang="en-US" sz="3200" dirty="0"/>
                    </a:p>
                  </a:txBody>
                  <a:tcPr/>
                </a:tc>
                <a:tc hMerge="1">
                  <a:txBody>
                    <a:bodyPr/>
                    <a:lstStyle/>
                    <a:p>
                      <a:endParaRPr lang="en-US" sz="3200" dirty="0"/>
                    </a:p>
                  </a:txBody>
                  <a:tcPr/>
                </a:tc>
                <a:tc hMerge="1">
                  <a:txBody>
                    <a:bodyPr/>
                    <a:lstStyle/>
                    <a:p>
                      <a:endParaRPr lang="en-US" sz="3200" dirty="0"/>
                    </a:p>
                  </a:txBody>
                  <a:tcPr/>
                </a:tc>
                <a:tc hMerge="1">
                  <a:txBody>
                    <a:bodyPr/>
                    <a:lstStyle/>
                    <a:p>
                      <a:endParaRPr lang="en-US" sz="3200" dirty="0"/>
                    </a:p>
                  </a:txBody>
                  <a:tcPr/>
                </a:tc>
                <a:tc hMerge="1">
                  <a:txBody>
                    <a:bodyPr/>
                    <a:lstStyle/>
                    <a:p>
                      <a:endParaRPr lang="en-US" sz="3200" dirty="0"/>
                    </a:p>
                  </a:txBody>
                  <a:tcPr/>
                </a:tc>
                <a:tc hMerge="1">
                  <a:txBody>
                    <a:bodyPr/>
                    <a:lstStyle/>
                    <a:p>
                      <a:endParaRPr lang="en-US" sz="3200" dirty="0"/>
                    </a:p>
                  </a:txBody>
                  <a:tcPr/>
                </a:tc>
              </a:tr>
              <a:tr h="626075">
                <a:tc vMerge="1">
                  <a:txBody>
                    <a:bodyPr/>
                    <a:lstStyle/>
                    <a:p>
                      <a:endParaRPr lang="en-US" sz="3200" dirty="0"/>
                    </a:p>
                  </a:txBody>
                  <a:tcPr/>
                </a:tc>
                <a:tc>
                  <a:txBody>
                    <a:bodyPr/>
                    <a:lstStyle/>
                    <a:p>
                      <a:pPr algn="ctr"/>
                      <a:r>
                        <a:rPr lang="en-US" sz="1400" b="1" dirty="0" smtClean="0">
                          <a:latin typeface="+mj-lt"/>
                        </a:rPr>
                        <a:t>C-DAC</a:t>
                      </a:r>
                      <a:endParaRPr lang="en-US" sz="14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latin typeface="+mj-lt"/>
                        </a:rPr>
                        <a:t>CUK</a:t>
                      </a:r>
                      <a:endParaRPr lang="en-US" sz="14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latin typeface="+mj-lt"/>
                        </a:rPr>
                        <a:t>HUST</a:t>
                      </a:r>
                      <a:endParaRPr lang="en-US" sz="14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latin typeface="+mj-lt"/>
                        </a:rPr>
                        <a:t>CVC-1</a:t>
                      </a:r>
                      <a:endParaRPr lang="en-US" sz="14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latin typeface="+mj-lt"/>
                        </a:rPr>
                        <a:t>CVC-2</a:t>
                      </a:r>
                      <a:endParaRPr lang="en-US" sz="14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latin typeface="+mj-lt"/>
                        </a:rPr>
                        <a:t>Google</a:t>
                      </a:r>
                      <a:endParaRPr lang="en-US" sz="14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latin typeface="+mj-lt"/>
                        </a:rPr>
                        <a:t>Shi </a:t>
                      </a:r>
                      <a:r>
                        <a:rPr lang="en-US" sz="1400" b="1" i="1" dirty="0" smtClean="0">
                          <a:latin typeface="+mj-lt"/>
                        </a:rPr>
                        <a:t>et</a:t>
                      </a:r>
                      <a:r>
                        <a:rPr lang="en-US" sz="1400" b="1" i="1" baseline="0" dirty="0" smtClean="0">
                          <a:latin typeface="+mj-lt"/>
                        </a:rPr>
                        <a:t> al.</a:t>
                      </a:r>
                      <a:r>
                        <a:rPr lang="en-US" sz="1400" b="1" i="0" baseline="30000" dirty="0" smtClean="0">
                          <a:latin typeface="+mj-lt"/>
                        </a:rPr>
                        <a:t>2</a:t>
                      </a:r>
                      <a:endParaRPr lang="en-US" sz="14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latin typeface="+mj-lt"/>
                        </a:rPr>
                        <a:t>Ours</a:t>
                      </a:r>
                      <a:endParaRPr lang="en-US" sz="14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2465">
                <a:tc>
                  <a:txBody>
                    <a:bodyPr/>
                    <a:lstStyle/>
                    <a:p>
                      <a:r>
                        <a:rPr lang="en-US" sz="1400" b="1" dirty="0" smtClean="0">
                          <a:solidFill>
                            <a:schemeClr val="accent6"/>
                          </a:solidFill>
                          <a:latin typeface="+mj-lt"/>
                        </a:rPr>
                        <a:t>Task</a:t>
                      </a:r>
                      <a:r>
                        <a:rPr lang="en-US" sz="1400" b="1" baseline="0" dirty="0" smtClean="0">
                          <a:solidFill>
                            <a:schemeClr val="accent6"/>
                          </a:solidFill>
                          <a:latin typeface="+mj-lt"/>
                        </a:rPr>
                        <a:t> 1</a:t>
                      </a:r>
                      <a:endParaRPr lang="en-US" sz="1400" b="1" dirty="0">
                        <a:solidFill>
                          <a:schemeClr val="accent6"/>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91.75</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99.07</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95.92</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95.91</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99.51</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latin typeface="+mj-lt"/>
                        </a:rPr>
                        <a:t>99.10</a:t>
                      </a:r>
                      <a:endParaRPr lang="en-US" sz="14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2465">
                <a:tc>
                  <a:txBody>
                    <a:bodyPr/>
                    <a:lstStyle/>
                    <a:p>
                      <a:r>
                        <a:rPr lang="en-US" sz="1400" b="1" dirty="0" smtClean="0">
                          <a:solidFill>
                            <a:srgbClr val="FF0000"/>
                          </a:solidFill>
                          <a:latin typeface="+mj-lt"/>
                        </a:rPr>
                        <a:t>Task</a:t>
                      </a:r>
                      <a:r>
                        <a:rPr lang="en-US" sz="1400" b="1" baseline="0" dirty="0" smtClean="0">
                          <a:solidFill>
                            <a:srgbClr val="FF0000"/>
                          </a:solidFill>
                          <a:latin typeface="+mj-lt"/>
                        </a:rPr>
                        <a:t> 2</a:t>
                      </a:r>
                      <a:endParaRPr lang="en-US" sz="1400" b="1"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96.79</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79.50</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97.69</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95.73</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95.91</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99.19</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93.80</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latin typeface="+mj-lt"/>
                        </a:rPr>
                        <a:t>97.99</a:t>
                      </a:r>
                      <a:endParaRPr lang="en-US" sz="14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2465">
                <a:tc>
                  <a:txBody>
                    <a:bodyPr/>
                    <a:lstStyle/>
                    <a:p>
                      <a:r>
                        <a:rPr lang="en-US" sz="1400" b="1" dirty="0" smtClean="0">
                          <a:solidFill>
                            <a:srgbClr val="00B050"/>
                          </a:solidFill>
                          <a:latin typeface="+mj-lt"/>
                        </a:rPr>
                        <a:t>Task 3</a:t>
                      </a:r>
                      <a:endParaRPr lang="en-US" sz="1400" b="1" dirty="0">
                        <a:solidFill>
                          <a:srgbClr val="00B05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86.95</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79.14</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97.53</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95.38</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95.75</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98.95</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96.70</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latin typeface="+mj-lt"/>
                        </a:rPr>
                        <a:t>96.11</a:t>
                      </a:r>
                      <a:endParaRPr lang="en-US" sz="14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2465">
                <a:tc>
                  <a:txBody>
                    <a:bodyPr/>
                    <a:lstStyle/>
                    <a:p>
                      <a:r>
                        <a:rPr lang="en-US" sz="1400" b="1" dirty="0" smtClean="0">
                          <a:solidFill>
                            <a:srgbClr val="7030A0"/>
                          </a:solidFill>
                          <a:latin typeface="+mj-lt"/>
                        </a:rPr>
                        <a:t>Task 4</a:t>
                      </a:r>
                      <a:endParaRPr lang="en-US" sz="1400" b="1" dirty="0">
                        <a:solidFill>
                          <a:srgbClr val="7030A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84.66</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74.06</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96.69</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95.88</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96.00</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98.91</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j-lt"/>
                        </a:rPr>
                        <a:t>94.30</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latin typeface="+mj-lt"/>
                        </a:rPr>
                        <a:t>96.70</a:t>
                      </a:r>
                      <a:endParaRPr lang="en-US" sz="14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extBox 3"/>
          <p:cNvSpPr txBox="1"/>
          <p:nvPr/>
        </p:nvSpPr>
        <p:spPr>
          <a:xfrm>
            <a:off x="381000" y="6519446"/>
            <a:ext cx="11687907" cy="338554"/>
          </a:xfrm>
          <a:prstGeom prst="rect">
            <a:avLst/>
          </a:prstGeom>
          <a:noFill/>
        </p:spPr>
        <p:txBody>
          <a:bodyPr wrap="square" rtlCol="0">
            <a:spAutoFit/>
          </a:bodyPr>
          <a:lstStyle/>
          <a:p>
            <a:pPr marL="228600" indent="-228600">
              <a:buAutoNum type="arabicPeriod"/>
            </a:pPr>
            <a:r>
              <a:rPr lang="en-US" sz="800" dirty="0" smtClean="0">
                <a:solidFill>
                  <a:schemeClr val="tx1"/>
                </a:solidFill>
              </a:rPr>
              <a:t>N</a:t>
            </a:r>
            <a:r>
              <a:rPr lang="en-US" sz="800" dirty="0">
                <a:solidFill>
                  <a:schemeClr val="tx1"/>
                </a:solidFill>
              </a:rPr>
              <a:t>. Sharma, R. Mandal, R. Sharma, U. Pal, and M. </a:t>
            </a:r>
            <a:r>
              <a:rPr lang="en-US" sz="800" dirty="0" smtClean="0">
                <a:solidFill>
                  <a:schemeClr val="tx1"/>
                </a:solidFill>
              </a:rPr>
              <a:t>Blumenstein,“</a:t>
            </a:r>
            <a:r>
              <a:rPr lang="en-US" sz="800" dirty="0">
                <a:solidFill>
                  <a:schemeClr val="tx1"/>
                </a:solidFill>
              </a:rPr>
              <a:t>ICDAR2015 Competition on Video Script Identification(CVSI 2015</a:t>
            </a:r>
            <a:r>
              <a:rPr lang="en-US" sz="800" dirty="0" smtClean="0">
                <a:solidFill>
                  <a:schemeClr val="tx1"/>
                </a:solidFill>
              </a:rPr>
              <a:t>),” in </a:t>
            </a:r>
            <a:r>
              <a:rPr lang="en-US" sz="800" dirty="0">
                <a:solidFill>
                  <a:schemeClr val="tx1"/>
                </a:solidFill>
              </a:rPr>
              <a:t>ICDAR, </a:t>
            </a:r>
            <a:r>
              <a:rPr lang="en-US" sz="800" dirty="0" smtClean="0">
                <a:solidFill>
                  <a:schemeClr val="tx1"/>
                </a:solidFill>
              </a:rPr>
              <a:t>2015</a:t>
            </a:r>
          </a:p>
          <a:p>
            <a:pPr marL="228600" indent="-228600">
              <a:buAutoNum type="arabicPeriod"/>
            </a:pPr>
            <a:r>
              <a:rPr lang="en-US" sz="800" dirty="0" smtClean="0">
                <a:solidFill>
                  <a:schemeClr val="tx1"/>
                </a:solidFill>
              </a:rPr>
              <a:t>B</a:t>
            </a:r>
            <a:r>
              <a:rPr lang="en-US" sz="800" dirty="0">
                <a:solidFill>
                  <a:schemeClr val="tx1"/>
                </a:solidFill>
              </a:rPr>
              <a:t>. Shi, X. Bai, and C. Yao, “Script Identification in the Wild </a:t>
            </a:r>
            <a:r>
              <a:rPr lang="en-US" sz="800" dirty="0" smtClean="0">
                <a:solidFill>
                  <a:schemeClr val="tx1"/>
                </a:solidFill>
              </a:rPr>
              <a:t>via Discriminative </a:t>
            </a:r>
            <a:r>
              <a:rPr lang="en-US" sz="800" dirty="0">
                <a:solidFill>
                  <a:schemeClr val="tx1"/>
                </a:solidFill>
              </a:rPr>
              <a:t>Convolutional Neural Network,” in Pattern </a:t>
            </a:r>
            <a:r>
              <a:rPr lang="en-US" sz="800" dirty="0" smtClean="0">
                <a:solidFill>
                  <a:schemeClr val="tx1"/>
                </a:solidFill>
              </a:rPr>
              <a:t>Recognition, 2015</a:t>
            </a:r>
            <a:r>
              <a:rPr lang="en-US" sz="800" dirty="0">
                <a:solidFill>
                  <a:schemeClr val="tx1"/>
                </a:solidFill>
              </a:rPr>
              <a:t>.</a:t>
            </a:r>
          </a:p>
        </p:txBody>
      </p:sp>
    </p:spTree>
    <p:extLst>
      <p:ext uri="{BB962C8B-B14F-4D97-AF65-F5344CB8AC3E}">
        <p14:creationId xmlns:p14="http://schemas.microsoft.com/office/powerpoint/2010/main" val="1552436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557464" y="266529"/>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End-to-End Pipeline</a:t>
            </a:r>
            <a:endParaRPr lang="en-US" sz="3600" kern="0" dirty="0">
              <a:solidFill>
                <a:schemeClr val="accent2"/>
              </a:solidFill>
            </a:endParaRPr>
          </a:p>
        </p:txBody>
      </p:sp>
      <mc:AlternateContent xmlns:mc="http://schemas.openxmlformats.org/markup-compatibility/2006">
        <mc:Choice xmlns:a14="http://schemas.microsoft.com/office/drawing/2010/main" Requires="a14">
          <p:sp>
            <p:nvSpPr>
              <p:cNvPr id="2" name="TextBox 1"/>
              <p:cNvSpPr txBox="1"/>
              <p:nvPr/>
            </p:nvSpPr>
            <p:spPr>
              <a:xfrm>
                <a:off x="457200" y="1371600"/>
                <a:ext cx="8458200" cy="4031873"/>
              </a:xfrm>
              <a:prstGeom prst="rect">
                <a:avLst/>
              </a:prstGeom>
              <a:noFill/>
            </p:spPr>
            <p:txBody>
              <a:bodyPr wrap="square" rtlCol="0">
                <a:spAutoFit/>
              </a:bodyPr>
              <a:lstStyle/>
              <a:p>
                <a:r>
                  <a:rPr lang="en-US" sz="2400" dirty="0" smtClean="0">
                    <a:solidFill>
                      <a:schemeClr val="tx1"/>
                    </a:solidFill>
                  </a:rPr>
                  <a:t>Given a scene image, our goal is to:</a:t>
                </a:r>
              </a:p>
              <a:p>
                <a:endParaRPr lang="en-US" sz="2400" dirty="0" smtClean="0">
                  <a:solidFill>
                    <a:schemeClr val="tx1"/>
                  </a:solidFill>
                </a:endParaRPr>
              </a:p>
              <a:p>
                <a:pPr marL="285750" indent="-285750">
                  <a:buFont typeface="Arial" panose="020B0604020202020204" pitchFamily="34" charset="0"/>
                  <a:buChar char="•"/>
                </a:pPr>
                <a:r>
                  <a:rPr lang="en-US" sz="2400" dirty="0" smtClean="0">
                    <a:solidFill>
                      <a:schemeClr val="tx1"/>
                    </a:solidFill>
                  </a:rPr>
                  <a:t>Localize the Text</a:t>
                </a:r>
                <a:r>
                  <a:rPr lang="en-US" sz="2400" baseline="30000" dirty="0" smtClean="0">
                    <a:solidFill>
                      <a:schemeClr val="tx1"/>
                    </a:solidFill>
                  </a:rPr>
                  <a:t>1,2</a:t>
                </a:r>
              </a:p>
              <a:p>
                <a:endParaRPr lang="en-US" sz="2400" baseline="30000" dirty="0" smtClean="0">
                  <a:solidFill>
                    <a:schemeClr val="tx1"/>
                  </a:solidFill>
                </a:endParaRPr>
              </a:p>
              <a:p>
                <a:pPr marL="285750" indent="-285750">
                  <a:buFont typeface="Arial" panose="020B0604020202020204" pitchFamily="34" charset="0"/>
                  <a:buChar char="•"/>
                </a:pPr>
                <a:r>
                  <a:rPr lang="en-US" sz="2400" dirty="0" smtClean="0">
                    <a:solidFill>
                      <a:schemeClr val="tx1"/>
                    </a:solidFill>
                  </a:rPr>
                  <a:t>Identify the script of the text.</a:t>
                </a:r>
              </a:p>
              <a:p>
                <a:pPr marL="285750" indent="-285750">
                  <a:buFont typeface="Arial" panose="020B0604020202020204" pitchFamily="34" charset="0"/>
                  <a:buChar char="•"/>
                </a:pPr>
                <a:endParaRPr lang="en-US" sz="2400" dirty="0" smtClean="0">
                  <a:solidFill>
                    <a:schemeClr val="tx1"/>
                  </a:solidFill>
                </a:endParaRPr>
              </a:p>
              <a:p>
                <a:pPr marL="285750" indent="-285750">
                  <a:buFont typeface="Arial" panose="020B0604020202020204" pitchFamily="34" charset="0"/>
                  <a:buChar char="•"/>
                </a:pPr>
                <a:r>
                  <a:rPr lang="en-US" sz="2400" dirty="0" smtClean="0">
                    <a:solidFill>
                      <a:schemeClr val="tx1"/>
                    </a:solidFill>
                  </a:rPr>
                  <a:t>Evaluation of End-to-End Script Identification</a:t>
                </a:r>
              </a:p>
              <a:p>
                <a:pPr marL="1028700" lvl="1">
                  <a:buFont typeface="Arial" panose="020B0604020202020204" pitchFamily="34" charset="0"/>
                  <a:buChar char="•"/>
                </a:pPr>
                <a:r>
                  <a:rPr lang="en-US" sz="2400" dirty="0" smtClean="0">
                    <a:solidFill>
                      <a:schemeClr val="tx1"/>
                    </a:solidFill>
                  </a:rPr>
                  <a:t>We use </a:t>
                </a:r>
                <a:r>
                  <a:rPr lang="en-US" sz="2400" dirty="0" smtClean="0">
                    <a:solidFill>
                      <a:srgbClr val="FF0000"/>
                    </a:solidFill>
                  </a:rPr>
                  <a:t>precision</a:t>
                </a:r>
                <a14:m>
                  <m:oMath xmlns:m="http://schemas.openxmlformats.org/officeDocument/2006/math">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𝑝</m:t>
                    </m:r>
                    <m:r>
                      <a:rPr lang="en-US" sz="2400" b="0" i="1" smtClean="0">
                        <a:solidFill>
                          <a:srgbClr val="FF0000"/>
                        </a:solidFill>
                        <a:latin typeface="Cambria Math" panose="02040503050406030204" pitchFamily="18" charset="0"/>
                      </a:rPr>
                      <m:t>)</m:t>
                    </m:r>
                  </m:oMath>
                </a14:m>
                <a:r>
                  <a:rPr lang="en-US" sz="2400" dirty="0" smtClean="0">
                    <a:solidFill>
                      <a:srgbClr val="FF0000"/>
                    </a:solidFill>
                  </a:rPr>
                  <a:t>, recall</a:t>
                </a:r>
                <a14:m>
                  <m:oMath xmlns:m="http://schemas.openxmlformats.org/officeDocument/2006/math">
                    <m:r>
                      <a:rPr lang="en-US" sz="2400" b="0" i="1" dirty="0" smtClean="0">
                        <a:solidFill>
                          <a:srgbClr val="FF0000"/>
                        </a:solidFill>
                        <a:latin typeface="Cambria Math" panose="02040503050406030204" pitchFamily="18" charset="0"/>
                      </a:rPr>
                      <m:t>(</m:t>
                    </m:r>
                    <m:r>
                      <a:rPr lang="en-US" sz="2400" b="0" i="1" dirty="0" smtClean="0">
                        <a:solidFill>
                          <a:srgbClr val="FF0000"/>
                        </a:solidFill>
                        <a:latin typeface="Cambria Math" panose="02040503050406030204" pitchFamily="18" charset="0"/>
                      </a:rPr>
                      <m:t>𝑟</m:t>
                    </m:r>
                    <m:r>
                      <a:rPr lang="en-US" sz="2400" b="0" i="1" dirty="0" smtClean="0">
                        <a:solidFill>
                          <a:srgbClr val="FF0000"/>
                        </a:solidFill>
                        <a:latin typeface="Cambria Math" panose="02040503050406030204" pitchFamily="18" charset="0"/>
                      </a:rPr>
                      <m:t>)</m:t>
                    </m:r>
                  </m:oMath>
                </a14:m>
                <a:r>
                  <a:rPr lang="en-US" sz="2400" dirty="0" smtClean="0">
                    <a:solidFill>
                      <a:srgbClr val="FF0000"/>
                    </a:solidFill>
                  </a:rPr>
                  <a:t> and </a:t>
                </a:r>
                <a14:m>
                  <m:oMath xmlns:m="http://schemas.openxmlformats.org/officeDocument/2006/math">
                    <m:r>
                      <a:rPr lang="en-US" sz="2400" b="0" i="1" smtClean="0">
                        <a:solidFill>
                          <a:srgbClr val="FF0000"/>
                        </a:solidFill>
                        <a:latin typeface="Cambria Math" panose="02040503050406030204" pitchFamily="18" charset="0"/>
                      </a:rPr>
                      <m:t>𝑓</m:t>
                    </m:r>
                  </m:oMath>
                </a14:m>
                <a:r>
                  <a:rPr lang="en-US" sz="2400" dirty="0" smtClean="0">
                    <a:solidFill>
                      <a:srgbClr val="FF0000"/>
                    </a:solidFill>
                  </a:rPr>
                  <a:t>–measure.</a:t>
                </a:r>
              </a:p>
              <a:p>
                <a:pPr marL="1028700" lvl="1">
                  <a:buFont typeface="Arial" panose="020B0604020202020204" pitchFamily="34" charset="0"/>
                  <a:buChar char="•"/>
                </a:pPr>
                <a14:m>
                  <m:oMath xmlns:m="http://schemas.openxmlformats.org/officeDocument/2006/math">
                    <m:r>
                      <a:rPr lang="en-US" sz="2400" b="0" i="1" smtClean="0">
                        <a:solidFill>
                          <a:schemeClr val="tx1"/>
                        </a:solidFill>
                        <a:latin typeface="Cambria Math" panose="02040503050406030204" pitchFamily="18" charset="0"/>
                      </a:rPr>
                      <m:t>𝑇𝑃</m:t>
                    </m:r>
                    <m:r>
                      <a:rPr lang="en-US" sz="2400" b="0" i="1" smtClean="0">
                        <a:solidFill>
                          <a:schemeClr val="tx1"/>
                        </a:solidFill>
                        <a:latin typeface="Cambria Math" panose="02040503050406030204" pitchFamily="18" charset="0"/>
                      </a:rPr>
                      <m:t>: </m:t>
                    </m:r>
                  </m:oMath>
                </a14:m>
                <a:r>
                  <a:rPr lang="en-US" sz="2400" dirty="0" smtClean="0">
                    <a:solidFill>
                      <a:schemeClr val="tx1"/>
                    </a:solidFill>
                  </a:rPr>
                  <a:t>no. of correctly identified words</a:t>
                </a:r>
              </a:p>
              <a:p>
                <a:pPr marL="1028700" lvl="1">
                  <a:buFont typeface="Arial" panose="020B0604020202020204" pitchFamily="34" charset="0"/>
                  <a:buChar char="•"/>
                </a:pPr>
                <a14:m>
                  <m:oMath xmlns:m="http://schemas.openxmlformats.org/officeDocument/2006/math">
                    <m:r>
                      <a:rPr lang="en-US" sz="2400" b="0" i="1" smtClean="0">
                        <a:solidFill>
                          <a:schemeClr val="tx1"/>
                        </a:solidFill>
                        <a:latin typeface="Cambria Math" panose="02040503050406030204" pitchFamily="18" charset="0"/>
                      </a:rPr>
                      <m:t>𝑇𝐼</m:t>
                    </m:r>
                    <m:r>
                      <a:rPr lang="en-US" sz="2400" b="0" i="0" smtClean="0">
                        <a:solidFill>
                          <a:schemeClr val="tx1"/>
                        </a:solidFill>
                        <a:latin typeface="Cambria Math" panose="02040503050406030204" pitchFamily="18" charset="0"/>
                      </a:rPr>
                      <m:t>:</m:t>
                    </m:r>
                  </m:oMath>
                </a14:m>
                <a:r>
                  <a:rPr lang="en-US" sz="2400" dirty="0" smtClean="0">
                    <a:solidFill>
                      <a:schemeClr val="tx1"/>
                    </a:solidFill>
                  </a:rPr>
                  <a:t> total no. of identified words.</a:t>
                </a:r>
              </a:p>
              <a:p>
                <a:pPr marL="1028700" lvl="1">
                  <a:buFont typeface="Arial" panose="020B0604020202020204" pitchFamily="34" charset="0"/>
                  <a:buChar char="•"/>
                </a:pPr>
                <a14:m>
                  <m:oMath xmlns:m="http://schemas.openxmlformats.org/officeDocument/2006/math">
                    <m:r>
                      <a:rPr lang="en-US" sz="2400" i="1">
                        <a:solidFill>
                          <a:schemeClr val="tx1"/>
                        </a:solidFill>
                        <a:latin typeface="Cambria Math" panose="02040503050406030204" pitchFamily="18" charset="0"/>
                      </a:rPr>
                      <m:t>𝑇</m:t>
                    </m:r>
                    <m:r>
                      <a:rPr lang="en-US" sz="2400" b="0" i="1" smtClean="0">
                        <a:solidFill>
                          <a:schemeClr val="tx1"/>
                        </a:solidFill>
                        <a:latin typeface="Cambria Math" panose="02040503050406030204" pitchFamily="18" charset="0"/>
                      </a:rPr>
                      <m:t>𝐺</m:t>
                    </m:r>
                    <m:r>
                      <a:rPr lang="en-US" sz="2400" b="0" i="1" smtClean="0">
                        <a:solidFill>
                          <a:schemeClr val="tx1"/>
                        </a:solidFill>
                        <a:latin typeface="Cambria Math" panose="02040503050406030204" pitchFamily="18" charset="0"/>
                      </a:rPr>
                      <m:t>:</m:t>
                    </m:r>
                  </m:oMath>
                </a14:m>
                <a:r>
                  <a:rPr lang="en-US" sz="2400" dirty="0" smtClean="0">
                    <a:solidFill>
                      <a:schemeClr val="tx1"/>
                    </a:solidFill>
                  </a:rPr>
                  <a:t> total no. of ground truth words, then</a:t>
                </a:r>
              </a:p>
            </p:txBody>
          </p:sp>
        </mc:Choice>
        <mc:Fallback>
          <p:sp>
            <p:nvSpPr>
              <p:cNvPr id="2" name="TextBox 1"/>
              <p:cNvSpPr txBox="1">
                <a:spLocks noRot="1" noChangeAspect="1" noMove="1" noResize="1" noEditPoints="1" noAdjustHandles="1" noChangeArrowheads="1" noChangeShapeType="1" noTextEdit="1"/>
              </p:cNvSpPr>
              <p:nvPr/>
            </p:nvSpPr>
            <p:spPr>
              <a:xfrm>
                <a:off x="457200" y="1371600"/>
                <a:ext cx="8458200" cy="4031873"/>
              </a:xfrm>
              <a:prstGeom prst="rect">
                <a:avLst/>
              </a:prstGeom>
              <a:blipFill rotWithShape="0">
                <a:blip r:embed="rId3"/>
                <a:stretch>
                  <a:fillRect l="-1081" t="-1059" b="-2723"/>
                </a:stretch>
              </a:blipFill>
            </p:spPr>
            <p:txBody>
              <a:bodyPr/>
              <a:lstStyle/>
              <a:p>
                <a:r>
                  <a:rPr lang="en-US">
                    <a:noFill/>
                  </a:rPr>
                  <a:t> </a:t>
                </a:r>
              </a:p>
            </p:txBody>
          </p:sp>
        </mc:Fallback>
      </mc:AlternateContent>
      <p:sp>
        <p:nvSpPr>
          <p:cNvPr id="4" name="TextBox 3"/>
          <p:cNvSpPr txBox="1"/>
          <p:nvPr/>
        </p:nvSpPr>
        <p:spPr>
          <a:xfrm>
            <a:off x="152400" y="6477000"/>
            <a:ext cx="7162800" cy="338554"/>
          </a:xfrm>
          <a:prstGeom prst="rect">
            <a:avLst/>
          </a:prstGeom>
          <a:noFill/>
        </p:spPr>
        <p:txBody>
          <a:bodyPr wrap="square" rtlCol="0">
            <a:spAutoFit/>
          </a:bodyPr>
          <a:lstStyle/>
          <a:p>
            <a:pPr marL="228600" indent="-228600">
              <a:buAutoNum type="arabicPeriod"/>
            </a:pPr>
            <a:r>
              <a:rPr lang="en-US" sz="800" dirty="0" smtClean="0">
                <a:solidFill>
                  <a:schemeClr val="tx1"/>
                </a:solidFill>
              </a:rPr>
              <a:t>D</a:t>
            </a:r>
            <a:r>
              <a:rPr lang="en-US" sz="800" dirty="0">
                <a:solidFill>
                  <a:schemeClr val="tx1"/>
                </a:solidFill>
              </a:rPr>
              <a:t>. K. </a:t>
            </a:r>
            <a:r>
              <a:rPr lang="en-US" sz="800" dirty="0" err="1">
                <a:solidFill>
                  <a:schemeClr val="tx1"/>
                </a:solidFill>
              </a:rPr>
              <a:t>Lluis</a:t>
            </a:r>
            <a:r>
              <a:rPr lang="en-US" sz="800" dirty="0">
                <a:solidFill>
                  <a:schemeClr val="tx1"/>
                </a:solidFill>
              </a:rPr>
              <a:t> Gomez, “A Fast Hierarchical Method for Multi-script </a:t>
            </a:r>
            <a:r>
              <a:rPr lang="en-US" sz="800" dirty="0" smtClean="0">
                <a:solidFill>
                  <a:schemeClr val="tx1"/>
                </a:solidFill>
              </a:rPr>
              <a:t>and Arbitrary </a:t>
            </a:r>
            <a:r>
              <a:rPr lang="en-US" sz="800" dirty="0">
                <a:solidFill>
                  <a:schemeClr val="tx1"/>
                </a:solidFill>
              </a:rPr>
              <a:t>Oriented Scene Text Extraction,” in arXiv:1407.7504, 2014</a:t>
            </a:r>
            <a:r>
              <a:rPr lang="en-US" sz="800" dirty="0" smtClean="0">
                <a:solidFill>
                  <a:schemeClr val="tx1"/>
                </a:solidFill>
              </a:rPr>
              <a:t>.</a:t>
            </a:r>
          </a:p>
          <a:p>
            <a:pPr marL="228600" indent="-228600">
              <a:buAutoNum type="arabicPeriod"/>
            </a:pPr>
            <a:r>
              <a:rPr lang="en-US" sz="800" dirty="0">
                <a:solidFill>
                  <a:schemeClr val="tx1"/>
                </a:solidFill>
              </a:rPr>
              <a:t>Tesseract OCR, http://code.google.com/p/tesseract-ocr/</a:t>
            </a:r>
          </a:p>
        </p:txBody>
      </p:sp>
      <mc:AlternateContent xmlns:mc="http://schemas.openxmlformats.org/markup-compatibility/2006">
        <mc:Choice xmlns:a14="http://schemas.microsoft.com/office/drawing/2010/main" Requires="a14">
          <p:sp>
            <p:nvSpPr>
              <p:cNvPr id="5" name="TextBox 4"/>
              <p:cNvSpPr txBox="1"/>
              <p:nvPr/>
            </p:nvSpPr>
            <p:spPr>
              <a:xfrm>
                <a:off x="1685578" y="5635565"/>
                <a:ext cx="1152047" cy="689035"/>
              </a:xfrm>
              <a:prstGeom prst="rect">
                <a:avLst/>
              </a:prstGeom>
              <a:noFill/>
              <a:ln w="19050">
                <a:solidFill>
                  <a:srgbClr val="2D7DB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𝑝</m:t>
                          </m:r>
                        </m:e>
                        <m:sub>
                          <m:r>
                            <a:rPr lang="en-US" sz="2400" b="0" i="1" smtClean="0">
                              <a:solidFill>
                                <a:schemeClr val="tx1"/>
                              </a:solidFill>
                              <a:latin typeface="Cambria Math" panose="02040503050406030204" pitchFamily="18" charset="0"/>
                            </a:rPr>
                            <m:t>𝑠</m:t>
                          </m:r>
                        </m:sub>
                      </m:sSub>
                      <m:r>
                        <a:rPr lang="en-US" sz="2400" b="0" i="1" smtClean="0">
                          <a:solidFill>
                            <a:schemeClr val="tx1"/>
                          </a:solidFill>
                          <a:latin typeface="Cambria Math" panose="02040503050406030204" pitchFamily="18" charset="0"/>
                        </a:rPr>
                        <m:t>=</m:t>
                      </m:r>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𝑇𝑃</m:t>
                          </m:r>
                        </m:num>
                        <m:den>
                          <m:r>
                            <a:rPr lang="en-US" sz="2400" b="0" i="1" smtClean="0">
                              <a:solidFill>
                                <a:schemeClr val="tx1"/>
                              </a:solidFill>
                              <a:latin typeface="Cambria Math" panose="02040503050406030204" pitchFamily="18" charset="0"/>
                            </a:rPr>
                            <m:t>𝑇𝐼</m:t>
                          </m:r>
                        </m:den>
                      </m:f>
                    </m:oMath>
                  </m:oMathPara>
                </a14:m>
                <a:endParaRPr lang="en-US" sz="2400" dirty="0" smtClean="0">
                  <a:solidFill>
                    <a:schemeClr val="tx1"/>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1685578" y="5635565"/>
                <a:ext cx="1152047" cy="689035"/>
              </a:xfrm>
              <a:prstGeom prst="rect">
                <a:avLst/>
              </a:prstGeom>
              <a:blipFill rotWithShape="0">
                <a:blip r:embed="rId4"/>
                <a:stretch>
                  <a:fillRect/>
                </a:stretch>
              </a:blipFill>
              <a:ln w="19050">
                <a:solidFill>
                  <a:srgbClr val="2D7DB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3048000" y="5633000"/>
                <a:ext cx="1096519" cy="691600"/>
              </a:xfrm>
              <a:prstGeom prst="rect">
                <a:avLst/>
              </a:prstGeom>
              <a:noFill/>
              <a:ln w="19050">
                <a:solidFill>
                  <a:srgbClr val="2D7DB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𝑟</m:t>
                          </m:r>
                        </m:e>
                        <m:sub>
                          <m:r>
                            <a:rPr lang="en-US" sz="2400" b="0" i="1" smtClean="0">
                              <a:solidFill>
                                <a:schemeClr val="tx1"/>
                              </a:solidFill>
                              <a:latin typeface="Cambria Math" panose="02040503050406030204" pitchFamily="18" charset="0"/>
                            </a:rPr>
                            <m:t>𝑠</m:t>
                          </m:r>
                        </m:sub>
                      </m:sSub>
                      <m:r>
                        <a:rPr lang="en-US" sz="2400" b="0" i="1" smtClean="0">
                          <a:solidFill>
                            <a:schemeClr val="tx1"/>
                          </a:solidFill>
                          <a:latin typeface="Cambria Math" panose="02040503050406030204" pitchFamily="18" charset="0"/>
                        </a:rPr>
                        <m:t>=</m:t>
                      </m:r>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𝑇𝑃</m:t>
                          </m:r>
                        </m:num>
                        <m:den>
                          <m:r>
                            <a:rPr lang="en-US" sz="2400" b="0" i="1" smtClean="0">
                              <a:solidFill>
                                <a:schemeClr val="tx1"/>
                              </a:solidFill>
                              <a:latin typeface="Cambria Math" panose="02040503050406030204" pitchFamily="18" charset="0"/>
                            </a:rPr>
                            <m:t>𝑇𝐺</m:t>
                          </m:r>
                        </m:den>
                      </m:f>
                    </m:oMath>
                  </m:oMathPara>
                </a14:m>
                <a:endParaRPr lang="en-US" sz="2400" dirty="0" smtClean="0">
                  <a:solidFill>
                    <a:schemeClr val="tx1"/>
                  </a:solidFill>
                </a:endParaRPr>
              </a:p>
            </p:txBody>
          </p:sp>
        </mc:Choice>
        <mc:Fallback>
          <p:sp>
            <p:nvSpPr>
              <p:cNvPr id="10" name="TextBox 9"/>
              <p:cNvSpPr txBox="1">
                <a:spLocks noRot="1" noChangeAspect="1" noMove="1" noResize="1" noEditPoints="1" noAdjustHandles="1" noChangeArrowheads="1" noChangeShapeType="1" noTextEdit="1"/>
              </p:cNvSpPr>
              <p:nvPr/>
            </p:nvSpPr>
            <p:spPr>
              <a:xfrm>
                <a:off x="3048000" y="5633000"/>
                <a:ext cx="1096519" cy="691600"/>
              </a:xfrm>
              <a:prstGeom prst="rect">
                <a:avLst/>
              </a:prstGeom>
              <a:blipFill rotWithShape="0">
                <a:blip r:embed="rId5"/>
                <a:stretch>
                  <a:fillRect/>
                </a:stretch>
              </a:blipFill>
              <a:ln w="19050">
                <a:solidFill>
                  <a:srgbClr val="2D7DB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4551343" y="5605621"/>
                <a:ext cx="2876621" cy="718979"/>
              </a:xfrm>
              <a:prstGeom prst="rect">
                <a:avLst/>
              </a:prstGeom>
              <a:noFill/>
              <a:ln w="28575">
                <a:solidFill>
                  <a:srgbClr val="2D7DB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𝑓</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𝑠𝑐𝑜𝑟𝑒</m:t>
                      </m:r>
                      <m:r>
                        <a:rPr lang="en-US" sz="2400" b="0" i="1" smtClean="0">
                          <a:solidFill>
                            <a:schemeClr val="tx1"/>
                          </a:solidFill>
                          <a:latin typeface="Cambria Math" panose="02040503050406030204" pitchFamily="18" charset="0"/>
                        </a:rPr>
                        <m:t>=2</m:t>
                      </m:r>
                      <m:f>
                        <m:fPr>
                          <m:ctrlPr>
                            <a:rPr lang="en-US" sz="2400" b="0" i="1" smtClean="0">
                              <a:solidFill>
                                <a:schemeClr val="tx1"/>
                              </a:solidFill>
                              <a:latin typeface="Cambria Math" panose="02040503050406030204" pitchFamily="18" charset="0"/>
                            </a:rPr>
                          </m:ctrlPr>
                        </m:fPr>
                        <m:num>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𝑝</m:t>
                              </m:r>
                            </m:e>
                            <m:sub>
                              <m:r>
                                <a:rPr lang="en-US" sz="2400" b="0" i="1" smtClean="0">
                                  <a:solidFill>
                                    <a:schemeClr val="tx1"/>
                                  </a:solidFill>
                                  <a:latin typeface="Cambria Math" panose="02040503050406030204" pitchFamily="18" charset="0"/>
                                </a:rPr>
                                <m:t>𝑠</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𝑟</m:t>
                              </m:r>
                            </m:e>
                            <m:sub>
                              <m:r>
                                <a:rPr lang="en-US" sz="2400" b="0" i="1" smtClean="0">
                                  <a:solidFill>
                                    <a:schemeClr val="tx1"/>
                                  </a:solidFill>
                                  <a:latin typeface="Cambria Math" panose="02040503050406030204" pitchFamily="18" charset="0"/>
                                </a:rPr>
                                <m:t>𝑠</m:t>
                              </m:r>
                            </m:sub>
                          </m:sSub>
                        </m:num>
                        <m:den>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𝑝</m:t>
                              </m:r>
                            </m:e>
                            <m:sub>
                              <m:r>
                                <a:rPr lang="en-US" sz="2400" b="0" i="1" smtClean="0">
                                  <a:solidFill>
                                    <a:schemeClr val="tx1"/>
                                  </a:solidFill>
                                  <a:latin typeface="Cambria Math" panose="02040503050406030204" pitchFamily="18" charset="0"/>
                                </a:rPr>
                                <m:t>𝑠</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𝑟</m:t>
                              </m:r>
                            </m:e>
                            <m:sub>
                              <m:r>
                                <a:rPr lang="en-US" sz="2400" b="0" i="1" smtClean="0">
                                  <a:solidFill>
                                    <a:schemeClr val="tx1"/>
                                  </a:solidFill>
                                  <a:latin typeface="Cambria Math" panose="02040503050406030204" pitchFamily="18" charset="0"/>
                                </a:rPr>
                                <m:t>𝑠</m:t>
                              </m:r>
                            </m:sub>
                          </m:sSub>
                        </m:den>
                      </m:f>
                    </m:oMath>
                  </m:oMathPara>
                </a14:m>
                <a:endParaRPr lang="en-US" sz="2400" dirty="0" smtClean="0">
                  <a:solidFill>
                    <a:schemeClr val="tx1"/>
                  </a:solidFill>
                </a:endParaRPr>
              </a:p>
            </p:txBody>
          </p:sp>
        </mc:Choice>
        <mc:Fallback>
          <p:sp>
            <p:nvSpPr>
              <p:cNvPr id="11" name="TextBox 10"/>
              <p:cNvSpPr txBox="1">
                <a:spLocks noRot="1" noChangeAspect="1" noMove="1" noResize="1" noEditPoints="1" noAdjustHandles="1" noChangeArrowheads="1" noChangeShapeType="1" noTextEdit="1"/>
              </p:cNvSpPr>
              <p:nvPr/>
            </p:nvSpPr>
            <p:spPr>
              <a:xfrm>
                <a:off x="4551343" y="5605621"/>
                <a:ext cx="2876621" cy="718979"/>
              </a:xfrm>
              <a:prstGeom prst="rect">
                <a:avLst/>
              </a:prstGeom>
              <a:blipFill rotWithShape="0">
                <a:blip r:embed="rId6"/>
                <a:stretch>
                  <a:fillRect/>
                </a:stretch>
              </a:blipFill>
              <a:ln w="28575">
                <a:solidFill>
                  <a:srgbClr val="2D7DB0"/>
                </a:solidFill>
              </a:ln>
            </p:spPr>
            <p:txBody>
              <a:bodyPr/>
              <a:lstStyle/>
              <a:p>
                <a:r>
                  <a:rPr lang="en-US">
                    <a:noFill/>
                  </a:rPr>
                  <a:t> </a:t>
                </a:r>
              </a:p>
            </p:txBody>
          </p:sp>
        </mc:Fallback>
      </mc:AlternateContent>
    </p:spTree>
    <p:extLst>
      <p:ext uri="{BB962C8B-B14F-4D97-AF65-F5344CB8AC3E}">
        <p14:creationId xmlns:p14="http://schemas.microsoft.com/office/powerpoint/2010/main" val="1690142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557464" y="266529"/>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End-to-End Pipeline</a:t>
            </a:r>
            <a:endParaRPr lang="en-US" sz="3600" kern="0" dirty="0">
              <a:solidFill>
                <a:schemeClr val="accent2"/>
              </a:solidFill>
            </a:endParaRPr>
          </a:p>
        </p:txBody>
      </p:sp>
      <p:sp>
        <p:nvSpPr>
          <p:cNvPr id="2" name="TextBox 1"/>
          <p:cNvSpPr txBox="1"/>
          <p:nvPr/>
        </p:nvSpPr>
        <p:spPr>
          <a:xfrm>
            <a:off x="457200" y="1295400"/>
            <a:ext cx="8458200" cy="461665"/>
          </a:xfrm>
          <a:prstGeom prst="rect">
            <a:avLst/>
          </a:prstGeom>
          <a:noFill/>
        </p:spPr>
        <p:txBody>
          <a:bodyPr wrap="square" rtlCol="0">
            <a:spAutoFit/>
          </a:bodyPr>
          <a:lstStyle/>
          <a:p>
            <a:r>
              <a:rPr lang="en-US" sz="2400" dirty="0" smtClean="0">
                <a:solidFill>
                  <a:schemeClr val="tx1"/>
                </a:solidFill>
              </a:rPr>
              <a:t>Quantitative Results</a:t>
            </a:r>
          </a:p>
        </p:txBody>
      </p:sp>
      <p:graphicFrame>
        <p:nvGraphicFramePr>
          <p:cNvPr id="9" name="Table 8"/>
          <p:cNvGraphicFramePr>
            <a:graphicFrameLocks noGrp="1"/>
          </p:cNvGraphicFramePr>
          <p:nvPr>
            <p:extLst>
              <p:ext uri="{D42A27DB-BD31-4B8C-83A1-F6EECF244321}">
                <p14:modId xmlns:p14="http://schemas.microsoft.com/office/powerpoint/2010/main" val="1794171719"/>
              </p:ext>
            </p:extLst>
          </p:nvPr>
        </p:nvGraphicFramePr>
        <p:xfrm>
          <a:off x="1371600" y="2286000"/>
          <a:ext cx="6324600" cy="3200400"/>
        </p:xfrm>
        <a:graphic>
          <a:graphicData uri="http://schemas.openxmlformats.org/drawingml/2006/table">
            <a:tbl>
              <a:tblPr firstRow="1" bandRow="1">
                <a:tableStyleId>{5C22544A-7EE6-4342-B048-85BDC9FD1C3A}</a:tableStyleId>
              </a:tblPr>
              <a:tblGrid>
                <a:gridCol w="1694187"/>
                <a:gridCol w="1734813"/>
                <a:gridCol w="1219200"/>
                <a:gridCol w="1676400"/>
              </a:tblGrid>
              <a:tr h="307554">
                <a:tc>
                  <a:txBody>
                    <a:bodyPr/>
                    <a:lstStyle/>
                    <a:p>
                      <a:pPr algn="l">
                        <a:lnSpc>
                          <a:spcPct val="100000"/>
                        </a:lnSpc>
                      </a:pPr>
                      <a:r>
                        <a:rPr lang="en-US" sz="2400" dirty="0" smtClean="0">
                          <a:solidFill>
                            <a:schemeClr val="bg1"/>
                          </a:solidFill>
                          <a:latin typeface="+mj-lt"/>
                        </a:rPr>
                        <a:t>Script</a:t>
                      </a:r>
                      <a:endParaRPr lang="en-US" sz="2400" dirty="0">
                        <a:solidFill>
                          <a:schemeClr val="bg1"/>
                        </a:solidFill>
                        <a:latin typeface="+mj-lt"/>
                      </a:endParaRPr>
                    </a:p>
                  </a:txBody>
                  <a:tcPr/>
                </a:tc>
                <a:tc>
                  <a:txBody>
                    <a:bodyPr/>
                    <a:lstStyle/>
                    <a:p>
                      <a:pPr algn="ctr"/>
                      <a:r>
                        <a:rPr lang="en-US" sz="2400" dirty="0" smtClean="0">
                          <a:latin typeface="+mj-lt"/>
                        </a:rPr>
                        <a:t>Precision</a:t>
                      </a:r>
                      <a:endParaRPr lang="en-US" sz="2400" dirty="0">
                        <a:latin typeface="+mj-lt"/>
                      </a:endParaRPr>
                    </a:p>
                  </a:txBody>
                  <a:tcPr/>
                </a:tc>
                <a:tc>
                  <a:txBody>
                    <a:bodyPr/>
                    <a:lstStyle/>
                    <a:p>
                      <a:pPr algn="ctr"/>
                      <a:r>
                        <a:rPr lang="en-US" sz="2400" dirty="0" smtClean="0">
                          <a:latin typeface="+mj-lt"/>
                        </a:rPr>
                        <a:t>Recall</a:t>
                      </a:r>
                      <a:endParaRPr lang="en-US" sz="2400" dirty="0">
                        <a:latin typeface="+mj-lt"/>
                      </a:endParaRPr>
                    </a:p>
                  </a:txBody>
                  <a:tcPr/>
                </a:tc>
                <a:tc>
                  <a:txBody>
                    <a:bodyPr/>
                    <a:lstStyle/>
                    <a:p>
                      <a:pPr algn="ctr"/>
                      <a:r>
                        <a:rPr lang="en-US" sz="2400" i="1" dirty="0" smtClean="0">
                          <a:latin typeface="+mj-lt"/>
                        </a:rPr>
                        <a:t>f-</a:t>
                      </a:r>
                      <a:r>
                        <a:rPr lang="en-US" sz="2400" i="0" dirty="0" smtClean="0">
                          <a:latin typeface="+mj-lt"/>
                        </a:rPr>
                        <a:t>score</a:t>
                      </a:r>
                      <a:endParaRPr lang="en-US" sz="2400" i="1" dirty="0">
                        <a:latin typeface="+mj-lt"/>
                      </a:endParaRPr>
                    </a:p>
                  </a:txBody>
                  <a:tcPr/>
                </a:tc>
              </a:tr>
              <a:tr h="284122">
                <a:tc>
                  <a:txBody>
                    <a:bodyPr/>
                    <a:lstStyle/>
                    <a:p>
                      <a:r>
                        <a:rPr lang="en-US" sz="2400" b="0" i="0" dirty="0" smtClean="0">
                          <a:latin typeface="+mj-lt"/>
                        </a:rPr>
                        <a:t>Telugu</a:t>
                      </a:r>
                      <a:endParaRPr lang="en-US" sz="2400" b="0" i="0" dirty="0">
                        <a:latin typeface="+mj-lt"/>
                      </a:endParaRPr>
                    </a:p>
                  </a:txBody>
                  <a:tcPr/>
                </a:tc>
                <a:tc>
                  <a:txBody>
                    <a:bodyPr/>
                    <a:lstStyle/>
                    <a:p>
                      <a:pPr algn="ctr" fontAlgn="b"/>
                      <a:r>
                        <a:rPr lang="en-US" sz="2400" b="0" i="0" u="none" strike="noStrike" dirty="0">
                          <a:solidFill>
                            <a:srgbClr val="000000"/>
                          </a:solidFill>
                          <a:effectLst/>
                          <a:latin typeface="+mj-lt"/>
                        </a:rPr>
                        <a:t>0.47</a:t>
                      </a:r>
                    </a:p>
                  </a:txBody>
                  <a:tcPr marL="9525" marR="9525" marT="9525" marB="0" anchor="b"/>
                </a:tc>
                <a:tc>
                  <a:txBody>
                    <a:bodyPr/>
                    <a:lstStyle/>
                    <a:p>
                      <a:pPr algn="ctr" fontAlgn="b"/>
                      <a:r>
                        <a:rPr lang="en-US" sz="2400" b="0" i="0" u="none" strike="noStrike" dirty="0">
                          <a:solidFill>
                            <a:srgbClr val="000000"/>
                          </a:solidFill>
                          <a:effectLst/>
                          <a:latin typeface="+mj-lt"/>
                        </a:rPr>
                        <a:t>0.54</a:t>
                      </a:r>
                    </a:p>
                  </a:txBody>
                  <a:tcPr marL="9525" marR="9525" marT="9525" marB="0" anchor="b"/>
                </a:tc>
                <a:tc>
                  <a:txBody>
                    <a:bodyPr/>
                    <a:lstStyle/>
                    <a:p>
                      <a:pPr algn="ctr" fontAlgn="b"/>
                      <a:r>
                        <a:rPr lang="en-US" sz="2400" b="0" i="0" u="none" strike="noStrike" dirty="0" smtClean="0">
                          <a:solidFill>
                            <a:srgbClr val="000000"/>
                          </a:solidFill>
                          <a:effectLst/>
                          <a:latin typeface="+mj-lt"/>
                        </a:rPr>
                        <a:t>0.50</a:t>
                      </a:r>
                      <a:endParaRPr lang="en-US" sz="2400" b="0" i="0" u="none" strike="noStrike" dirty="0">
                        <a:solidFill>
                          <a:srgbClr val="000000"/>
                        </a:solidFill>
                        <a:effectLst/>
                        <a:latin typeface="+mj-lt"/>
                      </a:endParaRPr>
                    </a:p>
                  </a:txBody>
                  <a:tcPr marL="9525" marR="9525" marT="9525" marB="0" anchor="b"/>
                </a:tc>
              </a:tr>
              <a:tr h="284122">
                <a:tc>
                  <a:txBody>
                    <a:bodyPr/>
                    <a:lstStyle/>
                    <a:p>
                      <a:r>
                        <a:rPr lang="en-US" sz="2400" dirty="0" smtClean="0">
                          <a:latin typeface="+mj-lt"/>
                        </a:rPr>
                        <a:t>Tamil</a:t>
                      </a:r>
                      <a:endParaRPr lang="en-US" sz="2400" dirty="0">
                        <a:latin typeface="+mj-lt"/>
                      </a:endParaRPr>
                    </a:p>
                  </a:txBody>
                  <a:tcPr/>
                </a:tc>
                <a:tc>
                  <a:txBody>
                    <a:bodyPr/>
                    <a:lstStyle/>
                    <a:p>
                      <a:pPr algn="ctr" fontAlgn="b"/>
                      <a:r>
                        <a:rPr lang="en-US" sz="2400" b="0" i="0" u="none" strike="noStrike" dirty="0">
                          <a:solidFill>
                            <a:srgbClr val="000000"/>
                          </a:solidFill>
                          <a:effectLst/>
                          <a:latin typeface="+mj-lt"/>
                        </a:rPr>
                        <a:t>0.41</a:t>
                      </a:r>
                    </a:p>
                  </a:txBody>
                  <a:tcPr marL="9525" marR="9525" marT="9525" marB="0" anchor="b"/>
                </a:tc>
                <a:tc>
                  <a:txBody>
                    <a:bodyPr/>
                    <a:lstStyle/>
                    <a:p>
                      <a:pPr algn="ctr" fontAlgn="b"/>
                      <a:r>
                        <a:rPr lang="en-US" sz="2400" b="0" i="0" u="none" strike="noStrike" dirty="0">
                          <a:solidFill>
                            <a:srgbClr val="000000"/>
                          </a:solidFill>
                          <a:effectLst/>
                          <a:latin typeface="+mj-lt"/>
                        </a:rPr>
                        <a:t>0.44</a:t>
                      </a:r>
                    </a:p>
                  </a:txBody>
                  <a:tcPr marL="9525" marR="9525" marT="9525" marB="0" anchor="b"/>
                </a:tc>
                <a:tc>
                  <a:txBody>
                    <a:bodyPr/>
                    <a:lstStyle/>
                    <a:p>
                      <a:pPr algn="ctr" fontAlgn="b"/>
                      <a:r>
                        <a:rPr lang="en-US" sz="2400" b="0" i="0" u="none" strike="noStrike" dirty="0" smtClean="0">
                          <a:solidFill>
                            <a:srgbClr val="000000"/>
                          </a:solidFill>
                          <a:effectLst/>
                          <a:latin typeface="+mj-lt"/>
                        </a:rPr>
                        <a:t>0.42</a:t>
                      </a:r>
                      <a:endParaRPr lang="en-US" sz="2400" b="0" i="0" u="none" strike="noStrike" dirty="0">
                        <a:solidFill>
                          <a:srgbClr val="000000"/>
                        </a:solidFill>
                        <a:effectLst/>
                        <a:latin typeface="+mj-lt"/>
                      </a:endParaRPr>
                    </a:p>
                  </a:txBody>
                  <a:tcPr marL="9525" marR="9525" marT="9525" marB="0" anchor="b"/>
                </a:tc>
              </a:tr>
              <a:tr h="284122">
                <a:tc>
                  <a:txBody>
                    <a:bodyPr/>
                    <a:lstStyle/>
                    <a:p>
                      <a:r>
                        <a:rPr lang="en-US" sz="2400" dirty="0" smtClean="0">
                          <a:latin typeface="+mj-lt"/>
                        </a:rPr>
                        <a:t>Malayalam</a:t>
                      </a:r>
                      <a:endParaRPr lang="en-US" sz="2400" dirty="0">
                        <a:latin typeface="+mj-lt"/>
                      </a:endParaRPr>
                    </a:p>
                  </a:txBody>
                  <a:tcPr/>
                </a:tc>
                <a:tc>
                  <a:txBody>
                    <a:bodyPr/>
                    <a:lstStyle/>
                    <a:p>
                      <a:pPr algn="ctr" fontAlgn="b"/>
                      <a:r>
                        <a:rPr lang="en-US" sz="2400" b="0" i="0" u="none" strike="noStrike" dirty="0">
                          <a:solidFill>
                            <a:srgbClr val="000000"/>
                          </a:solidFill>
                          <a:effectLst/>
                          <a:latin typeface="+mj-lt"/>
                        </a:rPr>
                        <a:t>0.49</a:t>
                      </a:r>
                    </a:p>
                  </a:txBody>
                  <a:tcPr marL="9525" marR="9525" marT="9525" marB="0" anchor="b"/>
                </a:tc>
                <a:tc>
                  <a:txBody>
                    <a:bodyPr/>
                    <a:lstStyle/>
                    <a:p>
                      <a:pPr algn="ctr" fontAlgn="b"/>
                      <a:r>
                        <a:rPr lang="en-US" sz="2400" b="0" i="0" u="none" strike="noStrike" dirty="0">
                          <a:solidFill>
                            <a:srgbClr val="000000"/>
                          </a:solidFill>
                          <a:effectLst/>
                          <a:latin typeface="+mj-lt"/>
                        </a:rPr>
                        <a:t>0.45</a:t>
                      </a:r>
                    </a:p>
                  </a:txBody>
                  <a:tcPr marL="9525" marR="9525" marT="9525" marB="0" anchor="b"/>
                </a:tc>
                <a:tc>
                  <a:txBody>
                    <a:bodyPr/>
                    <a:lstStyle/>
                    <a:p>
                      <a:pPr algn="ctr" fontAlgn="b"/>
                      <a:r>
                        <a:rPr lang="en-US" sz="2400" b="0" i="0" u="none" strike="noStrike" dirty="0" smtClean="0">
                          <a:solidFill>
                            <a:srgbClr val="000000"/>
                          </a:solidFill>
                          <a:effectLst/>
                          <a:latin typeface="+mj-lt"/>
                        </a:rPr>
                        <a:t>0.47</a:t>
                      </a:r>
                      <a:endParaRPr lang="en-US" sz="2400" b="0" i="0" u="none" strike="noStrike" dirty="0">
                        <a:solidFill>
                          <a:srgbClr val="000000"/>
                        </a:solidFill>
                        <a:effectLst/>
                        <a:latin typeface="+mj-lt"/>
                      </a:endParaRPr>
                    </a:p>
                  </a:txBody>
                  <a:tcPr marL="9525" marR="9525" marT="9525" marB="0" anchor="b"/>
                </a:tc>
              </a:tr>
              <a:tr h="284122">
                <a:tc>
                  <a:txBody>
                    <a:bodyPr/>
                    <a:lstStyle/>
                    <a:p>
                      <a:r>
                        <a:rPr lang="en-US" sz="2400" dirty="0" smtClean="0">
                          <a:latin typeface="+mj-lt"/>
                        </a:rPr>
                        <a:t>Kannada</a:t>
                      </a:r>
                      <a:endParaRPr lang="en-US" sz="2400" dirty="0">
                        <a:latin typeface="+mj-lt"/>
                      </a:endParaRPr>
                    </a:p>
                  </a:txBody>
                  <a:tcPr/>
                </a:tc>
                <a:tc>
                  <a:txBody>
                    <a:bodyPr/>
                    <a:lstStyle/>
                    <a:p>
                      <a:pPr algn="ctr" fontAlgn="b"/>
                      <a:r>
                        <a:rPr lang="en-US" sz="2400" b="0" i="0" u="none" strike="noStrike" dirty="0">
                          <a:solidFill>
                            <a:srgbClr val="000000"/>
                          </a:solidFill>
                          <a:effectLst/>
                          <a:latin typeface="+mj-lt"/>
                        </a:rPr>
                        <a:t>0.39</a:t>
                      </a:r>
                    </a:p>
                  </a:txBody>
                  <a:tcPr marL="9525" marR="9525" marT="9525" marB="0" anchor="b"/>
                </a:tc>
                <a:tc>
                  <a:txBody>
                    <a:bodyPr/>
                    <a:lstStyle/>
                    <a:p>
                      <a:pPr algn="ctr" fontAlgn="b"/>
                      <a:r>
                        <a:rPr lang="en-US" sz="2400" b="0" i="0" u="none" strike="noStrike" dirty="0">
                          <a:solidFill>
                            <a:srgbClr val="000000"/>
                          </a:solidFill>
                          <a:effectLst/>
                          <a:latin typeface="+mj-lt"/>
                        </a:rPr>
                        <a:t>0.47</a:t>
                      </a:r>
                    </a:p>
                  </a:txBody>
                  <a:tcPr marL="9525" marR="9525" marT="9525" marB="0" anchor="b"/>
                </a:tc>
                <a:tc>
                  <a:txBody>
                    <a:bodyPr/>
                    <a:lstStyle/>
                    <a:p>
                      <a:pPr algn="ctr" fontAlgn="b"/>
                      <a:r>
                        <a:rPr lang="en-US" sz="2400" b="0" i="0" u="none" strike="noStrike" dirty="0" smtClean="0">
                          <a:solidFill>
                            <a:srgbClr val="000000"/>
                          </a:solidFill>
                          <a:effectLst/>
                          <a:latin typeface="+mj-lt"/>
                        </a:rPr>
                        <a:t>0.43</a:t>
                      </a:r>
                      <a:endParaRPr lang="en-US" sz="2400" b="0" i="0" u="none" strike="noStrike" dirty="0">
                        <a:solidFill>
                          <a:srgbClr val="000000"/>
                        </a:solidFill>
                        <a:effectLst/>
                        <a:latin typeface="+mj-lt"/>
                      </a:endParaRPr>
                    </a:p>
                  </a:txBody>
                  <a:tcPr marL="9525" marR="9525" marT="9525" marB="0" anchor="b"/>
                </a:tc>
              </a:tr>
              <a:tr h="284122">
                <a:tc>
                  <a:txBody>
                    <a:bodyPr/>
                    <a:lstStyle/>
                    <a:p>
                      <a:r>
                        <a:rPr lang="en-US" sz="2400" dirty="0" smtClean="0">
                          <a:latin typeface="+mj-lt"/>
                        </a:rPr>
                        <a:t>Hindi</a:t>
                      </a:r>
                      <a:endParaRPr lang="en-US" sz="2400" dirty="0">
                        <a:latin typeface="+mj-lt"/>
                      </a:endParaRPr>
                    </a:p>
                  </a:txBody>
                  <a:tcPr/>
                </a:tc>
                <a:tc>
                  <a:txBody>
                    <a:bodyPr/>
                    <a:lstStyle/>
                    <a:p>
                      <a:pPr algn="ctr" fontAlgn="b"/>
                      <a:r>
                        <a:rPr lang="en-US" sz="2400" b="0" i="0" u="none" strike="noStrike" dirty="0">
                          <a:solidFill>
                            <a:srgbClr val="000000"/>
                          </a:solidFill>
                          <a:effectLst/>
                          <a:latin typeface="+mj-lt"/>
                        </a:rPr>
                        <a:t>0.42</a:t>
                      </a:r>
                    </a:p>
                  </a:txBody>
                  <a:tcPr marL="9525" marR="9525" marT="9525" marB="0" anchor="b"/>
                </a:tc>
                <a:tc>
                  <a:txBody>
                    <a:bodyPr/>
                    <a:lstStyle/>
                    <a:p>
                      <a:pPr algn="ctr" fontAlgn="b"/>
                      <a:r>
                        <a:rPr lang="en-US" sz="2400" b="0" i="0" u="none" strike="noStrike" dirty="0">
                          <a:solidFill>
                            <a:srgbClr val="000000"/>
                          </a:solidFill>
                          <a:effectLst/>
                          <a:latin typeface="+mj-lt"/>
                        </a:rPr>
                        <a:t>0.48</a:t>
                      </a:r>
                    </a:p>
                  </a:txBody>
                  <a:tcPr marL="9525" marR="9525" marT="9525" marB="0" anchor="b"/>
                </a:tc>
                <a:tc>
                  <a:txBody>
                    <a:bodyPr/>
                    <a:lstStyle/>
                    <a:p>
                      <a:pPr algn="ctr" fontAlgn="b"/>
                      <a:r>
                        <a:rPr lang="en-US" sz="2400" b="0" i="0" u="none" strike="noStrike" dirty="0" smtClean="0">
                          <a:solidFill>
                            <a:srgbClr val="000000"/>
                          </a:solidFill>
                          <a:effectLst/>
                          <a:latin typeface="+mj-lt"/>
                        </a:rPr>
                        <a:t>0.45</a:t>
                      </a:r>
                      <a:endParaRPr lang="en-US" sz="2400" b="0" i="0" u="none" strike="noStrike" dirty="0">
                        <a:solidFill>
                          <a:srgbClr val="000000"/>
                        </a:solidFill>
                        <a:effectLst/>
                        <a:latin typeface="+mj-lt"/>
                      </a:endParaRPr>
                    </a:p>
                  </a:txBody>
                  <a:tcPr marL="9525" marR="9525" marT="9525" marB="0" anchor="b"/>
                </a:tc>
              </a:tr>
              <a:tr h="284122">
                <a:tc>
                  <a:txBody>
                    <a:bodyPr/>
                    <a:lstStyle/>
                    <a:p>
                      <a:r>
                        <a:rPr lang="en-US" sz="2400" b="0" dirty="0" smtClean="0">
                          <a:latin typeface="+mj-lt"/>
                        </a:rPr>
                        <a:t>English</a:t>
                      </a:r>
                      <a:endParaRPr lang="en-US" sz="2400" b="0" dirty="0">
                        <a:latin typeface="+mj-lt"/>
                      </a:endParaRPr>
                    </a:p>
                  </a:txBody>
                  <a:tcPr/>
                </a:tc>
                <a:tc>
                  <a:txBody>
                    <a:bodyPr/>
                    <a:lstStyle/>
                    <a:p>
                      <a:pPr algn="ctr" fontAlgn="b"/>
                      <a:r>
                        <a:rPr lang="en-US" sz="2400" b="0" i="0" u="none" strike="noStrike" dirty="0">
                          <a:solidFill>
                            <a:srgbClr val="000000"/>
                          </a:solidFill>
                          <a:effectLst/>
                          <a:latin typeface="+mj-lt"/>
                        </a:rPr>
                        <a:t>0.46</a:t>
                      </a:r>
                    </a:p>
                  </a:txBody>
                  <a:tcPr marL="9525" marR="9525" marT="9525" marB="0" anchor="b"/>
                </a:tc>
                <a:tc>
                  <a:txBody>
                    <a:bodyPr/>
                    <a:lstStyle/>
                    <a:p>
                      <a:pPr algn="ctr" fontAlgn="b"/>
                      <a:r>
                        <a:rPr lang="en-US" sz="2400" b="0" i="0" u="none" strike="noStrike" dirty="0">
                          <a:solidFill>
                            <a:srgbClr val="000000"/>
                          </a:solidFill>
                          <a:effectLst/>
                          <a:latin typeface="+mj-lt"/>
                        </a:rPr>
                        <a:t>0.56</a:t>
                      </a:r>
                    </a:p>
                  </a:txBody>
                  <a:tcPr marL="9525" marR="9525" marT="9525" marB="0" anchor="b"/>
                </a:tc>
                <a:tc>
                  <a:txBody>
                    <a:bodyPr/>
                    <a:lstStyle/>
                    <a:p>
                      <a:pPr algn="ctr" fontAlgn="b"/>
                      <a:r>
                        <a:rPr lang="en-US" sz="2400" b="0" i="0" u="none" strike="noStrike" dirty="0" smtClean="0">
                          <a:solidFill>
                            <a:srgbClr val="000000"/>
                          </a:solidFill>
                          <a:effectLst/>
                          <a:latin typeface="+mj-lt"/>
                        </a:rPr>
                        <a:t>0.50</a:t>
                      </a:r>
                      <a:endParaRPr lang="en-US" sz="2400" b="0" i="0" u="none" strike="noStrike" dirty="0">
                        <a:solidFill>
                          <a:srgbClr val="000000"/>
                        </a:solidFill>
                        <a:effectLst/>
                        <a:latin typeface="+mj-lt"/>
                      </a:endParaRPr>
                    </a:p>
                  </a:txBody>
                  <a:tcPr marL="9525" marR="9525" marT="9525" marB="0" anchor="b"/>
                </a:tc>
              </a:tr>
            </a:tbl>
          </a:graphicData>
        </a:graphic>
      </p:graphicFrame>
    </p:spTree>
    <p:extLst>
      <p:ext uri="{BB962C8B-B14F-4D97-AF65-F5344CB8AC3E}">
        <p14:creationId xmlns:p14="http://schemas.microsoft.com/office/powerpoint/2010/main" val="2366939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557464" y="266529"/>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End-to-End Pipeline</a:t>
            </a:r>
            <a:endParaRPr lang="en-US" sz="3600" kern="0" dirty="0">
              <a:solidFill>
                <a:schemeClr val="accent2"/>
              </a:solidFill>
            </a:endParaRPr>
          </a:p>
        </p:txBody>
      </p:sp>
      <p:sp>
        <p:nvSpPr>
          <p:cNvPr id="2" name="TextBox 1"/>
          <p:cNvSpPr txBox="1"/>
          <p:nvPr/>
        </p:nvSpPr>
        <p:spPr>
          <a:xfrm>
            <a:off x="457200" y="1752600"/>
            <a:ext cx="8458200" cy="461665"/>
          </a:xfrm>
          <a:prstGeom prst="rect">
            <a:avLst/>
          </a:prstGeom>
          <a:noFill/>
        </p:spPr>
        <p:txBody>
          <a:bodyPr wrap="square" rtlCol="0">
            <a:spAutoFit/>
          </a:bodyPr>
          <a:lstStyle/>
          <a:p>
            <a:r>
              <a:rPr lang="en-US" sz="2400" dirty="0" smtClean="0">
                <a:solidFill>
                  <a:schemeClr val="tx1"/>
                </a:solidFill>
              </a:rPr>
              <a:t>Qualitative Results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438400"/>
            <a:ext cx="4289247" cy="287490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2781" y="2438400"/>
            <a:ext cx="4066683" cy="2874905"/>
          </a:xfrm>
          <a:prstGeom prst="rect">
            <a:avLst/>
          </a:prstGeom>
        </p:spPr>
      </p:pic>
      <p:sp>
        <p:nvSpPr>
          <p:cNvPr id="8" name="TextBox 7"/>
          <p:cNvSpPr txBox="1"/>
          <p:nvPr/>
        </p:nvSpPr>
        <p:spPr>
          <a:xfrm>
            <a:off x="685800" y="5562600"/>
            <a:ext cx="7924800" cy="461665"/>
          </a:xfrm>
          <a:prstGeom prst="rect">
            <a:avLst/>
          </a:prstGeom>
          <a:noFill/>
        </p:spPr>
        <p:txBody>
          <a:bodyPr wrap="square" rtlCol="0">
            <a:spAutoFit/>
          </a:bodyPr>
          <a:lstStyle/>
          <a:p>
            <a:pPr algn="ctr"/>
            <a:r>
              <a:rPr lang="en-US" sz="2400" i="1" dirty="0" smtClean="0">
                <a:solidFill>
                  <a:schemeClr val="tx1"/>
                </a:solidFill>
              </a:rPr>
              <a:t>Images showing results of successful script identification</a:t>
            </a:r>
            <a:endParaRPr lang="en-US" sz="2400" i="1" dirty="0">
              <a:solidFill>
                <a:schemeClr val="tx1"/>
              </a:solidFill>
            </a:endParaRPr>
          </a:p>
        </p:txBody>
      </p:sp>
    </p:spTree>
    <p:extLst>
      <p:ext uri="{BB962C8B-B14F-4D97-AF65-F5344CB8AC3E}">
        <p14:creationId xmlns:p14="http://schemas.microsoft.com/office/powerpoint/2010/main" val="1841102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66049"/>
            <a:ext cx="7762875" cy="824551"/>
          </a:xfrm>
        </p:spPr>
        <p:txBody>
          <a:bodyPr/>
          <a:lstStyle/>
          <a:p>
            <a:r>
              <a:rPr lang="en-US" dirty="0" smtClean="0">
                <a:solidFill>
                  <a:schemeClr val="accent2"/>
                </a:solidFill>
              </a:rPr>
              <a:t>Contents</a:t>
            </a:r>
            <a:endParaRPr lang="en-US" dirty="0">
              <a:solidFill>
                <a:schemeClr val="accent2"/>
              </a:solidFill>
            </a:endParaRPr>
          </a:p>
        </p:txBody>
      </p:sp>
      <p:sp>
        <p:nvSpPr>
          <p:cNvPr id="58" name="TextBox 57"/>
          <p:cNvSpPr txBox="1"/>
          <p:nvPr/>
        </p:nvSpPr>
        <p:spPr>
          <a:xfrm>
            <a:off x="345374" y="1278791"/>
            <a:ext cx="8113327" cy="2985433"/>
          </a:xfrm>
          <a:prstGeom prst="rect">
            <a:avLst/>
          </a:prstGeom>
          <a:noFill/>
        </p:spPr>
        <p:txBody>
          <a:bodyPr wrap="square" rtlCol="0">
            <a:spAutoFit/>
          </a:bodyPr>
          <a:lstStyle/>
          <a:p>
            <a:pPr marL="457200" indent="-457200">
              <a:buFont typeface="+mj-lt"/>
              <a:buAutoNum type="arabicPeriod"/>
            </a:pPr>
            <a:r>
              <a:rPr lang="en-US" sz="2400" dirty="0" smtClean="0">
                <a:solidFill>
                  <a:schemeClr val="bg1">
                    <a:lumMod val="85000"/>
                  </a:schemeClr>
                </a:solidFill>
              </a:rPr>
              <a:t>Need of Script and Language Identification</a:t>
            </a:r>
          </a:p>
          <a:p>
            <a:pPr marL="457200" indent="-457200">
              <a:buFont typeface="+mj-lt"/>
              <a:buAutoNum type="arabicPeriod"/>
            </a:pPr>
            <a:endParaRPr lang="en-US" sz="2400" dirty="0" smtClean="0">
              <a:solidFill>
                <a:schemeClr val="tx1"/>
              </a:solidFill>
            </a:endParaRPr>
          </a:p>
          <a:p>
            <a:pPr marL="457200" indent="-457200">
              <a:buFont typeface="+mj-lt"/>
              <a:buAutoNum type="arabicPeriod"/>
            </a:pPr>
            <a:r>
              <a:rPr lang="en-US" sz="2400" dirty="0" smtClean="0">
                <a:solidFill>
                  <a:schemeClr val="bg1">
                    <a:lumMod val="85000"/>
                  </a:schemeClr>
                </a:solidFill>
              </a:rPr>
              <a:t>Script Identification in Wild</a:t>
            </a:r>
          </a:p>
          <a:p>
            <a:pPr marL="457200" indent="-457200">
              <a:buFont typeface="+mj-lt"/>
              <a:buAutoNum type="arabicPeriod"/>
            </a:pPr>
            <a:endParaRPr lang="en-US" sz="2400" dirty="0" smtClean="0">
              <a:solidFill>
                <a:schemeClr val="bg1">
                  <a:lumMod val="85000"/>
                </a:schemeClr>
              </a:solidFill>
            </a:endParaRPr>
          </a:p>
          <a:p>
            <a:pPr marL="457200" indent="-457200">
              <a:buFont typeface="+mj-lt"/>
              <a:buAutoNum type="arabicPeriod"/>
            </a:pPr>
            <a:r>
              <a:rPr lang="en-US" sz="2400" dirty="0" smtClean="0">
                <a:solidFill>
                  <a:srgbClr val="FF0000"/>
                </a:solidFill>
              </a:rPr>
              <a:t>Script and Language Identification in Document Images</a:t>
            </a:r>
            <a:endParaRPr lang="en-US" sz="2000" dirty="0" smtClean="0">
              <a:solidFill>
                <a:srgbClr val="FF0000"/>
              </a:solidFill>
            </a:endParaRPr>
          </a:p>
          <a:p>
            <a:pPr marL="1085850" lvl="1" indent="-342900">
              <a:buFont typeface="Arial" panose="020B0604020202020204" pitchFamily="34" charset="0"/>
              <a:buChar char="•"/>
            </a:pPr>
            <a:endParaRPr lang="en-US" sz="2000" dirty="0" smtClean="0">
              <a:solidFill>
                <a:schemeClr val="tx1"/>
              </a:solidFill>
            </a:endParaRPr>
          </a:p>
          <a:p>
            <a:endParaRPr lang="en-US" sz="2400" dirty="0">
              <a:solidFill>
                <a:schemeClr val="tx1"/>
              </a:solidFill>
            </a:endParaRPr>
          </a:p>
        </p:txBody>
      </p:sp>
    </p:spTree>
    <p:extLst>
      <p:ext uri="{BB962C8B-B14F-4D97-AF65-F5344CB8AC3E}">
        <p14:creationId xmlns:p14="http://schemas.microsoft.com/office/powerpoint/2010/main" val="23222492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557464" y="266529"/>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The Problem Statement</a:t>
            </a:r>
            <a:endParaRPr lang="en-US" sz="3600" kern="0" dirty="0">
              <a:solidFill>
                <a:schemeClr val="accent2"/>
              </a:solidFill>
            </a:endParaRPr>
          </a:p>
        </p:txBody>
      </p:sp>
      <mc:AlternateContent xmlns:mc="http://schemas.openxmlformats.org/markup-compatibility/2006">
        <mc:Choice xmlns:a14="http://schemas.microsoft.com/office/drawing/2010/main" Requires="a14">
          <p:sp>
            <p:nvSpPr>
              <p:cNvPr id="9" name="TextBox 8"/>
              <p:cNvSpPr txBox="1"/>
              <p:nvPr/>
            </p:nvSpPr>
            <p:spPr>
              <a:xfrm>
                <a:off x="709787" y="1447800"/>
                <a:ext cx="9577213" cy="400110"/>
              </a:xfrm>
              <a:prstGeom prst="rect">
                <a:avLst/>
              </a:prstGeom>
              <a:noFill/>
            </p:spPr>
            <p:txBody>
              <a:bodyPr wrap="square" rtlCol="0">
                <a:spAutoFit/>
              </a:bodyPr>
              <a:lstStyle/>
              <a:p>
                <a:pPr marL="449028" indent="-449028" algn="just">
                  <a:buFont typeface="Wingdings" panose="05000000000000000000" pitchFamily="2" charset="2"/>
                  <a:buChar char="§"/>
                </a:pPr>
                <a:r>
                  <a:rPr lang="en-US" sz="2000" dirty="0" smtClean="0">
                    <a:solidFill>
                      <a:schemeClr val="tx2"/>
                    </a:solidFill>
                    <a:latin typeface="+mj-lt"/>
                  </a:rPr>
                  <a:t>Can </a:t>
                </a:r>
                <a14:m>
                  <m:oMath xmlns:m="http://schemas.openxmlformats.org/officeDocument/2006/math">
                    <m:r>
                      <a:rPr lang="en-US" sz="2000" b="1" i="0" smtClean="0">
                        <a:solidFill>
                          <a:schemeClr val="tx2"/>
                        </a:solidFill>
                        <a:latin typeface="Cambria Math" panose="02040503050406030204" pitchFamily="18" charset="0"/>
                      </a:rPr>
                      <m:t>𝐑𝐍𝐍𝐬</m:t>
                    </m:r>
                  </m:oMath>
                </a14:m>
                <a:r>
                  <a:rPr lang="en-US" sz="2000" b="1" dirty="0" smtClean="0">
                    <a:solidFill>
                      <a:schemeClr val="tx2"/>
                    </a:solidFill>
                    <a:latin typeface="+mj-lt"/>
                  </a:rPr>
                  <a:t> </a:t>
                </a:r>
                <a:r>
                  <a:rPr lang="en-US" sz="2000" dirty="0" smtClean="0">
                    <a:solidFill>
                      <a:schemeClr val="tx2"/>
                    </a:solidFill>
                    <a:latin typeface="+mj-lt"/>
                  </a:rPr>
                  <a:t>identify the scripts?</a:t>
                </a:r>
                <a:endParaRPr lang="en-US" sz="2000" b="1" dirty="0">
                  <a:solidFill>
                    <a:schemeClr val="tx2"/>
                  </a:solidFill>
                  <a:latin typeface="+mj-lt"/>
                </a:endParaRPr>
              </a:p>
            </p:txBody>
          </p:sp>
        </mc:Choice>
        <mc:Fallback>
          <p:sp>
            <p:nvSpPr>
              <p:cNvPr id="9" name="TextBox 8"/>
              <p:cNvSpPr txBox="1">
                <a:spLocks noRot="1" noChangeAspect="1" noMove="1" noResize="1" noEditPoints="1" noAdjustHandles="1" noChangeArrowheads="1" noChangeShapeType="1" noTextEdit="1"/>
              </p:cNvSpPr>
              <p:nvPr/>
            </p:nvSpPr>
            <p:spPr>
              <a:xfrm>
                <a:off x="709787" y="1447800"/>
                <a:ext cx="9577213" cy="400110"/>
              </a:xfrm>
              <a:prstGeom prst="rect">
                <a:avLst/>
              </a:prstGeom>
              <a:blipFill rotWithShape="0">
                <a:blip r:embed="rId3"/>
                <a:stretch>
                  <a:fillRect l="-573" t="-7692" b="-27692"/>
                </a:stretch>
              </a:blipFill>
            </p:spPr>
            <p:txBody>
              <a:bodyPr/>
              <a:lstStyle/>
              <a:p>
                <a:r>
                  <a:rPr lang="en-US">
                    <a:noFill/>
                  </a:rPr>
                  <a:t> </a:t>
                </a:r>
              </a:p>
            </p:txBody>
          </p:sp>
        </mc:Fallback>
      </mc:AlternateContent>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505" y="2141149"/>
            <a:ext cx="3181350" cy="895350"/>
          </a:xfrm>
          <a:prstGeom prst="rect">
            <a:avLst/>
          </a:prstGeom>
        </p:spPr>
      </p:pic>
      <p:sp>
        <p:nvSpPr>
          <p:cNvPr id="11" name="Rectangle 10"/>
          <p:cNvSpPr/>
          <p:nvPr/>
        </p:nvSpPr>
        <p:spPr>
          <a:xfrm>
            <a:off x="5377248" y="2064949"/>
            <a:ext cx="3388807" cy="985109"/>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5077" y="2053335"/>
            <a:ext cx="3197134" cy="920523"/>
          </a:xfrm>
          <a:prstGeom prst="rect">
            <a:avLst/>
          </a:prstGeom>
        </p:spPr>
      </p:pic>
      <p:sp>
        <p:nvSpPr>
          <p:cNvPr id="13" name="Rectangle 12"/>
          <p:cNvSpPr/>
          <p:nvPr/>
        </p:nvSpPr>
        <p:spPr>
          <a:xfrm>
            <a:off x="1110048" y="2059458"/>
            <a:ext cx="3202164" cy="95578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 name="TextBox 13"/>
          <p:cNvSpPr txBox="1"/>
          <p:nvPr/>
        </p:nvSpPr>
        <p:spPr>
          <a:xfrm>
            <a:off x="4480222" y="2335395"/>
            <a:ext cx="745596" cy="369332"/>
          </a:xfrm>
          <a:prstGeom prst="rect">
            <a:avLst/>
          </a:prstGeom>
          <a:noFill/>
        </p:spPr>
        <p:txBody>
          <a:bodyPr wrap="square" rtlCol="0">
            <a:spAutoFit/>
          </a:bodyPr>
          <a:lstStyle/>
          <a:p>
            <a:pPr algn="ctr"/>
            <a:r>
              <a:rPr lang="en-US" b="1" dirty="0" smtClean="0">
                <a:solidFill>
                  <a:schemeClr val="tx2"/>
                </a:solidFill>
              </a:rPr>
              <a:t>vs</a:t>
            </a:r>
            <a:r>
              <a:rPr lang="en-US" dirty="0" smtClean="0">
                <a:solidFill>
                  <a:schemeClr val="tx2"/>
                </a:solidFill>
              </a:rPr>
              <a:t>.</a:t>
            </a:r>
            <a:endParaRPr lang="en-US" dirty="0">
              <a:solidFill>
                <a:schemeClr val="tx2"/>
              </a:solidFill>
            </a:endParaRPr>
          </a:p>
        </p:txBody>
      </p:sp>
      <p:sp>
        <p:nvSpPr>
          <p:cNvPr id="15" name="TextBox 14"/>
          <p:cNvSpPr txBox="1"/>
          <p:nvPr/>
        </p:nvSpPr>
        <p:spPr>
          <a:xfrm>
            <a:off x="1110048" y="2973858"/>
            <a:ext cx="3089563" cy="400110"/>
          </a:xfrm>
          <a:prstGeom prst="rect">
            <a:avLst/>
          </a:prstGeom>
          <a:noFill/>
        </p:spPr>
        <p:txBody>
          <a:bodyPr wrap="square" rtlCol="0">
            <a:spAutoFit/>
          </a:bodyPr>
          <a:lstStyle/>
          <a:p>
            <a:pPr algn="ctr"/>
            <a:r>
              <a:rPr lang="en-US" sz="2000" dirty="0" smtClean="0">
                <a:solidFill>
                  <a:schemeClr val="tx2"/>
                </a:solidFill>
              </a:rPr>
              <a:t>Gurumukhi</a:t>
            </a:r>
            <a:endParaRPr lang="en-US" sz="2000" dirty="0">
              <a:solidFill>
                <a:schemeClr val="tx2"/>
              </a:solidFill>
            </a:endParaRPr>
          </a:p>
        </p:txBody>
      </p:sp>
      <p:sp>
        <p:nvSpPr>
          <p:cNvPr id="16" name="TextBox 15"/>
          <p:cNvSpPr txBox="1"/>
          <p:nvPr/>
        </p:nvSpPr>
        <p:spPr>
          <a:xfrm>
            <a:off x="5640485" y="2973858"/>
            <a:ext cx="3089563" cy="400110"/>
          </a:xfrm>
          <a:prstGeom prst="rect">
            <a:avLst/>
          </a:prstGeom>
          <a:noFill/>
        </p:spPr>
        <p:txBody>
          <a:bodyPr wrap="square" rtlCol="0">
            <a:spAutoFit/>
          </a:bodyPr>
          <a:lstStyle/>
          <a:p>
            <a:pPr algn="ctr"/>
            <a:r>
              <a:rPr lang="en-US" sz="2000" dirty="0" smtClean="0">
                <a:solidFill>
                  <a:schemeClr val="tx2"/>
                </a:solidFill>
              </a:rPr>
              <a:t>Hindi</a:t>
            </a:r>
            <a:endParaRPr lang="en-US" sz="2000" dirty="0">
              <a:solidFill>
                <a:schemeClr val="tx2"/>
              </a:solidFill>
            </a:endParaRPr>
          </a:p>
        </p:txBody>
      </p:sp>
      <mc:AlternateContent xmlns:mc="http://schemas.openxmlformats.org/markup-compatibility/2006">
        <mc:Choice xmlns:a14="http://schemas.microsoft.com/office/drawing/2010/main" Requires="a14">
          <p:sp>
            <p:nvSpPr>
              <p:cNvPr id="17" name="TextBox 16"/>
              <p:cNvSpPr txBox="1"/>
              <p:nvPr/>
            </p:nvSpPr>
            <p:spPr>
              <a:xfrm>
                <a:off x="685800" y="3867090"/>
                <a:ext cx="9577213" cy="400110"/>
              </a:xfrm>
              <a:prstGeom prst="rect">
                <a:avLst/>
              </a:prstGeom>
              <a:noFill/>
            </p:spPr>
            <p:txBody>
              <a:bodyPr wrap="square" rtlCol="0">
                <a:spAutoFit/>
              </a:bodyPr>
              <a:lstStyle/>
              <a:p>
                <a:pPr marL="449028" indent="-449028" algn="just">
                  <a:buFont typeface="Wingdings" panose="05000000000000000000" pitchFamily="2" charset="2"/>
                  <a:buChar char="§"/>
                </a:pPr>
                <a:r>
                  <a:rPr lang="en-US" sz="2000" dirty="0" smtClean="0">
                    <a:solidFill>
                      <a:schemeClr val="tx2"/>
                    </a:solidFill>
                    <a:latin typeface="+mj-lt"/>
                  </a:rPr>
                  <a:t>Can </a:t>
                </a:r>
                <a14:m>
                  <m:oMath xmlns:m="http://schemas.openxmlformats.org/officeDocument/2006/math">
                    <m:r>
                      <a:rPr lang="en-US" sz="2000" b="1" i="0" smtClean="0">
                        <a:solidFill>
                          <a:schemeClr val="tx2"/>
                        </a:solidFill>
                        <a:latin typeface="Cambria Math" panose="02040503050406030204" pitchFamily="18" charset="0"/>
                      </a:rPr>
                      <m:t>𝐑𝐍𝐍𝐬</m:t>
                    </m:r>
                  </m:oMath>
                </a14:m>
                <a:r>
                  <a:rPr lang="en-US" sz="2000" b="1" dirty="0" smtClean="0">
                    <a:solidFill>
                      <a:schemeClr val="tx2"/>
                    </a:solidFill>
                    <a:latin typeface="+mj-lt"/>
                  </a:rPr>
                  <a:t> </a:t>
                </a:r>
                <a:r>
                  <a:rPr lang="en-US" sz="2000" dirty="0" smtClean="0">
                    <a:solidFill>
                      <a:schemeClr val="tx2"/>
                    </a:solidFill>
                    <a:latin typeface="+mj-lt"/>
                  </a:rPr>
                  <a:t>identify the languages?</a:t>
                </a:r>
                <a:endParaRPr lang="en-US" sz="2000" b="1" dirty="0">
                  <a:solidFill>
                    <a:schemeClr val="tx2"/>
                  </a:solidFill>
                  <a:latin typeface="+mj-lt"/>
                </a:endParaRPr>
              </a:p>
            </p:txBody>
          </p:sp>
        </mc:Choice>
        <mc:Fallback>
          <p:sp>
            <p:nvSpPr>
              <p:cNvPr id="17" name="TextBox 16"/>
              <p:cNvSpPr txBox="1">
                <a:spLocks noRot="1" noChangeAspect="1" noMove="1" noResize="1" noEditPoints="1" noAdjustHandles="1" noChangeArrowheads="1" noChangeShapeType="1" noTextEdit="1"/>
              </p:cNvSpPr>
              <p:nvPr/>
            </p:nvSpPr>
            <p:spPr>
              <a:xfrm>
                <a:off x="685800" y="3867090"/>
                <a:ext cx="9577213" cy="400110"/>
              </a:xfrm>
              <a:prstGeom prst="rect">
                <a:avLst/>
              </a:prstGeom>
              <a:blipFill rotWithShape="0">
                <a:blip r:embed="rId6"/>
                <a:stretch>
                  <a:fillRect l="-573" t="-6061" b="-27273"/>
                </a:stretch>
              </a:blipFill>
            </p:spPr>
            <p:txBody>
              <a:bodyPr/>
              <a:lstStyle/>
              <a:p>
                <a:r>
                  <a:rPr lang="en-US">
                    <a:noFill/>
                  </a:rPr>
                  <a:t> </a:t>
                </a:r>
              </a:p>
            </p:txBody>
          </p:sp>
        </mc:Fallback>
      </mc:AlternateContent>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3961" y="4705081"/>
            <a:ext cx="2514599" cy="522424"/>
          </a:xfrm>
          <a:prstGeom prst="rect">
            <a:avLst/>
          </a:prstGeom>
        </p:spPr>
      </p:pic>
      <p:sp>
        <p:nvSpPr>
          <p:cNvPr id="19" name="Rectangle 18"/>
          <p:cNvSpPr/>
          <p:nvPr/>
        </p:nvSpPr>
        <p:spPr>
          <a:xfrm>
            <a:off x="1105926" y="4528065"/>
            <a:ext cx="2662634" cy="7740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0" name="TextBox 19"/>
          <p:cNvSpPr txBox="1"/>
          <p:nvPr/>
        </p:nvSpPr>
        <p:spPr>
          <a:xfrm>
            <a:off x="4230126" y="4528065"/>
            <a:ext cx="745596" cy="369332"/>
          </a:xfrm>
          <a:prstGeom prst="rect">
            <a:avLst/>
          </a:prstGeom>
          <a:noFill/>
        </p:spPr>
        <p:txBody>
          <a:bodyPr wrap="square" rtlCol="0">
            <a:spAutoFit/>
          </a:bodyPr>
          <a:lstStyle/>
          <a:p>
            <a:pPr algn="ctr"/>
            <a:r>
              <a:rPr lang="en-US" b="1" dirty="0" smtClean="0">
                <a:solidFill>
                  <a:schemeClr val="tx2"/>
                </a:solidFill>
              </a:rPr>
              <a:t>vs</a:t>
            </a:r>
            <a:r>
              <a:rPr lang="en-US" dirty="0" smtClean="0">
                <a:solidFill>
                  <a:schemeClr val="tx2"/>
                </a:solidFill>
              </a:rPr>
              <a:t>.</a:t>
            </a:r>
            <a:endParaRPr lang="en-US" dirty="0">
              <a:solidFill>
                <a:schemeClr val="tx2"/>
              </a:solidFill>
            </a:endParaRPr>
          </a:p>
        </p:txBody>
      </p:sp>
      <p:sp>
        <p:nvSpPr>
          <p:cNvPr id="21" name="Rectangle 20"/>
          <p:cNvSpPr/>
          <p:nvPr/>
        </p:nvSpPr>
        <p:spPr>
          <a:xfrm>
            <a:off x="5301292" y="4528065"/>
            <a:ext cx="2662634" cy="7740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81170" y="4623841"/>
            <a:ext cx="2530972" cy="503707"/>
          </a:xfrm>
          <a:prstGeom prst="rect">
            <a:avLst/>
          </a:prstGeom>
        </p:spPr>
      </p:pic>
      <p:sp>
        <p:nvSpPr>
          <p:cNvPr id="23" name="TextBox 22"/>
          <p:cNvSpPr txBox="1"/>
          <p:nvPr/>
        </p:nvSpPr>
        <p:spPr>
          <a:xfrm>
            <a:off x="801126" y="5238690"/>
            <a:ext cx="3089563" cy="400110"/>
          </a:xfrm>
          <a:prstGeom prst="rect">
            <a:avLst/>
          </a:prstGeom>
          <a:noFill/>
        </p:spPr>
        <p:txBody>
          <a:bodyPr wrap="square" rtlCol="0">
            <a:spAutoFit/>
          </a:bodyPr>
          <a:lstStyle/>
          <a:p>
            <a:pPr algn="ctr"/>
            <a:r>
              <a:rPr lang="en-US" sz="2000" dirty="0" smtClean="0">
                <a:solidFill>
                  <a:schemeClr val="tx2"/>
                </a:solidFill>
              </a:rPr>
              <a:t>French</a:t>
            </a:r>
            <a:endParaRPr lang="en-US" sz="2000" dirty="0">
              <a:solidFill>
                <a:schemeClr val="tx2"/>
              </a:solidFill>
            </a:endParaRPr>
          </a:p>
        </p:txBody>
      </p:sp>
      <p:sp>
        <p:nvSpPr>
          <p:cNvPr id="24" name="TextBox 23"/>
          <p:cNvSpPr txBox="1"/>
          <p:nvPr/>
        </p:nvSpPr>
        <p:spPr>
          <a:xfrm>
            <a:off x="5026763" y="5238690"/>
            <a:ext cx="3089563" cy="400110"/>
          </a:xfrm>
          <a:prstGeom prst="rect">
            <a:avLst/>
          </a:prstGeom>
          <a:noFill/>
        </p:spPr>
        <p:txBody>
          <a:bodyPr wrap="square" rtlCol="0">
            <a:spAutoFit/>
          </a:bodyPr>
          <a:lstStyle/>
          <a:p>
            <a:pPr algn="ctr"/>
            <a:r>
              <a:rPr lang="en-US" sz="2000" dirty="0" smtClean="0">
                <a:solidFill>
                  <a:schemeClr val="tx2"/>
                </a:solidFill>
              </a:rPr>
              <a:t>Spanish</a:t>
            </a:r>
            <a:endParaRPr lang="en-US" sz="2000" dirty="0">
              <a:solidFill>
                <a:schemeClr val="tx2"/>
              </a:solidFill>
            </a:endParaRPr>
          </a:p>
        </p:txBody>
      </p:sp>
    </p:spTree>
    <p:extLst>
      <p:ext uri="{BB962C8B-B14F-4D97-AF65-F5344CB8AC3E}">
        <p14:creationId xmlns:p14="http://schemas.microsoft.com/office/powerpoint/2010/main" val="27681444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557464" y="152400"/>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Overview of Script Identification</a:t>
            </a:r>
            <a:endParaRPr lang="en-US" sz="3600" kern="0" dirty="0">
              <a:solidFill>
                <a:schemeClr val="accent2"/>
              </a:solidFill>
            </a:endParaRPr>
          </a:p>
        </p:txBody>
      </p:sp>
      <p:sp>
        <p:nvSpPr>
          <p:cNvPr id="2" name="TextBox 1"/>
          <p:cNvSpPr txBox="1"/>
          <p:nvPr/>
        </p:nvSpPr>
        <p:spPr>
          <a:xfrm>
            <a:off x="381000" y="1371600"/>
            <a:ext cx="8763000" cy="400110"/>
          </a:xfrm>
          <a:prstGeom prst="rect">
            <a:avLst/>
          </a:prstGeom>
          <a:noFill/>
        </p:spPr>
        <p:txBody>
          <a:bodyPr wrap="square" rtlCol="0">
            <a:spAutoFit/>
          </a:bodyPr>
          <a:lstStyle/>
          <a:p>
            <a:r>
              <a:rPr lang="en-US" sz="2000" dirty="0" smtClean="0">
                <a:solidFill>
                  <a:schemeClr val="tx2"/>
                </a:solidFill>
              </a:rPr>
              <a:t>Many methods has been approached in the past :</a:t>
            </a:r>
          </a:p>
        </p:txBody>
      </p:sp>
      <p:sp>
        <p:nvSpPr>
          <p:cNvPr id="3" name="TextBox 2"/>
          <p:cNvSpPr txBox="1"/>
          <p:nvPr/>
        </p:nvSpPr>
        <p:spPr>
          <a:xfrm>
            <a:off x="-381000" y="1730635"/>
            <a:ext cx="8077200" cy="4708981"/>
          </a:xfrm>
          <a:prstGeom prst="rect">
            <a:avLst/>
          </a:prstGeom>
          <a:noFill/>
        </p:spPr>
        <p:txBody>
          <a:bodyPr wrap="square" rtlCol="0">
            <a:spAutoFit/>
          </a:bodyPr>
          <a:lstStyle/>
          <a:p>
            <a:pPr marL="1028700" lvl="1">
              <a:buFont typeface="Arial" panose="020B0604020202020204" pitchFamily="34" charset="0"/>
              <a:buChar char="•"/>
            </a:pPr>
            <a:r>
              <a:rPr lang="en-US" sz="2000" dirty="0" smtClean="0">
                <a:solidFill>
                  <a:schemeClr val="tx2"/>
                </a:solidFill>
              </a:rPr>
              <a:t>Page Level, Line Level, Word Level</a:t>
            </a:r>
          </a:p>
          <a:p>
            <a:pPr marL="1028700" lvl="1">
              <a:buFont typeface="Arial" panose="020B0604020202020204" pitchFamily="34" charset="0"/>
              <a:buChar char="•"/>
            </a:pPr>
            <a:endParaRPr lang="en-US" sz="2000" dirty="0">
              <a:solidFill>
                <a:schemeClr val="tx2"/>
              </a:solidFill>
            </a:endParaRPr>
          </a:p>
          <a:p>
            <a:pPr marL="1028700" lvl="1">
              <a:buFont typeface="Arial" panose="020B0604020202020204" pitchFamily="34" charset="0"/>
              <a:buChar char="•"/>
            </a:pPr>
            <a:r>
              <a:rPr lang="en-US" sz="2000" dirty="0" smtClean="0">
                <a:solidFill>
                  <a:schemeClr val="tx2"/>
                </a:solidFill>
              </a:rPr>
              <a:t>Use the texture and orientation of image segments like:</a:t>
            </a:r>
          </a:p>
          <a:p>
            <a:pPr marL="1428750" lvl="2">
              <a:buFont typeface="Arial" panose="020B0604020202020204" pitchFamily="34" charset="0"/>
              <a:buChar char="•"/>
            </a:pPr>
            <a:r>
              <a:rPr lang="en-US" sz="2000" dirty="0" smtClean="0">
                <a:solidFill>
                  <a:schemeClr val="tx2"/>
                </a:solidFill>
              </a:rPr>
              <a:t>Upward Concavities, Optical Densities</a:t>
            </a:r>
          </a:p>
          <a:p>
            <a:pPr marL="1428750" lvl="2">
              <a:buFont typeface="Arial" panose="020B0604020202020204" pitchFamily="34" charset="0"/>
              <a:buChar char="•"/>
            </a:pPr>
            <a:r>
              <a:rPr lang="en-US" sz="2000" dirty="0" smtClean="0">
                <a:solidFill>
                  <a:schemeClr val="tx2"/>
                </a:solidFill>
              </a:rPr>
              <a:t>Character height densities and top-bottom profiles</a:t>
            </a:r>
          </a:p>
          <a:p>
            <a:pPr marL="1028700" lvl="1">
              <a:buFont typeface="Arial" panose="020B0604020202020204" pitchFamily="34" charset="0"/>
              <a:buChar char="•"/>
            </a:pPr>
            <a:endParaRPr lang="en-US" sz="2000" dirty="0">
              <a:solidFill>
                <a:schemeClr val="tx2"/>
              </a:solidFill>
            </a:endParaRPr>
          </a:p>
          <a:p>
            <a:pPr marL="1028700" lvl="1">
              <a:buFont typeface="Arial" panose="020B0604020202020204" pitchFamily="34" charset="0"/>
              <a:buChar char="•"/>
            </a:pPr>
            <a:r>
              <a:rPr lang="en-US" sz="2000" dirty="0" smtClean="0">
                <a:solidFill>
                  <a:schemeClr val="tx2"/>
                </a:solidFill>
              </a:rPr>
              <a:t>Textures have also been used extensively. Some of them are:</a:t>
            </a:r>
          </a:p>
          <a:p>
            <a:pPr marL="1428750" lvl="2">
              <a:buFont typeface="Arial" panose="020B0604020202020204" pitchFamily="34" charset="0"/>
              <a:buChar char="•"/>
            </a:pPr>
            <a:r>
              <a:rPr lang="en-US" sz="2000" dirty="0" smtClean="0">
                <a:solidFill>
                  <a:schemeClr val="tx2"/>
                </a:solidFill>
              </a:rPr>
              <a:t>Multi-channel Gabor filters. </a:t>
            </a:r>
          </a:p>
          <a:p>
            <a:pPr marL="1428750" lvl="2">
              <a:buFont typeface="Arial" panose="020B0604020202020204" pitchFamily="34" charset="0"/>
              <a:buChar char="•"/>
            </a:pPr>
            <a:r>
              <a:rPr lang="en-US" sz="2000" dirty="0" smtClean="0">
                <a:solidFill>
                  <a:schemeClr val="tx2"/>
                </a:solidFill>
              </a:rPr>
              <a:t>Gray-level co-occurrence matrix</a:t>
            </a:r>
          </a:p>
          <a:p>
            <a:pPr marL="1428750" lvl="2">
              <a:buFont typeface="Arial" panose="020B0604020202020204" pitchFamily="34" charset="0"/>
              <a:buChar char="•"/>
            </a:pPr>
            <a:r>
              <a:rPr lang="en-US" sz="2000" dirty="0" smtClean="0">
                <a:solidFill>
                  <a:schemeClr val="tx2"/>
                </a:solidFill>
              </a:rPr>
              <a:t>Gabor energy</a:t>
            </a:r>
          </a:p>
          <a:p>
            <a:pPr marL="1428750" lvl="2">
              <a:buFont typeface="Arial" panose="020B0604020202020204" pitchFamily="34" charset="0"/>
              <a:buChar char="•"/>
            </a:pPr>
            <a:r>
              <a:rPr lang="en-US" sz="2000" dirty="0" smtClean="0">
                <a:solidFill>
                  <a:schemeClr val="tx2"/>
                </a:solidFill>
              </a:rPr>
              <a:t>Local Binary Pattern</a:t>
            </a:r>
          </a:p>
          <a:p>
            <a:pPr marL="1028700" lvl="1">
              <a:buFont typeface="Arial" panose="020B0604020202020204" pitchFamily="34" charset="0"/>
              <a:buChar char="•"/>
            </a:pPr>
            <a:endParaRPr lang="en-US" sz="2000" dirty="0">
              <a:solidFill>
                <a:schemeClr val="tx2"/>
              </a:solidFill>
            </a:endParaRPr>
          </a:p>
          <a:p>
            <a:pPr marL="1028700" lvl="1">
              <a:buFont typeface="Arial" panose="020B0604020202020204" pitchFamily="34" charset="0"/>
              <a:buChar char="•"/>
            </a:pPr>
            <a:r>
              <a:rPr lang="en-US" sz="2000" dirty="0" smtClean="0">
                <a:solidFill>
                  <a:schemeClr val="tx2"/>
                </a:solidFill>
              </a:rPr>
              <a:t>Convolutional Neural Networks(CNN) are used to learn the discriminative features.</a:t>
            </a:r>
            <a:endParaRPr lang="en-US" sz="2000" dirty="0">
              <a:solidFill>
                <a:schemeClr val="tx2"/>
              </a:solidFill>
            </a:endParaRPr>
          </a:p>
        </p:txBody>
      </p:sp>
    </p:spTree>
    <p:extLst>
      <p:ext uri="{BB962C8B-B14F-4D97-AF65-F5344CB8AC3E}">
        <p14:creationId xmlns:p14="http://schemas.microsoft.com/office/powerpoint/2010/main" val="4194764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66049"/>
            <a:ext cx="7762875" cy="824551"/>
          </a:xfrm>
        </p:spPr>
        <p:txBody>
          <a:bodyPr/>
          <a:lstStyle/>
          <a:p>
            <a:r>
              <a:rPr lang="en-US" dirty="0" smtClean="0">
                <a:solidFill>
                  <a:schemeClr val="accent2"/>
                </a:solidFill>
              </a:rPr>
              <a:t>Contents</a:t>
            </a:r>
            <a:endParaRPr lang="en-US" dirty="0">
              <a:solidFill>
                <a:schemeClr val="accent2"/>
              </a:solidFill>
            </a:endParaRPr>
          </a:p>
        </p:txBody>
      </p:sp>
      <p:sp>
        <p:nvSpPr>
          <p:cNvPr id="58" name="TextBox 57"/>
          <p:cNvSpPr txBox="1"/>
          <p:nvPr/>
        </p:nvSpPr>
        <p:spPr>
          <a:xfrm>
            <a:off x="345374" y="1278791"/>
            <a:ext cx="8113327" cy="2985433"/>
          </a:xfrm>
          <a:prstGeom prst="rect">
            <a:avLst/>
          </a:prstGeom>
          <a:noFill/>
        </p:spPr>
        <p:txBody>
          <a:bodyPr wrap="square" rtlCol="0">
            <a:spAutoFit/>
          </a:bodyPr>
          <a:lstStyle/>
          <a:p>
            <a:pPr marL="457200" indent="-457200">
              <a:buFont typeface="+mj-lt"/>
              <a:buAutoNum type="arabicPeriod"/>
            </a:pPr>
            <a:r>
              <a:rPr lang="en-US" sz="2400" dirty="0" smtClean="0">
                <a:solidFill>
                  <a:srgbClr val="FF0000"/>
                </a:solidFill>
              </a:rPr>
              <a:t>Motivation</a:t>
            </a:r>
            <a:endParaRPr lang="en-US" sz="2400" dirty="0" smtClean="0">
              <a:solidFill>
                <a:schemeClr val="bg1">
                  <a:lumMod val="85000"/>
                </a:schemeClr>
              </a:solidFill>
            </a:endParaRPr>
          </a:p>
          <a:p>
            <a:pPr marL="457200" indent="-457200">
              <a:buFont typeface="+mj-lt"/>
              <a:buAutoNum type="arabicPeriod"/>
            </a:pPr>
            <a:endParaRPr lang="en-US" sz="2400" dirty="0" smtClean="0">
              <a:solidFill>
                <a:schemeClr val="tx1"/>
              </a:solidFill>
            </a:endParaRPr>
          </a:p>
          <a:p>
            <a:pPr marL="457200" indent="-457200">
              <a:buFont typeface="+mj-lt"/>
              <a:buAutoNum type="arabicPeriod"/>
            </a:pPr>
            <a:r>
              <a:rPr lang="en-US" sz="2400" dirty="0" smtClean="0">
                <a:solidFill>
                  <a:schemeClr val="bg1">
                    <a:lumMod val="85000"/>
                  </a:schemeClr>
                </a:solidFill>
              </a:rPr>
              <a:t>Script Identification in Wild</a:t>
            </a:r>
          </a:p>
          <a:p>
            <a:pPr marL="457200" indent="-457200">
              <a:buFont typeface="+mj-lt"/>
              <a:buAutoNum type="arabicPeriod"/>
            </a:pPr>
            <a:endParaRPr lang="en-US" sz="2400" dirty="0">
              <a:solidFill>
                <a:schemeClr val="bg1">
                  <a:lumMod val="85000"/>
                </a:schemeClr>
              </a:solidFill>
            </a:endParaRPr>
          </a:p>
          <a:p>
            <a:pPr marL="457200" indent="-457200">
              <a:buFont typeface="+mj-lt"/>
              <a:buAutoNum type="arabicPeriod"/>
            </a:pPr>
            <a:r>
              <a:rPr lang="en-US" sz="2400" dirty="0" smtClean="0">
                <a:solidFill>
                  <a:schemeClr val="bg1">
                    <a:lumMod val="85000"/>
                  </a:schemeClr>
                </a:solidFill>
              </a:rPr>
              <a:t>Script and Language Identification in Document Images</a:t>
            </a:r>
            <a:endParaRPr lang="en-US" sz="2000" dirty="0" smtClean="0">
              <a:solidFill>
                <a:schemeClr val="tx1"/>
              </a:solidFill>
            </a:endParaRPr>
          </a:p>
          <a:p>
            <a:pPr marL="1085850" lvl="1" indent="-342900">
              <a:buFont typeface="Arial" panose="020B0604020202020204" pitchFamily="34" charset="0"/>
              <a:buChar char="•"/>
            </a:pPr>
            <a:endParaRPr lang="en-US" sz="2000" dirty="0" smtClean="0">
              <a:solidFill>
                <a:schemeClr val="tx1"/>
              </a:solidFill>
            </a:endParaRPr>
          </a:p>
          <a:p>
            <a:endParaRPr lang="en-US" sz="2400" dirty="0">
              <a:solidFill>
                <a:schemeClr val="tx1"/>
              </a:solidFill>
            </a:endParaRPr>
          </a:p>
        </p:txBody>
      </p:sp>
    </p:spTree>
    <p:extLst>
      <p:ext uri="{BB962C8B-B14F-4D97-AF65-F5344CB8AC3E}">
        <p14:creationId xmlns:p14="http://schemas.microsoft.com/office/powerpoint/2010/main" val="6310992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557464" y="152400"/>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Overview of Language Identification</a:t>
            </a:r>
            <a:endParaRPr lang="en-US" sz="3600" kern="0" dirty="0">
              <a:solidFill>
                <a:schemeClr val="accent2"/>
              </a:solidFill>
            </a:endParaRPr>
          </a:p>
        </p:txBody>
      </p:sp>
      <p:sp>
        <p:nvSpPr>
          <p:cNvPr id="4" name="TextBox 3"/>
          <p:cNvSpPr txBox="1"/>
          <p:nvPr/>
        </p:nvSpPr>
        <p:spPr>
          <a:xfrm>
            <a:off x="-381000" y="1219200"/>
            <a:ext cx="8153400" cy="707886"/>
          </a:xfrm>
          <a:prstGeom prst="rect">
            <a:avLst/>
          </a:prstGeom>
          <a:noFill/>
        </p:spPr>
        <p:txBody>
          <a:bodyPr wrap="square" rtlCol="0">
            <a:spAutoFit/>
          </a:bodyPr>
          <a:lstStyle/>
          <a:p>
            <a:pPr marL="1028700" lvl="1">
              <a:buFont typeface="Arial" panose="020B0604020202020204" pitchFamily="34" charset="0"/>
              <a:buChar char="•"/>
            </a:pPr>
            <a:r>
              <a:rPr lang="en-US" sz="2000" dirty="0" smtClean="0">
                <a:solidFill>
                  <a:schemeClr val="tx2"/>
                </a:solidFill>
              </a:rPr>
              <a:t>Language identification is hard because:</a:t>
            </a:r>
          </a:p>
          <a:p>
            <a:pPr marL="1428750" lvl="2">
              <a:buFont typeface="Arial" panose="020B0604020202020204" pitchFamily="34" charset="0"/>
              <a:buChar char="•"/>
            </a:pPr>
            <a:r>
              <a:rPr lang="en-US" sz="2000" dirty="0" smtClean="0">
                <a:solidFill>
                  <a:schemeClr val="tx2"/>
                </a:solidFill>
              </a:rPr>
              <a:t>Inherent scripts are same</a:t>
            </a:r>
          </a:p>
        </p:txBody>
      </p:sp>
      <mc:AlternateContent xmlns:mc="http://schemas.openxmlformats.org/markup-compatibility/2006" xmlns:a14="http://schemas.microsoft.com/office/drawing/2010/main">
        <mc:Choice Requires="a14">
          <p:sp>
            <p:nvSpPr>
              <p:cNvPr id="6" name="TextBox 5"/>
              <p:cNvSpPr txBox="1"/>
              <p:nvPr/>
            </p:nvSpPr>
            <p:spPr>
              <a:xfrm>
                <a:off x="-381000" y="2020669"/>
                <a:ext cx="8153400" cy="4708981"/>
              </a:xfrm>
              <a:prstGeom prst="rect">
                <a:avLst/>
              </a:prstGeom>
              <a:noFill/>
            </p:spPr>
            <p:txBody>
              <a:bodyPr wrap="square" rtlCol="0">
                <a:spAutoFit/>
              </a:bodyPr>
              <a:lstStyle/>
              <a:p>
                <a:pPr marL="1028700" lvl="1">
                  <a:buFont typeface="Arial" panose="020B0604020202020204" pitchFamily="34" charset="0"/>
                  <a:buChar char="•"/>
                </a:pPr>
                <a:r>
                  <a:rPr lang="en-US" sz="2000" dirty="0" smtClean="0">
                    <a:solidFill>
                      <a:schemeClr val="tx2"/>
                    </a:solidFill>
                  </a:rPr>
                  <a:t>Many attempts in textual domain like:</a:t>
                </a:r>
              </a:p>
              <a:p>
                <a:pPr marL="1428750" lvl="2">
                  <a:buFont typeface="Arial" panose="020B0604020202020204" pitchFamily="34" charset="0"/>
                  <a:buChar char="•"/>
                </a:pPr>
                <a:r>
                  <a:rPr lang="en-US" sz="2000" dirty="0" smtClean="0">
                    <a:solidFill>
                      <a:schemeClr val="tx2"/>
                    </a:solidFill>
                  </a:rPr>
                  <a:t>Using the statistics (</a:t>
                </a:r>
                <a:r>
                  <a:rPr lang="en-US" sz="2000" i="1" dirty="0" smtClean="0">
                    <a:solidFill>
                      <a:schemeClr val="tx2"/>
                    </a:solidFill>
                  </a:rPr>
                  <a:t>e.g. </a:t>
                </a:r>
                <a14:m>
                  <m:oMath xmlns:m="http://schemas.openxmlformats.org/officeDocument/2006/math">
                    <m:r>
                      <a:rPr lang="en-US" sz="2000" b="0" i="1" smtClean="0">
                        <a:solidFill>
                          <a:schemeClr val="tx2"/>
                        </a:solidFill>
                        <a:latin typeface="Cambria Math" panose="02040503050406030204" pitchFamily="18" charset="0"/>
                      </a:rPr>
                      <m:t>𝑛</m:t>
                    </m:r>
                    <m:r>
                      <a:rPr lang="en-US" sz="2000" b="0" i="1" smtClean="0">
                        <a:solidFill>
                          <a:schemeClr val="tx2"/>
                        </a:solidFill>
                        <a:latin typeface="Cambria Math" panose="02040503050406030204" pitchFamily="18" charset="0"/>
                      </a:rPr>
                      <m:t>−</m:t>
                    </m:r>
                  </m:oMath>
                </a14:m>
                <a:r>
                  <a:rPr lang="en-US" sz="2000" dirty="0" smtClean="0">
                    <a:solidFill>
                      <a:schemeClr val="tx2"/>
                    </a:solidFill>
                  </a:rPr>
                  <a:t> gram probabilities.)</a:t>
                </a:r>
              </a:p>
              <a:p>
                <a:pPr marL="1028700" lvl="1">
                  <a:buFont typeface="Arial" panose="020B0604020202020204" pitchFamily="34" charset="0"/>
                  <a:buChar char="•"/>
                </a:pPr>
                <a:endParaRPr lang="en-US" sz="2000" dirty="0">
                  <a:solidFill>
                    <a:schemeClr val="tx2"/>
                  </a:solidFill>
                </a:endParaRPr>
              </a:p>
              <a:p>
                <a:pPr marL="1028700" lvl="1">
                  <a:buFont typeface="Arial" panose="020B0604020202020204" pitchFamily="34" charset="0"/>
                  <a:buChar char="•"/>
                </a:pPr>
                <a:r>
                  <a:rPr lang="en-US" sz="2000" dirty="0" smtClean="0">
                    <a:solidFill>
                      <a:schemeClr val="tx2"/>
                    </a:solidFill>
                  </a:rPr>
                  <a:t>In image domain, the language identification is attempted</a:t>
                </a:r>
                <a:r>
                  <a:rPr lang="en-US" sz="2000" dirty="0">
                    <a:solidFill>
                      <a:schemeClr val="tx2"/>
                    </a:solidFill>
                  </a:rPr>
                  <a:t> </a:t>
                </a:r>
                <a:r>
                  <a:rPr lang="en-US" sz="2000" dirty="0" smtClean="0">
                    <a:solidFill>
                      <a:schemeClr val="tx2"/>
                    </a:solidFill>
                  </a:rPr>
                  <a:t>only at page level or paragraph level.</a:t>
                </a:r>
              </a:p>
              <a:p>
                <a:pPr marL="1028700" lvl="1">
                  <a:buFont typeface="Arial" panose="020B0604020202020204" pitchFamily="34" charset="0"/>
                  <a:buChar char="•"/>
                </a:pPr>
                <a:r>
                  <a:rPr lang="en-US" sz="2000" dirty="0" smtClean="0">
                    <a:solidFill>
                      <a:schemeClr val="tx2"/>
                    </a:solidFill>
                  </a:rPr>
                  <a:t>A class of methods was approached uses:</a:t>
                </a:r>
              </a:p>
              <a:p>
                <a:pPr marL="1428750" lvl="2">
                  <a:buFont typeface="Arial" panose="020B0604020202020204" pitchFamily="34" charset="0"/>
                  <a:buChar char="•"/>
                </a:pPr>
                <a:r>
                  <a:rPr lang="en-US" sz="2000" dirty="0" smtClean="0">
                    <a:solidFill>
                      <a:schemeClr val="tx2"/>
                    </a:solidFill>
                  </a:rPr>
                  <a:t>Character ascenders and descenders for recognition.</a:t>
                </a:r>
              </a:p>
              <a:p>
                <a:pPr marL="1428750" lvl="2">
                  <a:buFont typeface="Arial" panose="020B0604020202020204" pitchFamily="34" charset="0"/>
                  <a:buChar char="•"/>
                </a:pPr>
                <a:r>
                  <a:rPr lang="en-US" sz="2000" dirty="0" smtClean="0">
                    <a:solidFill>
                      <a:schemeClr val="tx2"/>
                    </a:solidFill>
                  </a:rPr>
                  <a:t>Characters are grouped together to form a word token</a:t>
                </a:r>
              </a:p>
              <a:p>
                <a:pPr marL="1428750" lvl="2">
                  <a:buFont typeface="Arial" panose="020B0604020202020204" pitchFamily="34" charset="0"/>
                  <a:buChar char="•"/>
                </a:pPr>
                <a:r>
                  <a:rPr lang="en-US" sz="2000" dirty="0" smtClean="0">
                    <a:solidFill>
                      <a:schemeClr val="tx2"/>
                    </a:solidFill>
                  </a:rPr>
                  <a:t>Calculate the frequency of single word, word pair word trigram.</a:t>
                </a:r>
              </a:p>
              <a:p>
                <a:pPr marL="1428750" lvl="2">
                  <a:buFont typeface="Arial" panose="020B0604020202020204" pitchFamily="34" charset="0"/>
                  <a:buChar char="•"/>
                </a:pPr>
                <a:endParaRPr lang="en-US" sz="2000" dirty="0">
                  <a:solidFill>
                    <a:schemeClr val="tx2"/>
                  </a:solidFill>
                </a:endParaRPr>
              </a:p>
              <a:p>
                <a:pPr marL="1028700" lvl="1">
                  <a:buFont typeface="Arial" panose="020B0604020202020204" pitchFamily="34" charset="0"/>
                  <a:buChar char="•"/>
                </a:pPr>
                <a:r>
                  <a:rPr lang="en-US" sz="2000" dirty="0" smtClean="0">
                    <a:solidFill>
                      <a:schemeClr val="tx2"/>
                    </a:solidFill>
                  </a:rPr>
                  <a:t>Document Vectorization method</a:t>
                </a:r>
              </a:p>
              <a:p>
                <a:pPr marL="1428750" lvl="2">
                  <a:buFont typeface="Arial" panose="020B0604020202020204" pitchFamily="34" charset="0"/>
                  <a:buChar char="•"/>
                </a:pPr>
                <a:r>
                  <a:rPr lang="en-US" sz="2000" dirty="0" smtClean="0">
                    <a:solidFill>
                      <a:schemeClr val="tx2"/>
                    </a:solidFill>
                  </a:rPr>
                  <a:t>Document is converted into vertical cut vector</a:t>
                </a:r>
              </a:p>
              <a:p>
                <a:pPr marL="1428750" lvl="2">
                  <a:buFont typeface="Arial" panose="020B0604020202020204" pitchFamily="34" charset="0"/>
                  <a:buChar char="•"/>
                </a:pPr>
                <a:r>
                  <a:rPr lang="en-US" sz="2000" dirty="0" smtClean="0">
                    <a:solidFill>
                      <a:schemeClr val="tx2"/>
                    </a:solidFill>
                  </a:rPr>
                  <a:t>Position and number of vertical cut vector determines the language of the document image.</a:t>
                </a:r>
              </a:p>
            </p:txBody>
          </p:sp>
        </mc:Choice>
        <mc:Fallback xmlns="">
          <p:sp>
            <p:nvSpPr>
              <p:cNvPr id="6" name="TextBox 5"/>
              <p:cNvSpPr txBox="1">
                <a:spLocks noRot="1" noChangeAspect="1" noMove="1" noResize="1" noEditPoints="1" noAdjustHandles="1" noChangeArrowheads="1" noChangeShapeType="1" noTextEdit="1"/>
              </p:cNvSpPr>
              <p:nvPr/>
            </p:nvSpPr>
            <p:spPr>
              <a:xfrm>
                <a:off x="-381000" y="2020669"/>
                <a:ext cx="8153400" cy="4708981"/>
              </a:xfrm>
              <a:prstGeom prst="rect">
                <a:avLst/>
              </a:prstGeom>
              <a:blipFill rotWithShape="0">
                <a:blip r:embed="rId3"/>
                <a:stretch>
                  <a:fillRect t="-517" b="-1423"/>
                </a:stretch>
              </a:blipFill>
            </p:spPr>
            <p:txBody>
              <a:bodyPr/>
              <a:lstStyle/>
              <a:p>
                <a:r>
                  <a:rPr lang="en-US">
                    <a:noFill/>
                  </a:rPr>
                  <a:t> </a:t>
                </a:r>
              </a:p>
            </p:txBody>
          </p:sp>
        </mc:Fallback>
      </mc:AlternateContent>
    </p:spTree>
    <p:extLst>
      <p:ext uri="{BB962C8B-B14F-4D97-AF65-F5344CB8AC3E}">
        <p14:creationId xmlns:p14="http://schemas.microsoft.com/office/powerpoint/2010/main" val="41467728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6" name="Title 3"/>
              <p:cNvSpPr txBox="1">
                <a:spLocks/>
              </p:cNvSpPr>
              <p:nvPr/>
            </p:nvSpPr>
            <p:spPr bwMode="auto">
              <a:xfrm>
                <a:off x="557464" y="394649"/>
                <a:ext cx="7762875" cy="824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14:m>
                  <m:oMath xmlns:m="http://schemas.openxmlformats.org/officeDocument/2006/math">
                    <m:r>
                      <m:rPr>
                        <m:sty m:val="p"/>
                      </m:rPr>
                      <a:rPr lang="en-US" sz="3600" b="0" i="0" kern="0" smtClean="0">
                        <a:solidFill>
                          <a:schemeClr val="accent2"/>
                        </a:solidFill>
                        <a:latin typeface="Cambria Math" panose="02040503050406030204" pitchFamily="18" charset="0"/>
                      </a:rPr>
                      <m:t>RNN</m:t>
                    </m:r>
                  </m:oMath>
                </a14:m>
                <a:r>
                  <a:rPr lang="en-US" sz="3600" kern="0" dirty="0" smtClean="0">
                    <a:solidFill>
                      <a:schemeClr val="accent2"/>
                    </a:solidFill>
                  </a:rPr>
                  <a:t> for Script and Language Identification</a:t>
                </a:r>
                <a:endParaRPr lang="en-US" sz="3600" kern="0" dirty="0">
                  <a:solidFill>
                    <a:schemeClr val="accent2"/>
                  </a:solidFill>
                </a:endParaRPr>
              </a:p>
            </p:txBody>
          </p:sp>
        </mc:Choice>
        <mc:Fallback xmlns="">
          <p:sp>
            <p:nvSpPr>
              <p:cNvPr id="36" name="Title 3"/>
              <p:cNvSpPr txBox="1">
                <a:spLocks noRot="1" noChangeAspect="1" noMove="1" noResize="1" noEditPoints="1" noAdjustHandles="1" noChangeArrowheads="1" noChangeShapeType="1" noTextEdit="1"/>
              </p:cNvSpPr>
              <p:nvPr/>
            </p:nvSpPr>
            <p:spPr bwMode="auto">
              <a:xfrm>
                <a:off x="557464" y="394649"/>
                <a:ext cx="7762875" cy="824551"/>
              </a:xfrm>
              <a:prstGeom prst="rect">
                <a:avLst/>
              </a:prstGeom>
              <a:blipFill rotWithShape="0">
                <a:blip r:embed="rId3"/>
                <a:stretch>
                  <a:fillRect t="-34074" b="-5037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noFill/>
                  </a:rPr>
                  <a:t> </a:t>
                </a:r>
              </a:p>
            </p:txBody>
          </p:sp>
        </mc:Fallback>
      </mc:AlternateContent>
      <p:sp>
        <p:nvSpPr>
          <p:cNvPr id="2" name="TextBox 1"/>
          <p:cNvSpPr txBox="1"/>
          <p:nvPr/>
        </p:nvSpPr>
        <p:spPr>
          <a:xfrm>
            <a:off x="-457200" y="1447800"/>
            <a:ext cx="9525000" cy="4893647"/>
          </a:xfrm>
          <a:prstGeom prst="rect">
            <a:avLst/>
          </a:prstGeom>
          <a:noFill/>
        </p:spPr>
        <p:txBody>
          <a:bodyPr wrap="square" rtlCol="0">
            <a:spAutoFit/>
          </a:bodyPr>
          <a:lstStyle/>
          <a:p>
            <a:pPr marL="1028700" lvl="1">
              <a:buFont typeface="Arial" panose="020B0604020202020204" pitchFamily="34" charset="0"/>
              <a:buChar char="•"/>
            </a:pPr>
            <a:r>
              <a:rPr lang="en-US" sz="2400" b="1" dirty="0" smtClean="0">
                <a:solidFill>
                  <a:schemeClr val="tx2"/>
                </a:solidFill>
              </a:rPr>
              <a:t>Recurrent Neural Networks with Long-Short Term Memory (LSTM Networks)</a:t>
            </a:r>
          </a:p>
          <a:p>
            <a:pPr lvl="1" indent="0"/>
            <a:endParaRPr lang="en-US" sz="2400" dirty="0" smtClean="0">
              <a:solidFill>
                <a:schemeClr val="tx2"/>
              </a:solidFill>
            </a:endParaRPr>
          </a:p>
          <a:p>
            <a:pPr marL="1428750" lvl="2">
              <a:buFont typeface="Arial" panose="020B0604020202020204" pitchFamily="34" charset="0"/>
              <a:buChar char="•"/>
            </a:pPr>
            <a:r>
              <a:rPr lang="en-US" sz="2400" dirty="0" smtClean="0">
                <a:solidFill>
                  <a:schemeClr val="tx2"/>
                </a:solidFill>
              </a:rPr>
              <a:t>feed forward neural networks with </a:t>
            </a:r>
            <a:r>
              <a:rPr lang="en-US" sz="2400" dirty="0" smtClean="0">
                <a:solidFill>
                  <a:srgbClr val="00B050"/>
                </a:solidFill>
              </a:rPr>
              <a:t>cyclical connections</a:t>
            </a:r>
          </a:p>
          <a:p>
            <a:pPr marL="1428750" lvl="2">
              <a:buFont typeface="Arial" panose="020B0604020202020204" pitchFamily="34" charset="0"/>
              <a:buChar char="•"/>
            </a:pPr>
            <a:endParaRPr lang="en-US" sz="2400" dirty="0" smtClean="0">
              <a:solidFill>
                <a:schemeClr val="tx2"/>
              </a:solidFill>
            </a:endParaRPr>
          </a:p>
          <a:p>
            <a:pPr marL="1428750" lvl="2">
              <a:buFont typeface="Arial" panose="020B0604020202020204" pitchFamily="34" charset="0"/>
              <a:buChar char="•"/>
            </a:pPr>
            <a:r>
              <a:rPr lang="en-US" sz="2400" dirty="0">
                <a:solidFill>
                  <a:schemeClr val="tx2"/>
                </a:solidFill>
              </a:rPr>
              <a:t>h</a:t>
            </a:r>
            <a:r>
              <a:rPr lang="en-US" sz="2400" dirty="0" smtClean="0">
                <a:solidFill>
                  <a:schemeClr val="tx2"/>
                </a:solidFill>
              </a:rPr>
              <a:t>andles the </a:t>
            </a:r>
            <a:r>
              <a:rPr lang="en-US" sz="2400" dirty="0" smtClean="0">
                <a:solidFill>
                  <a:srgbClr val="00B050"/>
                </a:solidFill>
              </a:rPr>
              <a:t>sequential data</a:t>
            </a:r>
          </a:p>
          <a:p>
            <a:pPr marL="1428750" lvl="2">
              <a:buFont typeface="Arial" panose="020B0604020202020204" pitchFamily="34" charset="0"/>
              <a:buChar char="•"/>
            </a:pPr>
            <a:endParaRPr lang="en-US" sz="2400" dirty="0" smtClean="0">
              <a:solidFill>
                <a:schemeClr val="tx2"/>
              </a:solidFill>
            </a:endParaRPr>
          </a:p>
          <a:p>
            <a:pPr marL="1428750" lvl="2">
              <a:buFont typeface="Arial" panose="020B0604020202020204" pitchFamily="34" charset="0"/>
              <a:buChar char="•"/>
            </a:pPr>
            <a:r>
              <a:rPr lang="en-US" sz="2400" dirty="0" smtClean="0">
                <a:solidFill>
                  <a:schemeClr val="tx2"/>
                </a:solidFill>
              </a:rPr>
              <a:t>powerful classification tool</a:t>
            </a:r>
          </a:p>
          <a:p>
            <a:pPr marL="1428750" lvl="2">
              <a:buFont typeface="Arial" panose="020B0604020202020204" pitchFamily="34" charset="0"/>
              <a:buChar char="•"/>
            </a:pPr>
            <a:endParaRPr lang="en-US" sz="2400" dirty="0" smtClean="0">
              <a:solidFill>
                <a:schemeClr val="tx2"/>
              </a:solidFill>
            </a:endParaRPr>
          </a:p>
          <a:p>
            <a:pPr marL="1428750" lvl="2">
              <a:buFont typeface="Arial" panose="020B0604020202020204" pitchFamily="34" charset="0"/>
              <a:buChar char="•"/>
            </a:pPr>
            <a:r>
              <a:rPr lang="en-US" sz="2400" dirty="0" smtClean="0">
                <a:solidFill>
                  <a:srgbClr val="00B050"/>
                </a:solidFill>
              </a:rPr>
              <a:t>preserve the contextual information </a:t>
            </a:r>
            <a:r>
              <a:rPr lang="en-US" sz="2400" dirty="0" smtClean="0">
                <a:solidFill>
                  <a:schemeClr val="tx2"/>
                </a:solidFill>
              </a:rPr>
              <a:t>of previous states.</a:t>
            </a:r>
          </a:p>
          <a:p>
            <a:pPr marL="1428750" lvl="2">
              <a:buFont typeface="Arial" panose="020B0604020202020204" pitchFamily="34" charset="0"/>
              <a:buChar char="•"/>
            </a:pPr>
            <a:endParaRPr lang="en-US" sz="2400" dirty="0" smtClean="0">
              <a:solidFill>
                <a:schemeClr val="tx2"/>
              </a:solidFill>
            </a:endParaRPr>
          </a:p>
          <a:p>
            <a:pPr marL="1428750" lvl="2">
              <a:buFont typeface="Arial" panose="020B0604020202020204" pitchFamily="34" charset="0"/>
              <a:buChar char="•"/>
            </a:pPr>
            <a:r>
              <a:rPr lang="en-US" sz="2400" dirty="0" smtClean="0">
                <a:solidFill>
                  <a:schemeClr val="tx2"/>
                </a:solidFill>
              </a:rPr>
              <a:t>does not require any explicit labeling of all the feature sequences</a:t>
            </a:r>
            <a:endParaRPr lang="en-US" sz="2400" dirty="0">
              <a:solidFill>
                <a:schemeClr val="tx2"/>
              </a:solidFill>
            </a:endParaRPr>
          </a:p>
        </p:txBody>
      </p:sp>
    </p:spTree>
    <p:extLst>
      <p:ext uri="{BB962C8B-B14F-4D97-AF65-F5344CB8AC3E}">
        <p14:creationId xmlns:p14="http://schemas.microsoft.com/office/powerpoint/2010/main" val="39891420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6" name="Title 3"/>
              <p:cNvSpPr txBox="1">
                <a:spLocks/>
              </p:cNvSpPr>
              <p:nvPr/>
            </p:nvSpPr>
            <p:spPr bwMode="auto">
              <a:xfrm>
                <a:off x="557464" y="394649"/>
                <a:ext cx="7762875" cy="824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14:m>
                  <m:oMath xmlns:m="http://schemas.openxmlformats.org/officeDocument/2006/math">
                    <m:r>
                      <m:rPr>
                        <m:sty m:val="p"/>
                      </m:rPr>
                      <a:rPr lang="en-US" sz="3600" b="0" i="0" kern="0" smtClean="0">
                        <a:solidFill>
                          <a:schemeClr val="accent2"/>
                        </a:solidFill>
                        <a:latin typeface="Cambria Math" panose="02040503050406030204" pitchFamily="18" charset="0"/>
                      </a:rPr>
                      <m:t>RNN</m:t>
                    </m:r>
                  </m:oMath>
                </a14:m>
                <a:r>
                  <a:rPr lang="en-US" sz="3600" kern="0" dirty="0" smtClean="0">
                    <a:solidFill>
                      <a:schemeClr val="accent2"/>
                    </a:solidFill>
                  </a:rPr>
                  <a:t> for Script and Language Identification</a:t>
                </a:r>
                <a:endParaRPr lang="en-US" sz="3600" kern="0" dirty="0">
                  <a:solidFill>
                    <a:schemeClr val="accent2"/>
                  </a:solidFill>
                </a:endParaRPr>
              </a:p>
            </p:txBody>
          </p:sp>
        </mc:Choice>
        <mc:Fallback xmlns="">
          <p:sp>
            <p:nvSpPr>
              <p:cNvPr id="36" name="Title 3"/>
              <p:cNvSpPr txBox="1">
                <a:spLocks noRot="1" noChangeAspect="1" noMove="1" noResize="1" noEditPoints="1" noAdjustHandles="1" noChangeArrowheads="1" noChangeShapeType="1" noTextEdit="1"/>
              </p:cNvSpPr>
              <p:nvPr/>
            </p:nvSpPr>
            <p:spPr bwMode="auto">
              <a:xfrm>
                <a:off x="557464" y="394649"/>
                <a:ext cx="7762875" cy="824551"/>
              </a:xfrm>
              <a:prstGeom prst="rect">
                <a:avLst/>
              </a:prstGeom>
              <a:blipFill rotWithShape="0">
                <a:blip r:embed="rId3"/>
                <a:stretch>
                  <a:fillRect t="-34074" b="-5037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457200" y="1447800"/>
                <a:ext cx="9144000" cy="3785652"/>
              </a:xfrm>
              <a:prstGeom prst="rect">
                <a:avLst/>
              </a:prstGeom>
              <a:noFill/>
            </p:spPr>
            <p:txBody>
              <a:bodyPr wrap="square" rtlCol="0">
                <a:spAutoFit/>
              </a:bodyPr>
              <a:lstStyle/>
              <a:p>
                <a:pPr marL="1028700" lvl="1">
                  <a:buFont typeface="Arial" panose="020B0604020202020204" pitchFamily="34" charset="0"/>
                  <a:buChar char="•"/>
                </a:pPr>
                <a:r>
                  <a:rPr lang="en-US" sz="2000" b="1" dirty="0" smtClean="0">
                    <a:solidFill>
                      <a:schemeClr val="tx2"/>
                    </a:solidFill>
                  </a:rPr>
                  <a:t>Recurrent Neural Networks with Bidirectional Long-Short Term Memory (BLSTM Networks)</a:t>
                </a:r>
              </a:p>
              <a:p>
                <a:pPr marL="1428750" lvl="2">
                  <a:buFont typeface="Arial" panose="020B0604020202020204" pitchFamily="34" charset="0"/>
                  <a:buChar char="•"/>
                </a:pPr>
                <a:endParaRPr lang="en-US" sz="2000" b="1" dirty="0">
                  <a:solidFill>
                    <a:schemeClr val="tx2"/>
                  </a:solidFill>
                </a:endParaRPr>
              </a:p>
              <a:p>
                <a:pPr marL="1428750" lvl="2">
                  <a:buFont typeface="Arial" panose="020B0604020202020204" pitchFamily="34" charset="0"/>
                  <a:buChar char="•"/>
                </a:pPr>
                <a:r>
                  <a:rPr lang="en-US" sz="2000" dirty="0" smtClean="0">
                    <a:solidFill>
                      <a:schemeClr val="tx2"/>
                    </a:solidFill>
                  </a:rPr>
                  <a:t>Two LSTM networks</a:t>
                </a:r>
              </a:p>
              <a:p>
                <a:pPr marL="1428750" lvl="2">
                  <a:buFont typeface="Arial" panose="020B0604020202020204" pitchFamily="34" charset="0"/>
                  <a:buChar char="•"/>
                </a:pPr>
                <a:r>
                  <a:rPr lang="en-US" sz="2000" dirty="0" smtClean="0">
                    <a:solidFill>
                      <a:schemeClr val="tx2"/>
                    </a:solidFill>
                  </a:rPr>
                  <a:t>One takes input from beginning to end</a:t>
                </a:r>
              </a:p>
              <a:p>
                <a:pPr marL="1428750" lvl="2">
                  <a:buFont typeface="Arial" panose="020B0604020202020204" pitchFamily="34" charset="0"/>
                  <a:buChar char="•"/>
                </a:pPr>
                <a:r>
                  <a:rPr lang="en-US" sz="2000" dirty="0" smtClean="0">
                    <a:solidFill>
                      <a:schemeClr val="tx2"/>
                    </a:solidFill>
                  </a:rPr>
                  <a:t>Other takes the input from end to beginning</a:t>
                </a:r>
              </a:p>
              <a:p>
                <a:pPr marL="1428750" lvl="2">
                  <a:buFont typeface="Arial" panose="020B0604020202020204" pitchFamily="34" charset="0"/>
                  <a:buChar char="•"/>
                </a:pPr>
                <a:r>
                  <a:rPr lang="en-US" sz="2000" dirty="0" smtClean="0">
                    <a:solidFill>
                      <a:schemeClr val="tx2"/>
                    </a:solidFill>
                  </a:rPr>
                  <a:t>Output of both the networks, used to predict the final output.</a:t>
                </a:r>
              </a:p>
              <a:p>
                <a:pPr marL="1428750" lvl="2">
                  <a:buFont typeface="Arial" panose="020B0604020202020204" pitchFamily="34" charset="0"/>
                  <a:buChar char="•"/>
                </a:pPr>
                <a:endParaRPr lang="en-US" sz="2000" dirty="0">
                  <a:solidFill>
                    <a:schemeClr val="tx2"/>
                  </a:solidFill>
                </a:endParaRPr>
              </a:p>
              <a:p>
                <a:pPr marL="1028700" lvl="1">
                  <a:buFont typeface="Arial" panose="020B0604020202020204" pitchFamily="34" charset="0"/>
                  <a:buChar char="•"/>
                </a:pPr>
                <a:r>
                  <a:rPr lang="en-US" sz="2000" dirty="0" smtClean="0">
                    <a:solidFill>
                      <a:schemeClr val="tx2"/>
                    </a:solidFill>
                  </a:rPr>
                  <a:t>Connectionist Temporal Classification (CTC) is used at the output.</a:t>
                </a:r>
              </a:p>
              <a:p>
                <a:pPr marL="1028700" lvl="1">
                  <a:buFont typeface="Arial" panose="020B0604020202020204" pitchFamily="34" charset="0"/>
                  <a:buChar char="•"/>
                </a:pPr>
                <a:endParaRPr lang="en-US" sz="2000" dirty="0" smtClean="0">
                  <a:solidFill>
                    <a:schemeClr val="tx2"/>
                  </a:solidFill>
                </a:endParaRPr>
              </a:p>
              <a:p>
                <a:pPr marL="1028700" lvl="1">
                  <a:buFont typeface="Arial" panose="020B0604020202020204" pitchFamily="34" charset="0"/>
                  <a:buChar char="•"/>
                </a:pPr>
                <a:r>
                  <a:rPr lang="en-US" sz="2000" dirty="0" smtClean="0">
                    <a:solidFill>
                      <a:schemeClr val="tx2"/>
                    </a:solidFill>
                  </a:rPr>
                  <a:t>For script/language identification system, the objective function of </a:t>
                </a:r>
                <a14:m>
                  <m:oMath xmlns:m="http://schemas.openxmlformats.org/officeDocument/2006/math">
                    <m:r>
                      <m:rPr>
                        <m:sty m:val="p"/>
                      </m:rPr>
                      <a:rPr lang="en-US" sz="2000" b="0" i="0" smtClean="0">
                        <a:solidFill>
                          <a:schemeClr val="tx2"/>
                        </a:solidFill>
                        <a:latin typeface="Cambria Math" panose="02040503050406030204" pitchFamily="18" charset="0"/>
                      </a:rPr>
                      <m:t>RNN</m:t>
                    </m:r>
                  </m:oMath>
                </a14:m>
                <a:r>
                  <a:rPr lang="en-US" sz="2000" dirty="0" smtClean="0">
                    <a:solidFill>
                      <a:schemeClr val="tx2"/>
                    </a:solidFill>
                  </a:rPr>
                  <a:t> is:</a:t>
                </a:r>
              </a:p>
            </p:txBody>
          </p:sp>
        </mc:Choice>
        <mc:Fallback xmlns="">
          <p:sp>
            <p:nvSpPr>
              <p:cNvPr id="2" name="TextBox 1"/>
              <p:cNvSpPr txBox="1">
                <a:spLocks noRot="1" noChangeAspect="1" noMove="1" noResize="1" noEditPoints="1" noAdjustHandles="1" noChangeArrowheads="1" noChangeShapeType="1" noTextEdit="1"/>
              </p:cNvSpPr>
              <p:nvPr/>
            </p:nvSpPr>
            <p:spPr>
              <a:xfrm>
                <a:off x="-457200" y="1447800"/>
                <a:ext cx="9144000" cy="3785652"/>
              </a:xfrm>
              <a:prstGeom prst="rect">
                <a:avLst/>
              </a:prstGeom>
              <a:blipFill rotWithShape="0">
                <a:blip r:embed="rId7"/>
                <a:stretch>
                  <a:fillRect t="-805" b="-19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524000" y="5410200"/>
                <a:ext cx="2667000" cy="800219"/>
              </a:xfrm>
              <a:prstGeom prst="rect">
                <a:avLst/>
              </a:prstGeom>
              <a:noFill/>
              <a:ln w="28575">
                <a:solidFill>
                  <a:srgbClr val="0070C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tx2"/>
                          </a:solidFill>
                          <a:latin typeface="Cambria Math" panose="02040503050406030204" pitchFamily="18" charset="0"/>
                        </a:rPr>
                        <m:t>𝑂</m:t>
                      </m:r>
                      <m:r>
                        <a:rPr lang="en-US" i="1" smtClean="0">
                          <a:solidFill>
                            <a:schemeClr val="tx2"/>
                          </a:solidFill>
                          <a:latin typeface="Cambria Math" panose="02040503050406030204" pitchFamily="18" charset="0"/>
                        </a:rPr>
                        <m:t>=−</m:t>
                      </m:r>
                      <m:nary>
                        <m:naryPr>
                          <m:chr m:val="∑"/>
                          <m:supHide m:val="on"/>
                          <m:ctrlPr>
                            <a:rPr lang="en-US" i="1" smtClean="0">
                              <a:solidFill>
                                <a:schemeClr val="tx2"/>
                              </a:solidFill>
                              <a:latin typeface="Cambria Math" panose="02040503050406030204" pitchFamily="18" charset="0"/>
                            </a:rPr>
                          </m:ctrlPr>
                        </m:naryPr>
                        <m:sub>
                          <m:d>
                            <m:dPr>
                              <m:ctrlPr>
                                <a:rPr lang="en-US" b="0" i="1" smtClean="0">
                                  <a:solidFill>
                                    <a:schemeClr val="tx2"/>
                                  </a:solidFill>
                                  <a:latin typeface="Cambria Math" panose="02040503050406030204" pitchFamily="18" charset="0"/>
                                </a:rPr>
                              </m:ctrlPr>
                            </m:dPr>
                            <m:e>
                              <m:r>
                                <m:rPr>
                                  <m:brk m:alnAt="7"/>
                                </m:rPr>
                                <a:rPr lang="en-US" b="0" i="1" smtClean="0">
                                  <a:solidFill>
                                    <a:schemeClr val="tx2"/>
                                  </a:solidFill>
                                  <a:latin typeface="Cambria Math" panose="02040503050406030204" pitchFamily="18" charset="0"/>
                                </a:rPr>
                                <m:t>𝑥</m:t>
                              </m:r>
                              <m:r>
                                <a:rPr lang="en-US" b="0" i="1" smtClean="0">
                                  <a:solidFill>
                                    <a:schemeClr val="tx2"/>
                                  </a:solidFill>
                                  <a:latin typeface="Cambria Math" panose="02040503050406030204" pitchFamily="18" charset="0"/>
                                </a:rPr>
                                <m:t>, </m:t>
                              </m:r>
                              <m:r>
                                <a:rPr lang="en-US" b="0" i="1" smtClean="0">
                                  <a:solidFill>
                                    <a:schemeClr val="tx2"/>
                                  </a:solidFill>
                                  <a:latin typeface="Cambria Math" panose="02040503050406030204" pitchFamily="18" charset="0"/>
                                </a:rPr>
                                <m:t>𝑧</m:t>
                              </m:r>
                            </m:e>
                          </m:d>
                          <m:r>
                            <m:rPr>
                              <m:brk m:alnAt="7"/>
                            </m:rPr>
                            <a:rPr lang="en-US" b="0" i="1" smtClean="0">
                              <a:solidFill>
                                <a:schemeClr val="tx2"/>
                              </a:solidFill>
                              <a:latin typeface="Cambria Math" panose="02040503050406030204" pitchFamily="18" charset="0"/>
                            </a:rPr>
                            <m:t> </m:t>
                          </m:r>
                          <m:r>
                            <a:rPr lang="en-US" b="0" i="1" smtClean="0">
                              <a:solidFill>
                                <a:schemeClr val="tx2"/>
                              </a:solidFill>
                              <a:latin typeface="Cambria Math" panose="02040503050406030204" pitchFamily="18" charset="0"/>
                              <a:ea typeface="Cambria Math" panose="02040503050406030204" pitchFamily="18" charset="0"/>
                            </a:rPr>
                            <m:t>∈ </m:t>
                          </m:r>
                          <m:r>
                            <a:rPr lang="en-US" b="0" i="1" smtClean="0">
                              <a:solidFill>
                                <a:schemeClr val="tx2"/>
                              </a:solidFill>
                              <a:latin typeface="Cambria Math" panose="02040503050406030204" pitchFamily="18" charset="0"/>
                              <a:ea typeface="Cambria Math" panose="02040503050406030204" pitchFamily="18" charset="0"/>
                            </a:rPr>
                            <m:t>𝑆</m:t>
                          </m:r>
                        </m:sub>
                        <m:sup/>
                        <m:e>
                          <m:func>
                            <m:funcPr>
                              <m:ctrlPr>
                                <a:rPr lang="en-US" b="0" i="1" smtClean="0">
                                  <a:solidFill>
                                    <a:schemeClr val="tx2"/>
                                  </a:solidFill>
                                  <a:latin typeface="Cambria Math" panose="02040503050406030204" pitchFamily="18" charset="0"/>
                                </a:rPr>
                              </m:ctrlPr>
                            </m:funcPr>
                            <m:fName>
                              <m:r>
                                <m:rPr>
                                  <m:sty m:val="p"/>
                                </m:rPr>
                                <a:rPr lang="en-US" b="0" i="0" smtClean="0">
                                  <a:solidFill>
                                    <a:schemeClr val="tx2"/>
                                  </a:solidFill>
                                  <a:latin typeface="Cambria Math" panose="02040503050406030204" pitchFamily="18" charset="0"/>
                                </a:rPr>
                                <m:t>ln</m:t>
                              </m:r>
                            </m:fName>
                            <m:e>
                              <m:r>
                                <a:rPr lang="en-US" b="0" i="1" smtClean="0">
                                  <a:solidFill>
                                    <a:schemeClr val="tx2"/>
                                  </a:solidFill>
                                  <a:latin typeface="Cambria Math" panose="02040503050406030204" pitchFamily="18" charset="0"/>
                                </a:rPr>
                                <m:t>𝑝</m:t>
                              </m:r>
                              <m:r>
                                <a:rPr lang="en-US" b="0" i="1" smtClean="0">
                                  <a:solidFill>
                                    <a:schemeClr val="tx2"/>
                                  </a:solidFill>
                                  <a:latin typeface="Cambria Math" panose="02040503050406030204" pitchFamily="18" charset="0"/>
                                </a:rPr>
                                <m:t> (</m:t>
                              </m:r>
                              <m:r>
                                <a:rPr lang="en-US" b="0" i="1" smtClean="0">
                                  <a:solidFill>
                                    <a:schemeClr val="tx2"/>
                                  </a:solidFill>
                                  <a:latin typeface="Cambria Math" panose="02040503050406030204" pitchFamily="18" charset="0"/>
                                </a:rPr>
                                <m:t>𝑧</m:t>
                              </m:r>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𝑥</m:t>
                              </m:r>
                              <m:r>
                                <a:rPr lang="en-US" b="0" i="1" smtClean="0">
                                  <a:solidFill>
                                    <a:schemeClr val="tx2"/>
                                  </a:solidFill>
                                  <a:latin typeface="Cambria Math" panose="02040503050406030204" pitchFamily="18" charset="0"/>
                                </a:rPr>
                                <m:t>)</m:t>
                              </m:r>
                            </m:e>
                          </m:func>
                        </m:e>
                      </m:nary>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524000" y="5410200"/>
                <a:ext cx="2667000" cy="800219"/>
              </a:xfrm>
              <a:prstGeom prst="rect">
                <a:avLst/>
              </a:prstGeom>
              <a:blipFill rotWithShape="0">
                <a:blip r:embed="rId8"/>
                <a:stretch>
                  <a:fillRect/>
                </a:stretch>
              </a:blipFill>
              <a:ln w="28575">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loud Callout 3"/>
              <p:cNvSpPr/>
              <p:nvPr/>
            </p:nvSpPr>
            <p:spPr bwMode="auto">
              <a:xfrm>
                <a:off x="4648200" y="5029200"/>
                <a:ext cx="3048000" cy="1295400"/>
              </a:xfrm>
              <a:prstGeom prst="cloudCallout">
                <a:avLst>
                  <a:gd name="adj1" fmla="val -63342"/>
                  <a:gd name="adj2" fmla="val 6092"/>
                </a:avLst>
              </a:prstGeom>
              <a:no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14:m>
                  <m:oMath xmlns:m="http://schemas.openxmlformats.org/officeDocument/2006/math">
                    <m:r>
                      <a:rPr kumimoji="0" lang="en-US" sz="1800" b="0" i="1" u="none" strike="noStrike" cap="none" normalizeH="0" baseline="0" smtClean="0">
                        <a:ln>
                          <a:noFill/>
                        </a:ln>
                        <a:solidFill>
                          <a:schemeClr val="tx1"/>
                        </a:solidFill>
                        <a:effectLst/>
                        <a:latin typeface="Cambria Math" panose="02040503050406030204" pitchFamily="18" charset="0"/>
                      </a:rPr>
                      <m:t>𝑥</m:t>
                    </m:r>
                    <m:r>
                      <a:rPr kumimoji="0" lang="en-US" sz="1800" b="0" i="1" u="none" strike="noStrike" cap="none" normalizeH="0" baseline="0" smtClean="0">
                        <a:ln>
                          <a:noFill/>
                        </a:ln>
                        <a:solidFill>
                          <a:schemeClr val="tx1"/>
                        </a:solidFill>
                        <a:effectLst/>
                        <a:latin typeface="Cambria Math" panose="02040503050406030204" pitchFamily="18" charset="0"/>
                      </a:rPr>
                      <m:t> </m:t>
                    </m:r>
                    <m:r>
                      <a:rPr kumimoji="0" lang="en-US" sz="1800" b="0" i="1" u="none" strike="noStrike" cap="none" normalizeH="0" baseline="0" smtClean="0">
                        <a:ln>
                          <a:noFill/>
                        </a:ln>
                        <a:solidFill>
                          <a:schemeClr val="tx1"/>
                        </a:solidFill>
                        <a:effectLst/>
                        <a:latin typeface="Cambria Math" panose="02040503050406030204" pitchFamily="18" charset="0"/>
                      </a:rPr>
                      <m:t>𝑎𝑛𝑑</m:t>
                    </m:r>
                    <m:r>
                      <a:rPr kumimoji="0" lang="en-US" sz="1800" b="0" i="1" u="none" strike="noStrike" cap="none" normalizeH="0" baseline="0" smtClean="0">
                        <a:ln>
                          <a:noFill/>
                        </a:ln>
                        <a:solidFill>
                          <a:schemeClr val="tx1"/>
                        </a:solidFill>
                        <a:effectLst/>
                        <a:latin typeface="Cambria Math" panose="02040503050406030204" pitchFamily="18" charset="0"/>
                      </a:rPr>
                      <m:t> </m:t>
                    </m:r>
                    <m:r>
                      <a:rPr kumimoji="0" lang="en-US" sz="1800" b="0" i="1" u="none" strike="noStrike" cap="none" normalizeH="0" baseline="0" smtClean="0">
                        <a:ln>
                          <a:noFill/>
                        </a:ln>
                        <a:solidFill>
                          <a:schemeClr val="tx1"/>
                        </a:solidFill>
                        <a:effectLst/>
                        <a:latin typeface="Cambria Math" panose="02040503050406030204" pitchFamily="18" charset="0"/>
                      </a:rPr>
                      <m:t>𝑧</m:t>
                    </m:r>
                  </m:oMath>
                </a14:m>
                <a:r>
                  <a:rPr kumimoji="0" lang="en-US" sz="1800" b="0" i="0" u="none" strike="noStrike" cap="none" normalizeH="0" baseline="0" dirty="0" smtClean="0">
                    <a:ln>
                      <a:noFill/>
                    </a:ln>
                    <a:solidFill>
                      <a:schemeClr val="tx1"/>
                    </a:solidFill>
                    <a:effectLst/>
                    <a:latin typeface="Arial" charset="0"/>
                  </a:rPr>
                  <a:t> are the features</a:t>
                </a:r>
                <a:r>
                  <a:rPr kumimoji="0" lang="en-US" sz="1800" b="0" i="0" u="none" strike="noStrike" cap="none" normalizeH="0" dirty="0" smtClean="0">
                    <a:ln>
                      <a:noFill/>
                    </a:ln>
                    <a:solidFill>
                      <a:schemeClr val="tx1"/>
                    </a:solidFill>
                    <a:effectLst/>
                    <a:latin typeface="Arial" charset="0"/>
                  </a:rPr>
                  <a:t> and label respectively</a:t>
                </a:r>
                <a:endParaRPr kumimoji="0" lang="en-US" sz="1800" b="0" i="0" u="none" strike="noStrike" cap="none" normalizeH="0" baseline="0" dirty="0" smtClean="0">
                  <a:ln>
                    <a:noFill/>
                  </a:ln>
                  <a:solidFill>
                    <a:schemeClr val="tx1"/>
                  </a:solidFill>
                  <a:effectLst/>
                  <a:latin typeface="Arial" charset="0"/>
                </a:endParaRPr>
              </a:p>
            </p:txBody>
          </p:sp>
        </mc:Choice>
        <mc:Fallback xmlns="">
          <p:sp>
            <p:nvSpPr>
              <p:cNvPr id="4" name="Cloud Callout 3"/>
              <p:cNvSpPr>
                <a:spLocks noRot="1" noChangeAspect="1" noMove="1" noResize="1" noEditPoints="1" noAdjustHandles="1" noChangeArrowheads="1" noChangeShapeType="1" noTextEdit="1"/>
              </p:cNvSpPr>
              <p:nvPr/>
            </p:nvSpPr>
            <p:spPr bwMode="auto">
              <a:xfrm>
                <a:off x="4648200" y="5029200"/>
                <a:ext cx="3048000" cy="1295400"/>
              </a:xfrm>
              <a:prstGeom prst="cloudCallout">
                <a:avLst>
                  <a:gd name="adj1" fmla="val -63342"/>
                  <a:gd name="adj2" fmla="val 6092"/>
                </a:avLst>
              </a:prstGeom>
              <a:blipFill rotWithShape="0">
                <a:blip r:embed="rId9"/>
                <a:stretch>
                  <a:fillRect/>
                </a:stretch>
              </a:blipFill>
              <a:ln w="19050" cap="flat" cmpd="sng" algn="ctr">
                <a:solidFill>
                  <a:srgbClr val="0070C0"/>
                </a:solidFill>
                <a:prstDash val="solid"/>
                <a:round/>
                <a:headEnd type="none" w="med" len="med"/>
                <a:tailEnd type="none" w="med" len="med"/>
              </a:ln>
              <a:effectLst/>
            </p:spPr>
            <p:txBody>
              <a:bodyPr/>
              <a:lstStyle/>
              <a:p>
                <a:r>
                  <a:rPr lang="en-US">
                    <a:noFill/>
                  </a:rPr>
                  <a:t> </a:t>
                </a:r>
              </a:p>
            </p:txBody>
          </p:sp>
        </mc:Fallback>
      </mc:AlternateContent>
    </p:spTree>
    <p:extLst>
      <p:ext uri="{BB962C8B-B14F-4D97-AF65-F5344CB8AC3E}">
        <p14:creationId xmlns:p14="http://schemas.microsoft.com/office/powerpoint/2010/main" val="3267076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557464" y="394649"/>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Script and Language Identification Architecture</a:t>
            </a:r>
            <a:endParaRPr lang="en-US" sz="3600" kern="0" dirty="0">
              <a:solidFill>
                <a:schemeClr val="accent2"/>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261" y="1666229"/>
            <a:ext cx="8320339" cy="3362971"/>
          </a:xfrm>
          <a:prstGeom prst="rect">
            <a:avLst/>
          </a:prstGeom>
        </p:spPr>
      </p:pic>
    </p:spTree>
    <p:extLst>
      <p:ext uri="{BB962C8B-B14F-4D97-AF65-F5344CB8AC3E}">
        <p14:creationId xmlns:p14="http://schemas.microsoft.com/office/powerpoint/2010/main" val="2998774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557464" y="394649"/>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Representation of Words and Lines</a:t>
            </a:r>
            <a:endParaRPr lang="en-US" sz="3600" kern="0" dirty="0">
              <a:solidFill>
                <a:schemeClr val="accent2"/>
              </a:solidFill>
            </a:endParaRPr>
          </a:p>
        </p:txBody>
      </p:sp>
      <p:pic>
        <p:nvPicPr>
          <p:cNvPr id="6" name="Picture 5"/>
          <p:cNvPicPr>
            <a:picLocks noChangeAspect="1"/>
          </p:cNvPicPr>
          <p:nvPr/>
        </p:nvPicPr>
        <p:blipFill>
          <a:blip r:embed="rId3"/>
          <a:stretch>
            <a:fillRect/>
          </a:stretch>
        </p:blipFill>
        <p:spPr>
          <a:xfrm>
            <a:off x="3473195" y="4958199"/>
            <a:ext cx="2116771" cy="1341589"/>
          </a:xfrm>
          <a:prstGeom prst="rect">
            <a:avLst/>
          </a:prstGeom>
        </p:spPr>
      </p:pic>
      <p:pic>
        <p:nvPicPr>
          <p:cNvPr id="7" name="Picture 6"/>
          <p:cNvPicPr>
            <a:picLocks noChangeAspect="1"/>
          </p:cNvPicPr>
          <p:nvPr/>
        </p:nvPicPr>
        <p:blipFill>
          <a:blip r:embed="rId4"/>
          <a:stretch>
            <a:fillRect/>
          </a:stretch>
        </p:blipFill>
        <p:spPr>
          <a:xfrm>
            <a:off x="6033075" y="4958199"/>
            <a:ext cx="2137151" cy="1341589"/>
          </a:xfrm>
          <a:prstGeom prst="rect">
            <a:avLst/>
          </a:prstGeom>
        </p:spPr>
      </p:pic>
      <p:pic>
        <p:nvPicPr>
          <p:cNvPr id="8" name="Picture 7"/>
          <p:cNvPicPr>
            <a:picLocks noChangeAspect="1"/>
          </p:cNvPicPr>
          <p:nvPr/>
        </p:nvPicPr>
        <p:blipFill>
          <a:blip r:embed="rId5"/>
          <a:stretch>
            <a:fillRect/>
          </a:stretch>
        </p:blipFill>
        <p:spPr>
          <a:xfrm>
            <a:off x="6021961" y="3338153"/>
            <a:ext cx="2135170" cy="1289432"/>
          </a:xfrm>
          <a:prstGeom prst="rect">
            <a:avLst/>
          </a:prstGeom>
        </p:spPr>
      </p:pic>
      <p:pic>
        <p:nvPicPr>
          <p:cNvPr id="9" name="Picture 8"/>
          <p:cNvPicPr>
            <a:picLocks noChangeAspect="1"/>
          </p:cNvPicPr>
          <p:nvPr/>
        </p:nvPicPr>
        <p:blipFill>
          <a:blip r:embed="rId6"/>
          <a:stretch>
            <a:fillRect/>
          </a:stretch>
        </p:blipFill>
        <p:spPr>
          <a:xfrm>
            <a:off x="6019647" y="1688490"/>
            <a:ext cx="2137484" cy="1292916"/>
          </a:xfrm>
          <a:prstGeom prst="rect">
            <a:avLst/>
          </a:prstGeom>
        </p:spPr>
      </p:pic>
      <p:pic>
        <p:nvPicPr>
          <p:cNvPr id="10" name="Picture 9"/>
          <p:cNvPicPr>
            <a:picLocks noChangeAspect="1"/>
          </p:cNvPicPr>
          <p:nvPr/>
        </p:nvPicPr>
        <p:blipFill>
          <a:blip r:embed="rId7"/>
          <a:stretch>
            <a:fillRect/>
          </a:stretch>
        </p:blipFill>
        <p:spPr>
          <a:xfrm>
            <a:off x="3453397" y="1694591"/>
            <a:ext cx="2137060" cy="1292660"/>
          </a:xfrm>
          <a:prstGeom prst="rect">
            <a:avLst/>
          </a:prstGeom>
        </p:spPr>
      </p:pic>
      <p:pic>
        <p:nvPicPr>
          <p:cNvPr id="11" name="Picture 10"/>
          <p:cNvPicPr>
            <a:picLocks noChangeAspect="1"/>
          </p:cNvPicPr>
          <p:nvPr/>
        </p:nvPicPr>
        <p:blipFill>
          <a:blip r:embed="rId8"/>
          <a:stretch>
            <a:fillRect/>
          </a:stretch>
        </p:blipFill>
        <p:spPr>
          <a:xfrm>
            <a:off x="914401" y="1695607"/>
            <a:ext cx="2147369" cy="1298896"/>
          </a:xfrm>
          <a:prstGeom prst="rect">
            <a:avLst/>
          </a:prstGeom>
        </p:spPr>
      </p:pic>
      <p:pic>
        <p:nvPicPr>
          <p:cNvPr id="12" name="Picture 11"/>
          <p:cNvPicPr>
            <a:picLocks noChangeAspect="1"/>
          </p:cNvPicPr>
          <p:nvPr/>
        </p:nvPicPr>
        <p:blipFill>
          <a:blip r:embed="rId9"/>
          <a:stretch>
            <a:fillRect/>
          </a:stretch>
        </p:blipFill>
        <p:spPr>
          <a:xfrm>
            <a:off x="1057883" y="3307548"/>
            <a:ext cx="1860403" cy="297292"/>
          </a:xfrm>
          <a:prstGeom prst="rect">
            <a:avLst/>
          </a:prstGeom>
        </p:spPr>
      </p:pic>
      <p:pic>
        <p:nvPicPr>
          <p:cNvPr id="13" name="Picture 12"/>
          <p:cNvPicPr>
            <a:picLocks noChangeAspect="1"/>
          </p:cNvPicPr>
          <p:nvPr/>
        </p:nvPicPr>
        <p:blipFill>
          <a:blip r:embed="rId10"/>
          <a:stretch>
            <a:fillRect/>
          </a:stretch>
        </p:blipFill>
        <p:spPr>
          <a:xfrm>
            <a:off x="1057883" y="3685637"/>
            <a:ext cx="1860403" cy="258515"/>
          </a:xfrm>
          <a:prstGeom prst="rect">
            <a:avLst/>
          </a:prstGeom>
        </p:spPr>
      </p:pic>
      <p:sp>
        <p:nvSpPr>
          <p:cNvPr id="14" name="Rectangle 13"/>
          <p:cNvSpPr/>
          <p:nvPr/>
        </p:nvSpPr>
        <p:spPr>
          <a:xfrm>
            <a:off x="914400" y="1694591"/>
            <a:ext cx="2120791" cy="129266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5" name="Rectangle 14"/>
          <p:cNvSpPr/>
          <p:nvPr/>
        </p:nvSpPr>
        <p:spPr>
          <a:xfrm>
            <a:off x="3473195" y="1694591"/>
            <a:ext cx="2116771" cy="12926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6" name="Rectangle 15"/>
          <p:cNvSpPr/>
          <p:nvPr/>
        </p:nvSpPr>
        <p:spPr>
          <a:xfrm>
            <a:off x="6019156" y="1694550"/>
            <a:ext cx="2119193" cy="129265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7" name="Rectangle 16"/>
          <p:cNvSpPr/>
          <p:nvPr/>
        </p:nvSpPr>
        <p:spPr>
          <a:xfrm>
            <a:off x="3469321" y="4958198"/>
            <a:ext cx="2120645" cy="134158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8" name="Rectangle 17"/>
          <p:cNvSpPr/>
          <p:nvPr/>
        </p:nvSpPr>
        <p:spPr>
          <a:xfrm>
            <a:off x="6019980" y="3338153"/>
            <a:ext cx="2137151" cy="12894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cxnSp>
        <p:nvCxnSpPr>
          <p:cNvPr id="19" name="Straight Arrow Connector 18"/>
          <p:cNvCxnSpPr>
            <a:stCxn id="11" idx="3"/>
            <a:endCxn id="10" idx="1"/>
          </p:cNvCxnSpPr>
          <p:nvPr/>
        </p:nvCxnSpPr>
        <p:spPr>
          <a:xfrm flipV="1">
            <a:off x="3061770" y="2340921"/>
            <a:ext cx="391627" cy="4134"/>
          </a:xfrm>
          <a:prstGeom prst="straightConnector1">
            <a:avLst/>
          </a:prstGeom>
          <a:noFill/>
          <a:ln w="38100" cap="flat" cmpd="sng" algn="ctr">
            <a:solidFill>
              <a:schemeClr val="accent2"/>
            </a:solidFill>
            <a:prstDash val="solid"/>
            <a:miter lim="800000"/>
            <a:tailEnd type="triangle"/>
          </a:ln>
          <a:effectLst/>
        </p:spPr>
      </p:cxnSp>
      <p:sp>
        <p:nvSpPr>
          <p:cNvPr id="20" name="TextBox 21"/>
          <p:cNvSpPr txBox="1"/>
          <p:nvPr/>
        </p:nvSpPr>
        <p:spPr>
          <a:xfrm>
            <a:off x="1143235" y="5926864"/>
            <a:ext cx="1806106" cy="338554"/>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pPr algn="ctr"/>
            <a:r>
              <a:rPr lang="en-US" sz="1600" b="1" u="sng" dirty="0" smtClean="0"/>
              <a:t>Binarized Image</a:t>
            </a:r>
            <a:endParaRPr lang="en-US" sz="1600" b="1" u="sng" dirty="0"/>
          </a:p>
        </p:txBody>
      </p:sp>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4367" y="5653003"/>
            <a:ext cx="1860403" cy="253691"/>
          </a:xfrm>
          <a:prstGeom prst="rect">
            <a:avLst/>
          </a:prstGeom>
        </p:spPr>
      </p:pic>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4368" y="5294862"/>
            <a:ext cx="1860403" cy="295973"/>
          </a:xfrm>
          <a:prstGeom prst="rect">
            <a:avLst/>
          </a:prstGeom>
        </p:spPr>
      </p:pic>
      <p:sp>
        <p:nvSpPr>
          <p:cNvPr id="23" name="Rectangle 22"/>
          <p:cNvSpPr/>
          <p:nvPr/>
        </p:nvSpPr>
        <p:spPr>
          <a:xfrm>
            <a:off x="6033075" y="4958199"/>
            <a:ext cx="2137151" cy="134158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4" name="Rectangle 23"/>
          <p:cNvSpPr/>
          <p:nvPr/>
        </p:nvSpPr>
        <p:spPr>
          <a:xfrm>
            <a:off x="1057883" y="3306381"/>
            <a:ext cx="1860403" cy="302515"/>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5" name="Rectangle 24"/>
          <p:cNvSpPr/>
          <p:nvPr/>
        </p:nvSpPr>
        <p:spPr>
          <a:xfrm>
            <a:off x="1057882" y="3676025"/>
            <a:ext cx="1860403" cy="268127"/>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6" name="Rectangle 25"/>
          <p:cNvSpPr/>
          <p:nvPr/>
        </p:nvSpPr>
        <p:spPr>
          <a:xfrm>
            <a:off x="1054371" y="5288320"/>
            <a:ext cx="1860402" cy="302515"/>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7" name="Rectangle 26"/>
          <p:cNvSpPr/>
          <p:nvPr/>
        </p:nvSpPr>
        <p:spPr>
          <a:xfrm>
            <a:off x="1054367" y="5653003"/>
            <a:ext cx="1860403" cy="302515"/>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8" name="TextBox 29"/>
          <p:cNvSpPr txBox="1"/>
          <p:nvPr/>
        </p:nvSpPr>
        <p:spPr>
          <a:xfrm>
            <a:off x="1071227" y="3910640"/>
            <a:ext cx="1806106" cy="338554"/>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pPr algn="ctr"/>
            <a:r>
              <a:rPr lang="en-US" sz="1600" b="1" u="sng" dirty="0" smtClean="0"/>
              <a:t>Grey Image</a:t>
            </a:r>
            <a:endParaRPr lang="en-US" sz="1600" b="1" u="sng" dirty="0"/>
          </a:p>
        </p:txBody>
      </p:sp>
      <p:cxnSp>
        <p:nvCxnSpPr>
          <p:cNvPr id="29" name="Straight Arrow Connector 28"/>
          <p:cNvCxnSpPr>
            <a:stCxn id="12" idx="0"/>
            <a:endCxn id="11" idx="2"/>
          </p:cNvCxnSpPr>
          <p:nvPr/>
        </p:nvCxnSpPr>
        <p:spPr>
          <a:xfrm flipV="1">
            <a:off x="1988085" y="2994503"/>
            <a:ext cx="1" cy="313045"/>
          </a:xfrm>
          <a:prstGeom prst="straightConnector1">
            <a:avLst/>
          </a:prstGeom>
          <a:noFill/>
          <a:ln w="38100" cap="flat" cmpd="sng" algn="ctr">
            <a:solidFill>
              <a:schemeClr val="accent2"/>
            </a:solidFill>
            <a:prstDash val="solid"/>
            <a:miter lim="800000"/>
            <a:tailEnd type="triangle"/>
          </a:ln>
          <a:effectLst/>
        </p:spPr>
      </p:cxnSp>
      <p:cxnSp>
        <p:nvCxnSpPr>
          <p:cNvPr id="30" name="Straight Arrow Connector 29"/>
          <p:cNvCxnSpPr>
            <a:endCxn id="6" idx="1"/>
          </p:cNvCxnSpPr>
          <p:nvPr/>
        </p:nvCxnSpPr>
        <p:spPr>
          <a:xfrm flipV="1">
            <a:off x="2991430" y="5628994"/>
            <a:ext cx="481765" cy="4132"/>
          </a:xfrm>
          <a:prstGeom prst="straightConnector1">
            <a:avLst/>
          </a:prstGeom>
          <a:noFill/>
          <a:ln w="38100" cap="flat" cmpd="sng" algn="ctr">
            <a:solidFill>
              <a:schemeClr val="accent2"/>
            </a:solidFill>
            <a:prstDash val="solid"/>
            <a:miter lim="800000"/>
            <a:tailEnd type="triangle"/>
          </a:ln>
          <a:effectLst/>
        </p:spPr>
      </p:cxnSp>
      <p:cxnSp>
        <p:nvCxnSpPr>
          <p:cNvPr id="31" name="Straight Arrow Connector 30"/>
          <p:cNvCxnSpPr>
            <a:stCxn id="6" idx="3"/>
            <a:endCxn id="7" idx="1"/>
          </p:cNvCxnSpPr>
          <p:nvPr/>
        </p:nvCxnSpPr>
        <p:spPr>
          <a:xfrm>
            <a:off x="5589966" y="5628994"/>
            <a:ext cx="443109" cy="0"/>
          </a:xfrm>
          <a:prstGeom prst="straightConnector1">
            <a:avLst/>
          </a:prstGeom>
          <a:noFill/>
          <a:ln w="38100" cap="flat" cmpd="sng" algn="ctr">
            <a:solidFill>
              <a:schemeClr val="accent2"/>
            </a:solidFill>
            <a:prstDash val="solid"/>
            <a:miter lim="800000"/>
            <a:tailEnd type="triangle"/>
          </a:ln>
          <a:effectLst/>
        </p:spPr>
      </p:cxnSp>
      <mc:AlternateContent xmlns:mc="http://schemas.openxmlformats.org/markup-compatibility/2006" xmlns:a14="http://schemas.microsoft.com/office/drawing/2010/main">
        <mc:Choice Requires="a14">
          <p:sp>
            <p:nvSpPr>
              <p:cNvPr id="32" name="TextBox 41"/>
              <p:cNvSpPr txBox="1"/>
              <p:nvPr/>
            </p:nvSpPr>
            <p:spPr>
              <a:xfrm>
                <a:off x="1117957" y="1321856"/>
                <a:ext cx="1752600" cy="36933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pPr/>
                <a14:m>
                  <m:oMathPara xmlns:m="http://schemas.openxmlformats.org/officeDocument/2006/math">
                    <m:oMathParaPr>
                      <m:jc m:val="centerGroup"/>
                    </m:oMathParaPr>
                    <m:oMath xmlns:m="http://schemas.openxmlformats.org/officeDocument/2006/math">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𝒇</m:t>
                          </m:r>
                        </m:e>
                        <m:sub>
                          <m:r>
                            <a:rPr lang="en-US" sz="1800" b="1" i="1" smtClean="0">
                              <a:latin typeface="Cambria Math" panose="02040503050406030204" pitchFamily="18" charset="0"/>
                            </a:rPr>
                            <m:t>𝟔</m:t>
                          </m:r>
                        </m:sub>
                      </m:sSub>
                    </m:oMath>
                  </m:oMathPara>
                </a14:m>
                <a:endParaRPr lang="en-US" sz="1800" b="1" dirty="0"/>
              </a:p>
            </p:txBody>
          </p:sp>
        </mc:Choice>
        <mc:Fallback xmlns="">
          <p:sp>
            <p:nvSpPr>
              <p:cNvPr id="32" name="TextBox 41"/>
              <p:cNvSpPr txBox="1">
                <a:spLocks noRot="1" noChangeAspect="1" noMove="1" noResize="1" noEditPoints="1" noAdjustHandles="1" noChangeArrowheads="1" noChangeShapeType="1" noTextEdit="1"/>
              </p:cNvSpPr>
              <p:nvPr/>
            </p:nvSpPr>
            <p:spPr>
              <a:xfrm>
                <a:off x="1117957" y="1321856"/>
                <a:ext cx="1752600" cy="369332"/>
              </a:xfrm>
              <a:prstGeom prst="rect">
                <a:avLst/>
              </a:prstGeom>
              <a:blipFill rotWithShape="0">
                <a:blip r:embed="rId13"/>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42"/>
              <p:cNvSpPr txBox="1"/>
              <p:nvPr/>
            </p:nvSpPr>
            <p:spPr>
              <a:xfrm>
                <a:off x="3645960" y="1295400"/>
                <a:ext cx="1752600" cy="36933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pPr/>
                <a14:m>
                  <m:oMathPara xmlns:m="http://schemas.openxmlformats.org/officeDocument/2006/math">
                    <m:oMathParaPr>
                      <m:jc m:val="centerGroup"/>
                    </m:oMathParaPr>
                    <m:oMath xmlns:m="http://schemas.openxmlformats.org/officeDocument/2006/math">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𝒇</m:t>
                          </m:r>
                        </m:e>
                        <m:sub>
                          <m:r>
                            <a:rPr lang="en-US" sz="1800" b="1" i="1" smtClean="0">
                              <a:latin typeface="Cambria Math" panose="02040503050406030204" pitchFamily="18" charset="0"/>
                            </a:rPr>
                            <m:t>𝟓</m:t>
                          </m:r>
                        </m:sub>
                      </m:sSub>
                    </m:oMath>
                  </m:oMathPara>
                </a14:m>
                <a:endParaRPr lang="en-US" sz="1800" b="1" dirty="0"/>
              </a:p>
            </p:txBody>
          </p:sp>
        </mc:Choice>
        <mc:Fallback xmlns="">
          <p:sp>
            <p:nvSpPr>
              <p:cNvPr id="33" name="TextBox 42"/>
              <p:cNvSpPr txBox="1">
                <a:spLocks noRot="1" noChangeAspect="1" noMove="1" noResize="1" noEditPoints="1" noAdjustHandles="1" noChangeArrowheads="1" noChangeShapeType="1" noTextEdit="1"/>
              </p:cNvSpPr>
              <p:nvPr/>
            </p:nvSpPr>
            <p:spPr>
              <a:xfrm>
                <a:off x="3645960" y="1295400"/>
                <a:ext cx="1752600" cy="369332"/>
              </a:xfrm>
              <a:prstGeom prst="rect">
                <a:avLst/>
              </a:prstGeom>
              <a:blipFill rotWithShape="0">
                <a:blip r:embed="rId14"/>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43"/>
              <p:cNvSpPr txBox="1"/>
              <p:nvPr/>
            </p:nvSpPr>
            <p:spPr>
              <a:xfrm>
                <a:off x="6189041" y="1295400"/>
                <a:ext cx="1752600" cy="36933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pPr/>
                <a14:m>
                  <m:oMathPara xmlns:m="http://schemas.openxmlformats.org/officeDocument/2006/math">
                    <m:oMathParaPr>
                      <m:jc m:val="centerGroup"/>
                    </m:oMathParaPr>
                    <m:oMath xmlns:m="http://schemas.openxmlformats.org/officeDocument/2006/math">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𝒇</m:t>
                          </m:r>
                        </m:e>
                        <m:sub>
                          <m:r>
                            <a:rPr lang="en-US" sz="1800" b="1" i="1" smtClean="0">
                              <a:latin typeface="Cambria Math" panose="02040503050406030204" pitchFamily="18" charset="0"/>
                            </a:rPr>
                            <m:t>𝟒</m:t>
                          </m:r>
                        </m:sub>
                      </m:sSub>
                    </m:oMath>
                  </m:oMathPara>
                </a14:m>
                <a:endParaRPr lang="en-US" sz="1800" b="1" dirty="0"/>
              </a:p>
            </p:txBody>
          </p:sp>
        </mc:Choice>
        <mc:Fallback xmlns="">
          <p:sp>
            <p:nvSpPr>
              <p:cNvPr id="34" name="TextBox 43"/>
              <p:cNvSpPr txBox="1">
                <a:spLocks noRot="1" noChangeAspect="1" noMove="1" noResize="1" noEditPoints="1" noAdjustHandles="1" noChangeArrowheads="1" noChangeShapeType="1" noTextEdit="1"/>
              </p:cNvSpPr>
              <p:nvPr/>
            </p:nvSpPr>
            <p:spPr>
              <a:xfrm>
                <a:off x="6189041" y="1295400"/>
                <a:ext cx="1752600" cy="369332"/>
              </a:xfrm>
              <a:prstGeom prst="rect">
                <a:avLst/>
              </a:prstGeom>
              <a:blipFill rotWithShape="0">
                <a:blip r:embed="rId15"/>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46"/>
              <p:cNvSpPr txBox="1"/>
              <p:nvPr/>
            </p:nvSpPr>
            <p:spPr>
              <a:xfrm>
                <a:off x="3653343" y="6299788"/>
                <a:ext cx="1752600" cy="36933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pPr/>
                <a14:m>
                  <m:oMathPara xmlns:m="http://schemas.openxmlformats.org/officeDocument/2006/math">
                    <m:oMathParaPr>
                      <m:jc m:val="centerGroup"/>
                    </m:oMathParaPr>
                    <m:oMath xmlns:m="http://schemas.openxmlformats.org/officeDocument/2006/math">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𝒇</m:t>
                          </m:r>
                        </m:e>
                        <m:sub>
                          <m:r>
                            <a:rPr lang="en-US" sz="1800" b="1" i="1" smtClean="0">
                              <a:latin typeface="Cambria Math" panose="02040503050406030204" pitchFamily="18" charset="0"/>
                            </a:rPr>
                            <m:t>𝟏</m:t>
                          </m:r>
                        </m:sub>
                      </m:sSub>
                    </m:oMath>
                  </m:oMathPara>
                </a14:m>
                <a:endParaRPr lang="en-US" sz="1800" b="1" dirty="0"/>
              </a:p>
            </p:txBody>
          </p:sp>
        </mc:Choice>
        <mc:Fallback xmlns="">
          <p:sp>
            <p:nvSpPr>
              <p:cNvPr id="35" name="TextBox 46"/>
              <p:cNvSpPr txBox="1">
                <a:spLocks noRot="1" noChangeAspect="1" noMove="1" noResize="1" noEditPoints="1" noAdjustHandles="1" noChangeArrowheads="1" noChangeShapeType="1" noTextEdit="1"/>
              </p:cNvSpPr>
              <p:nvPr/>
            </p:nvSpPr>
            <p:spPr>
              <a:xfrm>
                <a:off x="3653343" y="6299788"/>
                <a:ext cx="1752600" cy="369332"/>
              </a:xfrm>
              <a:prstGeom prst="rect">
                <a:avLst/>
              </a:prstGeom>
              <a:blipFill rotWithShape="0">
                <a:blip r:embed="rId16"/>
                <a:stretch>
                  <a:fillRect b="-14754"/>
                </a:stretch>
              </a:blipFill>
            </p:spPr>
            <p:txBody>
              <a:bodyPr/>
              <a:lstStyle/>
              <a:p>
                <a:r>
                  <a:rPr lang="en-US">
                    <a:noFill/>
                  </a:rPr>
                  <a:t> </a:t>
                </a:r>
              </a:p>
            </p:txBody>
          </p:sp>
        </mc:Fallback>
      </mc:AlternateContent>
      <p:cxnSp>
        <p:nvCxnSpPr>
          <p:cNvPr id="37" name="Straight Arrow Connector 36"/>
          <p:cNvCxnSpPr>
            <a:stCxn id="23" idx="0"/>
            <a:endCxn id="18" idx="2"/>
          </p:cNvCxnSpPr>
          <p:nvPr/>
        </p:nvCxnSpPr>
        <p:spPr>
          <a:xfrm flipH="1" flipV="1">
            <a:off x="7088556" y="4627585"/>
            <a:ext cx="13095" cy="330614"/>
          </a:xfrm>
          <a:prstGeom prst="straightConnector1">
            <a:avLst/>
          </a:prstGeom>
          <a:noFill/>
          <a:ln w="38100" cap="flat" cmpd="sng" algn="ctr">
            <a:solidFill>
              <a:schemeClr val="accent2"/>
            </a:solidFill>
            <a:prstDash val="solid"/>
            <a:miter lim="800000"/>
            <a:tailEnd type="triangle"/>
          </a:ln>
          <a:effectLst/>
        </p:spPr>
      </p:cxnSp>
      <p:cxnSp>
        <p:nvCxnSpPr>
          <p:cNvPr id="38" name="Straight Arrow Connector 37"/>
          <p:cNvCxnSpPr>
            <a:stCxn id="8" idx="0"/>
            <a:endCxn id="9" idx="2"/>
          </p:cNvCxnSpPr>
          <p:nvPr/>
        </p:nvCxnSpPr>
        <p:spPr>
          <a:xfrm flipH="1" flipV="1">
            <a:off x="7088389" y="2981406"/>
            <a:ext cx="1157" cy="356747"/>
          </a:xfrm>
          <a:prstGeom prst="straightConnector1">
            <a:avLst/>
          </a:prstGeom>
          <a:noFill/>
          <a:ln w="38100" cap="flat" cmpd="sng" algn="ctr">
            <a:solidFill>
              <a:schemeClr val="accent2"/>
            </a:solidFill>
            <a:prstDash val="solid"/>
            <a:miter lim="800000"/>
            <a:tailEnd type="triangle"/>
          </a:ln>
          <a:effectLst/>
        </p:spPr>
      </p:cxnSp>
      <mc:AlternateContent xmlns:mc="http://schemas.openxmlformats.org/markup-compatibility/2006" xmlns:a14="http://schemas.microsoft.com/office/drawing/2010/main">
        <mc:Choice Requires="a14">
          <p:sp>
            <p:nvSpPr>
              <p:cNvPr id="39" name="TextBox 46"/>
              <p:cNvSpPr txBox="1"/>
              <p:nvPr/>
            </p:nvSpPr>
            <p:spPr>
              <a:xfrm>
                <a:off x="6225350" y="6272609"/>
                <a:ext cx="1752600" cy="36933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pPr/>
                <a14:m>
                  <m:oMathPara xmlns:m="http://schemas.openxmlformats.org/officeDocument/2006/math">
                    <m:oMathParaPr>
                      <m:jc m:val="centerGroup"/>
                    </m:oMathParaPr>
                    <m:oMath xmlns:m="http://schemas.openxmlformats.org/officeDocument/2006/math">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𝒇</m:t>
                          </m:r>
                        </m:e>
                        <m:sub>
                          <m:r>
                            <a:rPr lang="en-US" sz="1800" b="1" i="1" smtClean="0">
                              <a:latin typeface="Cambria Math" panose="02040503050406030204" pitchFamily="18" charset="0"/>
                            </a:rPr>
                            <m:t>𝟐</m:t>
                          </m:r>
                        </m:sub>
                      </m:sSub>
                    </m:oMath>
                  </m:oMathPara>
                </a14:m>
                <a:endParaRPr lang="en-US" sz="1800" b="1" dirty="0"/>
              </a:p>
            </p:txBody>
          </p:sp>
        </mc:Choice>
        <mc:Fallback xmlns="">
          <p:sp>
            <p:nvSpPr>
              <p:cNvPr id="39" name="TextBox 46"/>
              <p:cNvSpPr txBox="1">
                <a:spLocks noRot="1" noChangeAspect="1" noMove="1" noResize="1" noEditPoints="1" noAdjustHandles="1" noChangeArrowheads="1" noChangeShapeType="1" noTextEdit="1"/>
              </p:cNvSpPr>
              <p:nvPr/>
            </p:nvSpPr>
            <p:spPr>
              <a:xfrm>
                <a:off x="6225350" y="6272609"/>
                <a:ext cx="1752600" cy="369332"/>
              </a:xfrm>
              <a:prstGeom prst="rect">
                <a:avLst/>
              </a:prstGeom>
              <a:blipFill rotWithShape="0">
                <a:blip r:embed="rId17"/>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46"/>
              <p:cNvSpPr txBox="1"/>
              <p:nvPr/>
            </p:nvSpPr>
            <p:spPr>
              <a:xfrm>
                <a:off x="7620000" y="3785137"/>
                <a:ext cx="1752600" cy="36933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pPr/>
                <a14:m>
                  <m:oMathPara xmlns:m="http://schemas.openxmlformats.org/officeDocument/2006/math">
                    <m:oMathParaPr>
                      <m:jc m:val="centerGroup"/>
                    </m:oMathParaPr>
                    <m:oMath xmlns:m="http://schemas.openxmlformats.org/officeDocument/2006/math">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𝒇</m:t>
                          </m:r>
                        </m:e>
                        <m:sub>
                          <m:r>
                            <a:rPr lang="en-US" sz="1800" b="1" i="1" smtClean="0">
                              <a:latin typeface="Cambria Math" panose="02040503050406030204" pitchFamily="18" charset="0"/>
                            </a:rPr>
                            <m:t>𝟑</m:t>
                          </m:r>
                        </m:sub>
                      </m:sSub>
                    </m:oMath>
                  </m:oMathPara>
                </a14:m>
                <a:endParaRPr lang="en-US" sz="1800" b="1" dirty="0"/>
              </a:p>
            </p:txBody>
          </p:sp>
        </mc:Choice>
        <mc:Fallback xmlns="">
          <p:sp>
            <p:nvSpPr>
              <p:cNvPr id="40" name="TextBox 46"/>
              <p:cNvSpPr txBox="1">
                <a:spLocks noRot="1" noChangeAspect="1" noMove="1" noResize="1" noEditPoints="1" noAdjustHandles="1" noChangeArrowheads="1" noChangeShapeType="1" noTextEdit="1"/>
              </p:cNvSpPr>
              <p:nvPr/>
            </p:nvSpPr>
            <p:spPr>
              <a:xfrm>
                <a:off x="7620000" y="3785137"/>
                <a:ext cx="1752600" cy="369332"/>
              </a:xfrm>
              <a:prstGeom prst="rect">
                <a:avLst/>
              </a:prstGeom>
              <a:blipFill rotWithShape="0">
                <a:blip r:embed="rId18"/>
                <a:stretch>
                  <a:fillRect b="-13115"/>
                </a:stretch>
              </a:blipFill>
            </p:spPr>
            <p:txBody>
              <a:bodyPr/>
              <a:lstStyle/>
              <a:p>
                <a:r>
                  <a:rPr lang="en-US">
                    <a:noFill/>
                  </a:rPr>
                  <a:t> </a:t>
                </a:r>
              </a:p>
            </p:txBody>
          </p:sp>
        </mc:Fallback>
      </mc:AlternateContent>
    </p:spTree>
    <p:extLst>
      <p:ext uri="{BB962C8B-B14F-4D97-AF65-F5344CB8AC3E}">
        <p14:creationId xmlns:p14="http://schemas.microsoft.com/office/powerpoint/2010/main" val="38948126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557464" y="152400"/>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Datasets</a:t>
            </a:r>
            <a:endParaRPr lang="en-US" sz="3600" kern="0" dirty="0">
              <a:solidFill>
                <a:schemeClr val="accent2"/>
              </a:solidFill>
            </a:endParaRPr>
          </a:p>
        </p:txBody>
      </p:sp>
      <p:sp>
        <p:nvSpPr>
          <p:cNvPr id="2" name="TextBox 1"/>
          <p:cNvSpPr txBox="1"/>
          <p:nvPr/>
        </p:nvSpPr>
        <p:spPr>
          <a:xfrm>
            <a:off x="304800" y="838200"/>
            <a:ext cx="8205536" cy="369332"/>
          </a:xfrm>
          <a:prstGeom prst="rect">
            <a:avLst/>
          </a:prstGeom>
          <a:noFill/>
        </p:spPr>
        <p:txBody>
          <a:bodyPr wrap="square" rtlCol="0">
            <a:spAutoFit/>
          </a:bodyPr>
          <a:lstStyle/>
          <a:p>
            <a:r>
              <a:rPr lang="en-US" dirty="0" smtClean="0">
                <a:solidFill>
                  <a:schemeClr val="tx1"/>
                </a:solidFill>
              </a:rPr>
              <a:t>To validate the proposed method for script and language identification, we use:</a:t>
            </a:r>
          </a:p>
        </p:txBody>
      </p:sp>
      <p:sp>
        <p:nvSpPr>
          <p:cNvPr id="4" name="TextBox 3"/>
          <p:cNvSpPr txBox="1"/>
          <p:nvPr/>
        </p:nvSpPr>
        <p:spPr>
          <a:xfrm>
            <a:off x="-381000" y="1143000"/>
            <a:ext cx="9144000" cy="1200329"/>
          </a:xfrm>
          <a:prstGeom prst="rect">
            <a:avLst/>
          </a:prstGeom>
          <a:noFill/>
        </p:spPr>
        <p:txBody>
          <a:bodyPr wrap="square" rtlCol="0">
            <a:spAutoFit/>
          </a:bodyPr>
          <a:lstStyle/>
          <a:p>
            <a:pPr marL="1028700" lvl="1">
              <a:buFont typeface="Arial" panose="020B0604020202020204" pitchFamily="34" charset="0"/>
              <a:buChar char="•"/>
            </a:pPr>
            <a:r>
              <a:rPr lang="en-US" dirty="0" smtClean="0">
                <a:solidFill>
                  <a:schemeClr val="tx1"/>
                </a:solidFill>
              </a:rPr>
              <a:t>Indian Multilingual Dataset</a:t>
            </a:r>
            <a:r>
              <a:rPr lang="en-US" baseline="30000" dirty="0" smtClean="0">
                <a:solidFill>
                  <a:schemeClr val="tx1"/>
                </a:solidFill>
              </a:rPr>
              <a:t>1</a:t>
            </a:r>
            <a:r>
              <a:rPr lang="en-US" dirty="0" smtClean="0">
                <a:solidFill>
                  <a:schemeClr val="tx1"/>
                </a:solidFill>
              </a:rPr>
              <a:t> which contains:</a:t>
            </a:r>
          </a:p>
          <a:p>
            <a:pPr marL="1428750" lvl="2">
              <a:buFont typeface="Arial" panose="020B0604020202020204" pitchFamily="34" charset="0"/>
              <a:buChar char="•"/>
            </a:pPr>
            <a:r>
              <a:rPr lang="en-US" b="1" dirty="0" smtClean="0">
                <a:solidFill>
                  <a:schemeClr val="tx1"/>
                </a:solidFill>
              </a:rPr>
              <a:t>12</a:t>
            </a:r>
            <a:r>
              <a:rPr lang="en-US" dirty="0" smtClean="0">
                <a:solidFill>
                  <a:schemeClr val="tx1"/>
                </a:solidFill>
              </a:rPr>
              <a:t> Indic scripts and </a:t>
            </a:r>
            <a:r>
              <a:rPr lang="en-US" b="1" dirty="0" smtClean="0">
                <a:solidFill>
                  <a:schemeClr val="tx1"/>
                </a:solidFill>
              </a:rPr>
              <a:t>3</a:t>
            </a:r>
            <a:r>
              <a:rPr lang="en-US" dirty="0" smtClean="0">
                <a:solidFill>
                  <a:schemeClr val="tx1"/>
                </a:solidFill>
              </a:rPr>
              <a:t> Latin-based languages.</a:t>
            </a:r>
          </a:p>
          <a:p>
            <a:pPr marL="1428750" lvl="2">
              <a:buFont typeface="Arial" panose="020B0604020202020204" pitchFamily="34" charset="0"/>
              <a:buChar char="•"/>
            </a:pPr>
            <a:r>
              <a:rPr lang="en-US" b="1" dirty="0" smtClean="0">
                <a:solidFill>
                  <a:schemeClr val="tx1"/>
                </a:solidFill>
              </a:rPr>
              <a:t>55K </a:t>
            </a:r>
            <a:r>
              <a:rPr lang="en-US" dirty="0" smtClean="0">
                <a:solidFill>
                  <a:schemeClr val="tx1"/>
                </a:solidFill>
              </a:rPr>
              <a:t>Pages and </a:t>
            </a:r>
            <a:r>
              <a:rPr lang="en-US" b="1" dirty="0" smtClean="0">
                <a:solidFill>
                  <a:schemeClr val="tx1"/>
                </a:solidFill>
              </a:rPr>
              <a:t>15M </a:t>
            </a:r>
            <a:r>
              <a:rPr lang="en-US" dirty="0" smtClean="0">
                <a:solidFill>
                  <a:schemeClr val="tx1"/>
                </a:solidFill>
              </a:rPr>
              <a:t>words.</a:t>
            </a:r>
            <a:endParaRPr lang="en-US" b="1" dirty="0" smtClean="0">
              <a:solidFill>
                <a:schemeClr val="tx1"/>
              </a:solidFill>
            </a:endParaRPr>
          </a:p>
          <a:p>
            <a:pPr marL="285750">
              <a:buFont typeface="Arial" panose="020B0604020202020204" pitchFamily="34" charset="0"/>
              <a:buChar char="•"/>
            </a:pPr>
            <a:endParaRPr lang="en-US" dirty="0">
              <a:solidFill>
                <a:schemeClr val="tx1"/>
              </a:solidFill>
            </a:endParaRPr>
          </a:p>
        </p:txBody>
      </p:sp>
      <mc:AlternateContent xmlns:mc="http://schemas.openxmlformats.org/markup-compatibility/2006" xmlns:a14="http://schemas.microsoft.com/office/drawing/2010/main">
        <mc:Choice Requires="a14">
          <p:graphicFrame>
            <p:nvGraphicFramePr>
              <p:cNvPr id="75" name="Table 74"/>
              <p:cNvGraphicFramePr>
                <a:graphicFrameLocks noGrp="1"/>
              </p:cNvGraphicFramePr>
              <p:nvPr>
                <p:extLst>
                  <p:ext uri="{D42A27DB-BD31-4B8C-83A1-F6EECF244321}">
                    <p14:modId xmlns:p14="http://schemas.microsoft.com/office/powerpoint/2010/main" val="527334452"/>
                  </p:ext>
                </p:extLst>
              </p:nvPr>
            </p:nvGraphicFramePr>
            <p:xfrm>
              <a:off x="2152901" y="2057400"/>
              <a:ext cx="4572000" cy="4360822"/>
            </p:xfrm>
            <a:graphic>
              <a:graphicData uri="http://schemas.openxmlformats.org/drawingml/2006/table">
                <a:tbl>
                  <a:tblPr firstRow="1" bandRow="1">
                    <a:tableStyleId>{5C22544A-7EE6-4342-B048-85BDC9FD1C3A}</a:tableStyleId>
                  </a:tblPr>
                  <a:tblGrid>
                    <a:gridCol w="971299"/>
                    <a:gridCol w="857501"/>
                    <a:gridCol w="914400"/>
                    <a:gridCol w="914400"/>
                    <a:gridCol w="914400"/>
                  </a:tblGrid>
                  <a:tr h="24652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b="1" cap="none" spc="0" dirty="0" smtClean="0">
                              <a:ln w="0"/>
                              <a:solidFill>
                                <a:schemeClr val="bg1"/>
                              </a:solidFill>
                              <a:effectLst>
                                <a:outerShdw blurRad="38100" dist="19050" dir="2700000" algn="tl" rotWithShape="0">
                                  <a:schemeClr val="dk1">
                                    <a:alpha val="0"/>
                                  </a:schemeClr>
                                </a:outerShdw>
                              </a:effectLst>
                              <a:latin typeface="+mj-lt"/>
                            </a:rPr>
                            <a:t>Scripts/</a:t>
                          </a:r>
                        </a:p>
                        <a:p>
                          <a:pPr algn="ctr"/>
                          <a:r>
                            <a:rPr lang="en-US" sz="1200" b="1" cap="none" spc="0" dirty="0" smtClean="0">
                              <a:ln w="0"/>
                              <a:solidFill>
                                <a:schemeClr val="bg1"/>
                              </a:solidFill>
                              <a:effectLst>
                                <a:outerShdw blurRad="38100" dist="19050" dir="2700000" algn="tl" rotWithShape="0">
                                  <a:schemeClr val="dk1">
                                    <a:alpha val="0"/>
                                  </a:schemeClr>
                                </a:outerShdw>
                              </a:effectLst>
                              <a:latin typeface="+mj-lt"/>
                            </a:rPr>
                            <a:t>Languages</a:t>
                          </a:r>
                          <a:endParaRPr lang="en-US" sz="1200" b="1" cap="none" spc="0" dirty="0">
                            <a:ln w="0"/>
                            <a:solidFill>
                              <a:schemeClr val="bg1"/>
                            </a:solidFill>
                            <a:effectLst>
                              <a:outerShdw blurRad="38100" dist="19050" dir="2700000" algn="tl" rotWithShape="0">
                                <a:schemeClr val="dk1">
                                  <a:alpha val="0"/>
                                </a:schemeClr>
                              </a:outerShdw>
                            </a:effectLst>
                            <a:latin typeface="+mj-lt"/>
                          </a:endParaRPr>
                        </a:p>
                      </a:txBody>
                      <a:tcPr marL="71846" marR="71846" marT="35923" marB="35923" anchor="ctr"/>
                    </a:tc>
                    <a:tc gridSpan="4">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14:m>
                            <m:oMathPara xmlns:m="http://schemas.openxmlformats.org/officeDocument/2006/math">
                              <m:oMathParaPr>
                                <m:jc m:val="centerGroup"/>
                              </m:oMathParaPr>
                              <m:oMath xmlns:m="http://schemas.openxmlformats.org/officeDocument/2006/math">
                                <m:r>
                                  <a:rPr lang="en-US" sz="1200" b="1" i="0" baseline="0" smtClean="0">
                                    <a:solidFill>
                                      <a:schemeClr val="bg1"/>
                                    </a:solidFill>
                                    <a:latin typeface="Cambria Math" panose="02040503050406030204" pitchFamily="18" charset="0"/>
                                  </a:rPr>
                                  <m:t>𝐃𝟏</m:t>
                                </m:r>
                                <m:r>
                                  <a:rPr lang="en-US" sz="1200" b="1" i="1" baseline="0" smtClean="0">
                                    <a:solidFill>
                                      <a:schemeClr val="bg1"/>
                                    </a:solidFill>
                                    <a:latin typeface="Cambria Math" panose="02040503050406030204" pitchFamily="18" charset="0"/>
                                  </a:rPr>
                                  <m:t>[</m:t>
                                </m:r>
                                <m:r>
                                  <a:rPr lang="en-US" sz="1200" b="1" i="1" baseline="0" smtClean="0">
                                    <a:solidFill>
                                      <a:schemeClr val="bg1"/>
                                    </a:solidFill>
                                    <a:latin typeface="Cambria Math" panose="02040503050406030204" pitchFamily="18" charset="0"/>
                                  </a:rPr>
                                  <m:t>𝟐</m:t>
                                </m:r>
                                <m:r>
                                  <a:rPr lang="en-US" sz="1200" b="1" i="1" baseline="0" smtClean="0">
                                    <a:solidFill>
                                      <a:schemeClr val="bg1"/>
                                    </a:solidFill>
                                    <a:latin typeface="Cambria Math" panose="02040503050406030204" pitchFamily="18" charset="0"/>
                                  </a:rPr>
                                  <m:t>]</m:t>
                                </m:r>
                              </m:oMath>
                            </m:oMathPara>
                          </a14:m>
                          <a:endParaRPr lang="en-US" sz="1200" dirty="0">
                            <a:solidFill>
                              <a:schemeClr val="bg1"/>
                            </a:solidFill>
                            <a:latin typeface="+mj-lt"/>
                          </a:endParaRPr>
                        </a:p>
                      </a:txBody>
                      <a:tcPr marL="71846" marR="71846" marT="35923" marB="35923" anchor="ctr"/>
                    </a:tc>
                    <a:tc hMerge="1">
                      <a:txBody>
                        <a:bodyPr/>
                        <a:lstStyle/>
                        <a:p>
                          <a:pPr algn="ctr"/>
                          <a:endParaRPr lang="en-US" sz="3600" dirty="0">
                            <a:solidFill>
                              <a:schemeClr val="tx1"/>
                            </a:solidFill>
                          </a:endParaRPr>
                        </a:p>
                      </a:txBody>
                      <a:tcPr/>
                    </a:tc>
                    <a:tc hMerge="1">
                      <a:txBody>
                        <a:bodyPr/>
                        <a:lstStyle/>
                        <a:p>
                          <a:pPr algn="ctr"/>
                          <a:endParaRPr lang="en-US" sz="3600" dirty="0">
                            <a:solidFill>
                              <a:schemeClr val="tx1"/>
                            </a:solidFill>
                          </a:endParaRPr>
                        </a:p>
                      </a:txBody>
                      <a:tcPr/>
                    </a:tc>
                    <a:tc hMerge="1">
                      <a:txBody>
                        <a:bodyPr/>
                        <a:lstStyle/>
                        <a:p>
                          <a:pPr algn="ctr"/>
                          <a:endParaRPr lang="en-US" sz="3600" dirty="0">
                            <a:solidFill>
                              <a:schemeClr val="tx1"/>
                            </a:solidFill>
                          </a:endParaRPr>
                        </a:p>
                      </a:txBody>
                      <a:tcPr/>
                    </a:tc>
                  </a:tr>
                  <a:tr h="246529">
                    <a:tc vMerge="1">
                      <a:txBody>
                        <a:bodyPr/>
                        <a:lstStyle/>
                        <a:p>
                          <a:pPr algn="ctr"/>
                          <a:endParaRPr lang="en-US" sz="3600" b="0" cap="none" spc="0" dirty="0">
                            <a:ln w="0"/>
                            <a:solidFill>
                              <a:schemeClr val="tx1"/>
                            </a:solidFill>
                            <a:effectLst>
                              <a:outerShdw blurRad="38100" dist="19050" dir="2700000" algn="tl" rotWithShape="0">
                                <a:schemeClr val="dk1">
                                  <a:alpha val="40000"/>
                                </a:schemeClr>
                              </a:outerShdw>
                            </a:effectLst>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b="0" cap="none" spc="0" dirty="0" smtClean="0">
                              <a:ln w="0"/>
                              <a:solidFill>
                                <a:schemeClr val="tx1"/>
                              </a:solidFill>
                              <a:effectLst>
                                <a:outerShdw blurRad="38100" dist="19050" dir="2700000" algn="tl" rotWithShape="0">
                                  <a:schemeClr val="dk1">
                                    <a:alpha val="40000"/>
                                  </a:schemeClr>
                                </a:outerShdw>
                              </a:effectLst>
                              <a:latin typeface="+mj-lt"/>
                            </a:rPr>
                            <a:t>Books</a:t>
                          </a:r>
                          <a:endParaRPr lang="en-US" sz="14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solidFill>
                                <a:schemeClr val="tx1"/>
                              </a:solidFill>
                              <a:latin typeface="+mj-lt"/>
                            </a:rPr>
                            <a:t>Pages</a:t>
                          </a:r>
                          <a:endParaRPr lang="en-US" sz="1400" dirty="0">
                            <a:solidFill>
                              <a:schemeClr val="tx1"/>
                            </a:solidFill>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1" dirty="0" smtClean="0">
                              <a:solidFill>
                                <a:schemeClr val="tx1"/>
                              </a:solidFill>
                              <a:latin typeface="+mj-lt"/>
                            </a:rPr>
                            <a:t>Lines</a:t>
                          </a:r>
                          <a:endParaRPr lang="en-US" sz="1400" b="1" dirty="0">
                            <a:solidFill>
                              <a:schemeClr val="tx1"/>
                            </a:solidFill>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solidFill>
                                <a:schemeClr val="tx1"/>
                              </a:solidFill>
                              <a:latin typeface="+mj-lt"/>
                            </a:rPr>
                            <a:t>Words</a:t>
                          </a:r>
                          <a:endParaRPr lang="en-US" sz="1400" dirty="0">
                            <a:solidFill>
                              <a:schemeClr val="tx1"/>
                            </a:solidFill>
                            <a:latin typeface="+mj-lt"/>
                          </a:endParaRPr>
                        </a:p>
                      </a:txBody>
                      <a:tcPr marL="71846" marR="71846" marT="35923" marB="35923" anchor="ctr"/>
                    </a:tc>
                  </a:tr>
                  <a:tr h="2465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mj-lt"/>
                            </a:rPr>
                            <a:t>Hindi</a:t>
                          </a:r>
                          <a:endParaRPr lang="en-US" sz="1200" b="1"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34</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5.0K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tabLst>
                              <a:tab pos="628650" algn="dec"/>
                            </a:tabLst>
                          </a:pPr>
                          <a:r>
                            <a:rPr lang="en-US" sz="1200" dirty="0" smtClean="0">
                              <a:latin typeface="+mj-lt"/>
                            </a:rPr>
                            <a:t>133K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1.66M</a:t>
                          </a:r>
                          <a:endParaRPr lang="en-US" sz="1200" dirty="0">
                            <a:latin typeface="+mj-lt"/>
                          </a:endParaRPr>
                        </a:p>
                      </a:txBody>
                      <a:tcPr marL="71846" marR="71846" marT="35923" marB="35923" anchor="ctr"/>
                    </a:tc>
                  </a:tr>
                  <a:tr h="2465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mj-lt"/>
                            </a:rPr>
                            <a:t>Malayalam</a:t>
                          </a:r>
                          <a:endParaRPr lang="en-US" sz="1200" b="1"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31</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5.0K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   93K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0.96M</a:t>
                          </a:r>
                          <a:endParaRPr lang="en-US" sz="1200" dirty="0">
                            <a:latin typeface="+mj-lt"/>
                          </a:endParaRPr>
                        </a:p>
                      </a:txBody>
                      <a:tcPr marL="71846" marR="71846" marT="35923" marB="35923" anchor="ctr"/>
                    </a:tc>
                  </a:tr>
                  <a:tr h="2465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mj-lt"/>
                            </a:rPr>
                            <a:t>Gurumukhi</a:t>
                          </a:r>
                          <a:endParaRPr lang="en-US" sz="1200" b="1"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33</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5.0K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125K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1.62M</a:t>
                          </a:r>
                          <a:endParaRPr lang="en-US" sz="1200" dirty="0">
                            <a:latin typeface="+mj-lt"/>
                          </a:endParaRPr>
                        </a:p>
                      </a:txBody>
                      <a:tcPr marL="71846" marR="71846" marT="35923" marB="35923" anchor="ctr"/>
                    </a:tc>
                  </a:tr>
                  <a:tr h="2465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mj-lt"/>
                            </a:rPr>
                            <a:t>Kannada</a:t>
                          </a:r>
                          <a:endParaRPr lang="en-US" sz="1200" b="1"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27</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3.8K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  90K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0.72M</a:t>
                          </a:r>
                          <a:endParaRPr lang="en-US" sz="1200" dirty="0">
                            <a:latin typeface="+mj-lt"/>
                          </a:endParaRPr>
                        </a:p>
                      </a:txBody>
                      <a:tcPr marL="71846" marR="71846" marT="35923" marB="35923" anchor="ctr"/>
                    </a:tc>
                  </a:tr>
                  <a:tr h="2465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mj-lt"/>
                            </a:rPr>
                            <a:t>Tamil</a:t>
                          </a:r>
                          <a:endParaRPr lang="en-US" sz="1200" b="1"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23</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4.8K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  88K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0.64M</a:t>
                          </a:r>
                          <a:endParaRPr lang="en-US" sz="1200" dirty="0">
                            <a:latin typeface="+mj-lt"/>
                          </a:endParaRPr>
                        </a:p>
                      </a:txBody>
                      <a:tcPr marL="71846" marR="71846" marT="35923" marB="35923" anchor="ctr"/>
                    </a:tc>
                  </a:tr>
                  <a:tr h="2465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mj-lt"/>
                            </a:rPr>
                            <a:t>Telugu</a:t>
                          </a:r>
                          <a:endParaRPr lang="en-US" sz="1200" b="1"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28</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5.0K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102K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0.83M</a:t>
                          </a:r>
                          <a:endParaRPr lang="en-US" sz="1200" dirty="0">
                            <a:latin typeface="+mj-lt"/>
                          </a:endParaRPr>
                        </a:p>
                      </a:txBody>
                      <a:tcPr marL="71846" marR="71846" marT="35923" marB="35923" anchor="ctr"/>
                    </a:tc>
                  </a:tr>
                  <a:tr h="2465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mj-lt"/>
                            </a:rPr>
                            <a:t>Bangla</a:t>
                          </a:r>
                          <a:endParaRPr lang="en-US" sz="1200" b="1"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14</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2.8K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  50K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0.95M</a:t>
                          </a:r>
                          <a:endParaRPr lang="en-US" sz="1200" dirty="0">
                            <a:latin typeface="+mj-lt"/>
                          </a:endParaRPr>
                        </a:p>
                      </a:txBody>
                      <a:tcPr marL="71846" marR="71846" marT="35923" marB="35923" anchor="ctr"/>
                    </a:tc>
                  </a:tr>
                  <a:tr h="2465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mj-lt"/>
                            </a:rPr>
                            <a:t>Marathi</a:t>
                          </a:r>
                          <a:endParaRPr lang="en-US" sz="1200" b="1"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20</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5.0K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127K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1.44M</a:t>
                          </a:r>
                          <a:endParaRPr lang="en-US" sz="1200" dirty="0">
                            <a:latin typeface="+mj-lt"/>
                          </a:endParaRPr>
                        </a:p>
                      </a:txBody>
                      <a:tcPr marL="71846" marR="71846" marT="35923" marB="35923" anchor="ctr"/>
                    </a:tc>
                  </a:tr>
                  <a:tr h="2465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mj-lt"/>
                            </a:rPr>
                            <a:t>Gujarati</a:t>
                          </a:r>
                          <a:endParaRPr lang="en-US" sz="1200" b="1"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26</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5.2K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124K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1.25M</a:t>
                          </a:r>
                          <a:endParaRPr lang="en-US" sz="1200" dirty="0">
                            <a:latin typeface="+mj-lt"/>
                          </a:endParaRPr>
                        </a:p>
                      </a:txBody>
                      <a:tcPr marL="71846" marR="71846" marT="35923" marB="35923" anchor="ctr"/>
                    </a:tc>
                  </a:tr>
                  <a:tr h="2465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mj-lt"/>
                            </a:rPr>
                            <a:t>Assamese</a:t>
                          </a:r>
                          <a:endParaRPr lang="en-US" sz="1200" b="1"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19</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3.5K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  73K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0.59M</a:t>
                          </a:r>
                          <a:endParaRPr lang="en-US" sz="1200" dirty="0">
                            <a:latin typeface="+mj-lt"/>
                          </a:endParaRPr>
                        </a:p>
                      </a:txBody>
                      <a:tcPr marL="71846" marR="71846" marT="35923" marB="35923" anchor="ctr"/>
                    </a:tc>
                  </a:tr>
                  <a:tr h="2465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mj-lt"/>
                            </a:rPr>
                            <a:t>Manipuri</a:t>
                          </a:r>
                          <a:endParaRPr lang="en-US" sz="1200" b="1"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25</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3.6K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  69K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0.72M</a:t>
                          </a:r>
                          <a:endParaRPr lang="en-US" sz="1200" dirty="0">
                            <a:latin typeface="+mj-lt"/>
                          </a:endParaRPr>
                        </a:p>
                      </a:txBody>
                      <a:tcPr marL="71846" marR="71846" marT="35923" marB="35923" anchor="ctr"/>
                    </a:tc>
                  </a:tr>
                  <a:tr h="2465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err="1" smtClean="0">
                              <a:latin typeface="+mj-lt"/>
                            </a:rPr>
                            <a:t>Odiya</a:t>
                          </a:r>
                          <a:endParaRPr lang="en-US" sz="1200" b="1"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17</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5.0K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109K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1.44M</a:t>
                          </a:r>
                        </a:p>
                      </a:txBody>
                      <a:tcPr marL="71846" marR="71846" marT="35923" marB="35923" anchor="ctr"/>
                    </a:tc>
                  </a:tr>
                  <a:tr h="2465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1200" b="1" dirty="0" smtClean="0">
                              <a:solidFill>
                                <a:schemeClr val="tx1"/>
                              </a:solidFill>
                              <a:latin typeface="+mj-lt"/>
                            </a:rPr>
                            <a:t>French</a:t>
                          </a:r>
                          <a:endParaRPr lang="en-US" sz="1200" b="1" dirty="0">
                            <a:solidFill>
                              <a:schemeClr val="tx1"/>
                            </a:solidFill>
                            <a:latin typeface="+mj-lt"/>
                          </a:endParaRPr>
                        </a:p>
                      </a:txBody>
                      <a:tcPr marL="71846" marR="71846" marT="35923" marB="35923"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b="0" dirty="0" smtClean="0">
                              <a:solidFill>
                                <a:schemeClr val="tx1"/>
                              </a:solidFill>
                              <a:latin typeface="+mj-lt"/>
                            </a:rPr>
                            <a:t>6</a:t>
                          </a:r>
                          <a:endParaRPr lang="en-US" sz="1200" b="0" dirty="0">
                            <a:solidFill>
                              <a:schemeClr val="tx1"/>
                            </a:solidFill>
                            <a:latin typeface="+mj-lt"/>
                          </a:endParaRPr>
                        </a:p>
                      </a:txBody>
                      <a:tcPr marL="71846" marR="71846" marT="35923" marB="35923"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b="0" dirty="0" smtClean="0">
                              <a:solidFill>
                                <a:schemeClr val="tx1"/>
                              </a:solidFill>
                              <a:latin typeface="+mj-lt"/>
                            </a:rPr>
                            <a:t>1.9K</a:t>
                          </a:r>
                          <a:endParaRPr lang="en-US" sz="1200" b="0" dirty="0">
                            <a:solidFill>
                              <a:schemeClr val="tx1"/>
                            </a:solidFill>
                            <a:latin typeface="+mj-lt"/>
                          </a:endParaRPr>
                        </a:p>
                      </a:txBody>
                      <a:tcPr marL="71846" marR="71846" marT="35923" marB="35923"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b="0" dirty="0" smtClean="0">
                              <a:solidFill>
                                <a:schemeClr val="tx1"/>
                              </a:solidFill>
                              <a:latin typeface="+mj-lt"/>
                            </a:rPr>
                            <a:t>51K</a:t>
                          </a:r>
                          <a:endParaRPr lang="en-US" sz="1200" b="0" dirty="0">
                            <a:solidFill>
                              <a:schemeClr val="tx1"/>
                            </a:solidFill>
                            <a:latin typeface="+mj-lt"/>
                          </a:endParaRPr>
                        </a:p>
                      </a:txBody>
                      <a:tcPr marL="71846" marR="71846" marT="35923" marB="35923"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b="0" dirty="0" smtClean="0">
                              <a:solidFill>
                                <a:schemeClr val="tx1"/>
                              </a:solidFill>
                              <a:latin typeface="+mj-lt"/>
                            </a:rPr>
                            <a:t>0.71M</a:t>
                          </a:r>
                          <a:endParaRPr lang="en-US" sz="1200" b="0" dirty="0">
                            <a:solidFill>
                              <a:schemeClr val="tx1"/>
                            </a:solidFill>
                            <a:latin typeface="+mj-lt"/>
                          </a:endParaRPr>
                        </a:p>
                      </a:txBody>
                      <a:tcPr marL="71846" marR="71846" marT="35923" marB="35923" anchor="ctr"/>
                    </a:tc>
                  </a:tr>
                  <a:tr h="2465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mj-lt"/>
                            </a:rPr>
                            <a:t>German</a:t>
                          </a:r>
                          <a:endParaRPr lang="en-US" sz="1200" b="1"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4</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2.1K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55K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0.74M</a:t>
                          </a:r>
                          <a:endParaRPr lang="en-US" sz="1200" dirty="0">
                            <a:latin typeface="+mj-lt"/>
                          </a:endParaRPr>
                        </a:p>
                      </a:txBody>
                      <a:tcPr marL="71846" marR="71846" marT="35923" marB="35923" anchor="ctr"/>
                    </a:tc>
                  </a:tr>
                  <a:tr h="2465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mj-lt"/>
                            </a:rPr>
                            <a:t>Spanish</a:t>
                          </a:r>
                          <a:endParaRPr lang="en-US" sz="1200" b="1"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5</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1.9K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48K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0.63M</a:t>
                          </a:r>
                          <a:endParaRPr lang="en-US" sz="1200" dirty="0">
                            <a:latin typeface="+mj-lt"/>
                          </a:endParaRPr>
                        </a:p>
                      </a:txBody>
                      <a:tcPr marL="71846" marR="71846" marT="35923" marB="35923" anchor="ctr"/>
                    </a:tc>
                  </a:tr>
                </a:tbl>
              </a:graphicData>
            </a:graphic>
          </p:graphicFrame>
        </mc:Choice>
        <mc:Fallback xmlns="">
          <p:graphicFrame>
            <p:nvGraphicFramePr>
              <p:cNvPr id="75" name="Table 74"/>
              <p:cNvGraphicFramePr>
                <a:graphicFrameLocks noGrp="1"/>
              </p:cNvGraphicFramePr>
              <p:nvPr>
                <p:extLst>
                  <p:ext uri="{D42A27DB-BD31-4B8C-83A1-F6EECF244321}">
                    <p14:modId xmlns:p14="http://schemas.microsoft.com/office/powerpoint/2010/main" val="527334452"/>
                  </p:ext>
                </p:extLst>
              </p:nvPr>
            </p:nvGraphicFramePr>
            <p:xfrm>
              <a:off x="2152901" y="2057400"/>
              <a:ext cx="4572000" cy="4360822"/>
            </p:xfrm>
            <a:graphic>
              <a:graphicData uri="http://schemas.openxmlformats.org/drawingml/2006/table">
                <a:tbl>
                  <a:tblPr firstRow="1" bandRow="1">
                    <a:tableStyleId>{5C22544A-7EE6-4342-B048-85BDC9FD1C3A}</a:tableStyleId>
                  </a:tblPr>
                  <a:tblGrid>
                    <a:gridCol w="971299"/>
                    <a:gridCol w="857501"/>
                    <a:gridCol w="914400"/>
                    <a:gridCol w="914400"/>
                    <a:gridCol w="914400"/>
                  </a:tblGrid>
                  <a:tr h="254726">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b="1" cap="none" spc="0" dirty="0" smtClean="0">
                              <a:ln w="0"/>
                              <a:solidFill>
                                <a:schemeClr val="bg1"/>
                              </a:solidFill>
                              <a:effectLst>
                                <a:outerShdw blurRad="38100" dist="19050" dir="2700000" algn="tl" rotWithShape="0">
                                  <a:schemeClr val="dk1">
                                    <a:alpha val="0"/>
                                  </a:schemeClr>
                                </a:outerShdw>
                              </a:effectLst>
                              <a:latin typeface="+mj-lt"/>
                            </a:rPr>
                            <a:t>Scripts/</a:t>
                          </a:r>
                        </a:p>
                        <a:p>
                          <a:pPr algn="ctr"/>
                          <a:r>
                            <a:rPr lang="en-US" sz="1200" b="1" cap="none" spc="0" dirty="0" smtClean="0">
                              <a:ln w="0"/>
                              <a:solidFill>
                                <a:schemeClr val="bg1"/>
                              </a:solidFill>
                              <a:effectLst>
                                <a:outerShdw blurRad="38100" dist="19050" dir="2700000" algn="tl" rotWithShape="0">
                                  <a:schemeClr val="dk1">
                                    <a:alpha val="0"/>
                                  </a:schemeClr>
                                </a:outerShdw>
                              </a:effectLst>
                              <a:latin typeface="+mj-lt"/>
                            </a:rPr>
                            <a:t>Languages</a:t>
                          </a:r>
                          <a:endParaRPr lang="en-US" sz="1200" b="1" cap="none" spc="0" dirty="0">
                            <a:ln w="0"/>
                            <a:solidFill>
                              <a:schemeClr val="bg1"/>
                            </a:solidFill>
                            <a:effectLst>
                              <a:outerShdw blurRad="38100" dist="19050" dir="2700000" algn="tl" rotWithShape="0">
                                <a:schemeClr val="dk1">
                                  <a:alpha val="0"/>
                                </a:schemeClr>
                              </a:outerShdw>
                            </a:effectLst>
                            <a:latin typeface="+mj-lt"/>
                          </a:endParaRPr>
                        </a:p>
                      </a:txBody>
                      <a:tcPr marL="71846" marR="71846" marT="35923" marB="35923" anchor="ctr"/>
                    </a:tc>
                    <a:tc gridSpan="4">
                      <a:txBody>
                        <a:bodyPr/>
                        <a:lstStyle/>
                        <a:p>
                          <a:endParaRPr lang="en-US"/>
                        </a:p>
                      </a:txBody>
                      <a:tcPr marL="71846" marR="71846" marT="35923" marB="35923" anchor="ctr">
                        <a:blipFill rotWithShape="0">
                          <a:blip r:embed="rId3"/>
                          <a:stretch>
                            <a:fillRect l="-27242" t="-2381" r="-677" b="-1623810"/>
                          </a:stretch>
                        </a:blipFill>
                      </a:tcPr>
                    </a:tc>
                    <a:tc hMerge="1">
                      <a:txBody>
                        <a:bodyPr/>
                        <a:lstStyle/>
                        <a:p>
                          <a:pPr algn="ctr"/>
                          <a:endParaRPr lang="en-US" sz="3600" dirty="0">
                            <a:solidFill>
                              <a:schemeClr val="tx1"/>
                            </a:solidFill>
                          </a:endParaRPr>
                        </a:p>
                      </a:txBody>
                      <a:tcPr/>
                    </a:tc>
                    <a:tc hMerge="1">
                      <a:txBody>
                        <a:bodyPr/>
                        <a:lstStyle/>
                        <a:p>
                          <a:pPr algn="ctr"/>
                          <a:endParaRPr lang="en-US" sz="3600" dirty="0">
                            <a:solidFill>
                              <a:schemeClr val="tx1"/>
                            </a:solidFill>
                          </a:endParaRPr>
                        </a:p>
                      </a:txBody>
                      <a:tcPr/>
                    </a:tc>
                    <a:tc hMerge="1">
                      <a:txBody>
                        <a:bodyPr/>
                        <a:lstStyle/>
                        <a:p>
                          <a:pPr algn="ctr"/>
                          <a:endParaRPr lang="en-US" sz="3600" dirty="0">
                            <a:solidFill>
                              <a:schemeClr val="tx1"/>
                            </a:solidFill>
                          </a:endParaRPr>
                        </a:p>
                      </a:txBody>
                      <a:tcPr/>
                    </a:tc>
                  </a:tr>
                  <a:tr h="285206">
                    <a:tc vMerge="1">
                      <a:txBody>
                        <a:bodyPr/>
                        <a:lstStyle/>
                        <a:p>
                          <a:pPr algn="ctr"/>
                          <a:endParaRPr lang="en-US" sz="3600" b="0" cap="none" spc="0" dirty="0">
                            <a:ln w="0"/>
                            <a:solidFill>
                              <a:schemeClr val="tx1"/>
                            </a:solidFill>
                            <a:effectLst>
                              <a:outerShdw blurRad="38100" dist="19050" dir="2700000" algn="tl" rotWithShape="0">
                                <a:schemeClr val="dk1">
                                  <a:alpha val="40000"/>
                                </a:schemeClr>
                              </a:outerShdw>
                            </a:effectLst>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b="0" cap="none" spc="0" dirty="0" smtClean="0">
                              <a:ln w="0"/>
                              <a:solidFill>
                                <a:schemeClr val="tx1"/>
                              </a:solidFill>
                              <a:effectLst>
                                <a:outerShdw blurRad="38100" dist="19050" dir="2700000" algn="tl" rotWithShape="0">
                                  <a:schemeClr val="dk1">
                                    <a:alpha val="40000"/>
                                  </a:schemeClr>
                                </a:outerShdw>
                              </a:effectLst>
                              <a:latin typeface="+mj-lt"/>
                            </a:rPr>
                            <a:t>Books</a:t>
                          </a:r>
                          <a:endParaRPr lang="en-US" sz="14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solidFill>
                                <a:schemeClr val="tx1"/>
                              </a:solidFill>
                              <a:latin typeface="+mj-lt"/>
                            </a:rPr>
                            <a:t>Pages</a:t>
                          </a:r>
                          <a:endParaRPr lang="en-US" sz="1400" dirty="0">
                            <a:solidFill>
                              <a:schemeClr val="tx1"/>
                            </a:solidFill>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1" dirty="0" smtClean="0">
                              <a:solidFill>
                                <a:schemeClr val="tx1"/>
                              </a:solidFill>
                              <a:latin typeface="+mj-lt"/>
                            </a:rPr>
                            <a:t>Lines</a:t>
                          </a:r>
                          <a:endParaRPr lang="en-US" sz="1400" b="1" dirty="0">
                            <a:solidFill>
                              <a:schemeClr val="tx1"/>
                            </a:solidFill>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solidFill>
                                <a:schemeClr val="tx1"/>
                              </a:solidFill>
                              <a:latin typeface="+mj-lt"/>
                            </a:rPr>
                            <a:t>Words</a:t>
                          </a:r>
                          <a:endParaRPr lang="en-US" sz="1400" dirty="0">
                            <a:solidFill>
                              <a:schemeClr val="tx1"/>
                            </a:solidFill>
                            <a:latin typeface="+mj-lt"/>
                          </a:endParaRPr>
                        </a:p>
                      </a:txBody>
                      <a:tcPr marL="71846" marR="71846" marT="35923" marB="35923" anchor="ctr"/>
                    </a:tc>
                  </a:tr>
                  <a:tr h="2547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mj-lt"/>
                            </a:rPr>
                            <a:t>Hindi</a:t>
                          </a:r>
                          <a:endParaRPr lang="en-US" sz="1200" b="1"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34</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5.0K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tabLst>
                              <a:tab pos="628650" algn="dec"/>
                            </a:tabLst>
                          </a:pPr>
                          <a:r>
                            <a:rPr lang="en-US" sz="1200" dirty="0" smtClean="0">
                              <a:latin typeface="+mj-lt"/>
                            </a:rPr>
                            <a:t>133K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1.66M</a:t>
                          </a:r>
                          <a:endParaRPr lang="en-US" sz="1200" dirty="0">
                            <a:latin typeface="+mj-lt"/>
                          </a:endParaRPr>
                        </a:p>
                      </a:txBody>
                      <a:tcPr marL="71846" marR="71846" marT="35923" marB="35923" anchor="ctr"/>
                    </a:tc>
                  </a:tr>
                  <a:tr h="2547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mj-lt"/>
                            </a:rPr>
                            <a:t>Malayalam</a:t>
                          </a:r>
                          <a:endParaRPr lang="en-US" sz="1200" b="1"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31</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5.0K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   93K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0.96M</a:t>
                          </a:r>
                          <a:endParaRPr lang="en-US" sz="1200" dirty="0">
                            <a:latin typeface="+mj-lt"/>
                          </a:endParaRPr>
                        </a:p>
                      </a:txBody>
                      <a:tcPr marL="71846" marR="71846" marT="35923" marB="35923" anchor="ctr"/>
                    </a:tc>
                  </a:tr>
                  <a:tr h="2547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mj-lt"/>
                            </a:rPr>
                            <a:t>Gurumukhi</a:t>
                          </a:r>
                          <a:endParaRPr lang="en-US" sz="1200" b="1"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33</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5.0K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125K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1.62M</a:t>
                          </a:r>
                          <a:endParaRPr lang="en-US" sz="1200" dirty="0">
                            <a:latin typeface="+mj-lt"/>
                          </a:endParaRPr>
                        </a:p>
                      </a:txBody>
                      <a:tcPr marL="71846" marR="71846" marT="35923" marB="35923" anchor="ctr"/>
                    </a:tc>
                  </a:tr>
                  <a:tr h="2547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mj-lt"/>
                            </a:rPr>
                            <a:t>Kannada</a:t>
                          </a:r>
                          <a:endParaRPr lang="en-US" sz="1200" b="1"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27</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3.8K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  90K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0.72M</a:t>
                          </a:r>
                          <a:endParaRPr lang="en-US" sz="1200" dirty="0">
                            <a:latin typeface="+mj-lt"/>
                          </a:endParaRPr>
                        </a:p>
                      </a:txBody>
                      <a:tcPr marL="71846" marR="71846" marT="35923" marB="35923" anchor="ctr"/>
                    </a:tc>
                  </a:tr>
                  <a:tr h="2547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mj-lt"/>
                            </a:rPr>
                            <a:t>Tamil</a:t>
                          </a:r>
                          <a:endParaRPr lang="en-US" sz="1200" b="1"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23</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4.8K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  88K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0.64M</a:t>
                          </a:r>
                          <a:endParaRPr lang="en-US" sz="1200" dirty="0">
                            <a:latin typeface="+mj-lt"/>
                          </a:endParaRPr>
                        </a:p>
                      </a:txBody>
                      <a:tcPr marL="71846" marR="71846" marT="35923" marB="35923" anchor="ctr"/>
                    </a:tc>
                  </a:tr>
                  <a:tr h="2547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mj-lt"/>
                            </a:rPr>
                            <a:t>Telugu</a:t>
                          </a:r>
                          <a:endParaRPr lang="en-US" sz="1200" b="1"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28</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5.0K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102K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0.83M</a:t>
                          </a:r>
                          <a:endParaRPr lang="en-US" sz="1200" dirty="0">
                            <a:latin typeface="+mj-lt"/>
                          </a:endParaRPr>
                        </a:p>
                      </a:txBody>
                      <a:tcPr marL="71846" marR="71846" marT="35923" marB="35923" anchor="ctr"/>
                    </a:tc>
                  </a:tr>
                  <a:tr h="2547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mj-lt"/>
                            </a:rPr>
                            <a:t>Bangla</a:t>
                          </a:r>
                          <a:endParaRPr lang="en-US" sz="1200" b="1"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14</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2.8K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  50K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0.95M</a:t>
                          </a:r>
                          <a:endParaRPr lang="en-US" sz="1200" dirty="0">
                            <a:latin typeface="+mj-lt"/>
                          </a:endParaRPr>
                        </a:p>
                      </a:txBody>
                      <a:tcPr marL="71846" marR="71846" marT="35923" marB="35923" anchor="ctr"/>
                    </a:tc>
                  </a:tr>
                  <a:tr h="2547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mj-lt"/>
                            </a:rPr>
                            <a:t>Marathi</a:t>
                          </a:r>
                          <a:endParaRPr lang="en-US" sz="1200" b="1"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20</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5.0K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127K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1.44M</a:t>
                          </a:r>
                          <a:endParaRPr lang="en-US" sz="1200" dirty="0">
                            <a:latin typeface="+mj-lt"/>
                          </a:endParaRPr>
                        </a:p>
                      </a:txBody>
                      <a:tcPr marL="71846" marR="71846" marT="35923" marB="35923" anchor="ctr"/>
                    </a:tc>
                  </a:tr>
                  <a:tr h="2547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mj-lt"/>
                            </a:rPr>
                            <a:t>Gujarati</a:t>
                          </a:r>
                          <a:endParaRPr lang="en-US" sz="1200" b="1"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26</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5.2K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124K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1.25M</a:t>
                          </a:r>
                          <a:endParaRPr lang="en-US" sz="1200" dirty="0">
                            <a:latin typeface="+mj-lt"/>
                          </a:endParaRPr>
                        </a:p>
                      </a:txBody>
                      <a:tcPr marL="71846" marR="71846" marT="35923" marB="35923" anchor="ctr"/>
                    </a:tc>
                  </a:tr>
                  <a:tr h="2547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mj-lt"/>
                            </a:rPr>
                            <a:t>Assamese</a:t>
                          </a:r>
                          <a:endParaRPr lang="en-US" sz="1200" b="1"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19</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3.5K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  73K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0.59M</a:t>
                          </a:r>
                          <a:endParaRPr lang="en-US" sz="1200" dirty="0">
                            <a:latin typeface="+mj-lt"/>
                          </a:endParaRPr>
                        </a:p>
                      </a:txBody>
                      <a:tcPr marL="71846" marR="71846" marT="35923" marB="35923" anchor="ctr"/>
                    </a:tc>
                  </a:tr>
                  <a:tr h="2547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mj-lt"/>
                            </a:rPr>
                            <a:t>Manipuri</a:t>
                          </a:r>
                          <a:endParaRPr lang="en-US" sz="1200" b="1"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25</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3.6K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  69K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0.72M</a:t>
                          </a:r>
                          <a:endParaRPr lang="en-US" sz="1200" dirty="0">
                            <a:latin typeface="+mj-lt"/>
                          </a:endParaRPr>
                        </a:p>
                      </a:txBody>
                      <a:tcPr marL="71846" marR="71846" marT="35923" marB="35923" anchor="ctr"/>
                    </a:tc>
                  </a:tr>
                  <a:tr h="2547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err="1" smtClean="0">
                              <a:latin typeface="+mj-lt"/>
                            </a:rPr>
                            <a:t>Odiya</a:t>
                          </a:r>
                          <a:endParaRPr lang="en-US" sz="1200" b="1"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17</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5.0K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109K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1.44M</a:t>
                          </a:r>
                        </a:p>
                      </a:txBody>
                      <a:tcPr marL="71846" marR="71846" marT="35923" marB="35923" anchor="ctr"/>
                    </a:tc>
                  </a:tr>
                  <a:tr h="25472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1200" b="1" dirty="0" smtClean="0">
                              <a:solidFill>
                                <a:schemeClr val="tx1"/>
                              </a:solidFill>
                              <a:latin typeface="+mj-lt"/>
                            </a:rPr>
                            <a:t>French</a:t>
                          </a:r>
                          <a:endParaRPr lang="en-US" sz="1200" b="1" dirty="0">
                            <a:solidFill>
                              <a:schemeClr val="tx1"/>
                            </a:solidFill>
                            <a:latin typeface="+mj-lt"/>
                          </a:endParaRPr>
                        </a:p>
                      </a:txBody>
                      <a:tcPr marL="71846" marR="71846" marT="35923" marB="35923"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b="0" dirty="0" smtClean="0">
                              <a:solidFill>
                                <a:schemeClr val="tx1"/>
                              </a:solidFill>
                              <a:latin typeface="+mj-lt"/>
                            </a:rPr>
                            <a:t>6</a:t>
                          </a:r>
                          <a:endParaRPr lang="en-US" sz="1200" b="0" dirty="0">
                            <a:solidFill>
                              <a:schemeClr val="tx1"/>
                            </a:solidFill>
                            <a:latin typeface="+mj-lt"/>
                          </a:endParaRPr>
                        </a:p>
                      </a:txBody>
                      <a:tcPr marL="71846" marR="71846" marT="35923" marB="35923"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b="0" dirty="0" smtClean="0">
                              <a:solidFill>
                                <a:schemeClr val="tx1"/>
                              </a:solidFill>
                              <a:latin typeface="+mj-lt"/>
                            </a:rPr>
                            <a:t>1.9K</a:t>
                          </a:r>
                          <a:endParaRPr lang="en-US" sz="1200" b="0" dirty="0">
                            <a:solidFill>
                              <a:schemeClr val="tx1"/>
                            </a:solidFill>
                            <a:latin typeface="+mj-lt"/>
                          </a:endParaRPr>
                        </a:p>
                      </a:txBody>
                      <a:tcPr marL="71846" marR="71846" marT="35923" marB="35923"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b="0" dirty="0" smtClean="0">
                              <a:solidFill>
                                <a:schemeClr val="tx1"/>
                              </a:solidFill>
                              <a:latin typeface="+mj-lt"/>
                            </a:rPr>
                            <a:t>51K</a:t>
                          </a:r>
                          <a:endParaRPr lang="en-US" sz="1200" b="0" dirty="0">
                            <a:solidFill>
                              <a:schemeClr val="tx1"/>
                            </a:solidFill>
                            <a:latin typeface="+mj-lt"/>
                          </a:endParaRPr>
                        </a:p>
                      </a:txBody>
                      <a:tcPr marL="71846" marR="71846" marT="35923" marB="35923"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b="0" dirty="0" smtClean="0">
                              <a:solidFill>
                                <a:schemeClr val="tx1"/>
                              </a:solidFill>
                              <a:latin typeface="+mj-lt"/>
                            </a:rPr>
                            <a:t>0.71M</a:t>
                          </a:r>
                          <a:endParaRPr lang="en-US" sz="1200" b="0" dirty="0">
                            <a:solidFill>
                              <a:schemeClr val="tx1"/>
                            </a:solidFill>
                            <a:latin typeface="+mj-lt"/>
                          </a:endParaRPr>
                        </a:p>
                      </a:txBody>
                      <a:tcPr marL="71846" marR="71846" marT="35923" marB="35923" anchor="ctr"/>
                    </a:tc>
                  </a:tr>
                  <a:tr h="2547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mj-lt"/>
                            </a:rPr>
                            <a:t>German</a:t>
                          </a:r>
                          <a:endParaRPr lang="en-US" sz="1200" b="1"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4</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2.1K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55K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0.74M</a:t>
                          </a:r>
                          <a:endParaRPr lang="en-US" sz="1200" dirty="0">
                            <a:latin typeface="+mj-lt"/>
                          </a:endParaRPr>
                        </a:p>
                      </a:txBody>
                      <a:tcPr marL="71846" marR="71846" marT="35923" marB="35923" anchor="ctr"/>
                    </a:tc>
                  </a:tr>
                  <a:tr h="2547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b="1" dirty="0" smtClean="0">
                              <a:latin typeface="+mj-lt"/>
                            </a:rPr>
                            <a:t>Spanish</a:t>
                          </a:r>
                          <a:endParaRPr lang="en-US" sz="1200" b="1"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5</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1.9K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48K</a:t>
                          </a:r>
                          <a:endParaRPr lang="en-US" sz="1200" dirty="0">
                            <a:latin typeface="+mj-lt"/>
                          </a:endParaRPr>
                        </a:p>
                      </a:txBody>
                      <a:tcPr marL="71846" marR="71846" marT="35923" marB="35923"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smtClean="0">
                              <a:latin typeface="+mj-lt"/>
                            </a:rPr>
                            <a:t>0.63M</a:t>
                          </a:r>
                          <a:endParaRPr lang="en-US" sz="1200" dirty="0">
                            <a:latin typeface="+mj-lt"/>
                          </a:endParaRPr>
                        </a:p>
                      </a:txBody>
                      <a:tcPr marL="71846" marR="71846" marT="35923" marB="35923" anchor="ctr"/>
                    </a:tc>
                  </a:tr>
                </a:tbl>
              </a:graphicData>
            </a:graphic>
          </p:graphicFrame>
        </mc:Fallback>
      </mc:AlternateContent>
    </p:spTree>
    <p:extLst>
      <p:ext uri="{BB962C8B-B14F-4D97-AF65-F5344CB8AC3E}">
        <p14:creationId xmlns:p14="http://schemas.microsoft.com/office/powerpoint/2010/main" val="23798309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557464" y="152400"/>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Datasets</a:t>
            </a:r>
            <a:endParaRPr lang="en-US" sz="3600" kern="0" dirty="0">
              <a:solidFill>
                <a:schemeClr val="accent2"/>
              </a:solidFill>
            </a:endParaRPr>
          </a:p>
        </p:txBody>
      </p:sp>
      <p:sp>
        <p:nvSpPr>
          <p:cNvPr id="2" name="TextBox 1"/>
          <p:cNvSpPr txBox="1"/>
          <p:nvPr/>
        </p:nvSpPr>
        <p:spPr>
          <a:xfrm>
            <a:off x="-433136" y="1143000"/>
            <a:ext cx="8205536" cy="923330"/>
          </a:xfrm>
          <a:prstGeom prst="rect">
            <a:avLst/>
          </a:prstGeom>
          <a:noFill/>
        </p:spPr>
        <p:txBody>
          <a:bodyPr wrap="square" rtlCol="0">
            <a:spAutoFit/>
          </a:bodyPr>
          <a:lstStyle/>
          <a:p>
            <a:pPr marL="1028700" lvl="1">
              <a:buFont typeface="Arial" panose="020B0604020202020204" pitchFamily="34" charset="0"/>
              <a:buChar char="•"/>
            </a:pPr>
            <a:r>
              <a:rPr lang="en-US" dirty="0" smtClean="0">
                <a:solidFill>
                  <a:schemeClr val="tx1"/>
                </a:solidFill>
              </a:rPr>
              <a:t>To test the generality of our method, we compare it with the method [1] on the reported dataset (D2)</a:t>
            </a:r>
            <a:r>
              <a:rPr lang="en-US" baseline="30000" dirty="0" smtClean="0">
                <a:solidFill>
                  <a:schemeClr val="tx1"/>
                </a:solidFill>
              </a:rPr>
              <a:t> </a:t>
            </a:r>
            <a:r>
              <a:rPr lang="en-US" dirty="0" smtClean="0">
                <a:solidFill>
                  <a:schemeClr val="tx1"/>
                </a:solidFill>
              </a:rPr>
              <a:t>.</a:t>
            </a:r>
          </a:p>
          <a:p>
            <a:pPr marL="1028700" lvl="1">
              <a:buFont typeface="Arial" panose="020B0604020202020204" pitchFamily="34" charset="0"/>
              <a:buChar char="•"/>
            </a:pPr>
            <a:r>
              <a:rPr lang="en-US" dirty="0" smtClean="0">
                <a:solidFill>
                  <a:schemeClr val="tx1"/>
                </a:solidFill>
              </a:rPr>
              <a:t>The dataset contains </a:t>
            </a:r>
            <a:r>
              <a:rPr lang="en-US" b="1" dirty="0" smtClean="0">
                <a:solidFill>
                  <a:schemeClr val="tx1"/>
                </a:solidFill>
              </a:rPr>
              <a:t>220K </a:t>
            </a:r>
            <a:r>
              <a:rPr lang="en-US" dirty="0" smtClean="0">
                <a:solidFill>
                  <a:schemeClr val="tx1"/>
                </a:solidFill>
              </a:rPr>
              <a:t>words from </a:t>
            </a:r>
            <a:r>
              <a:rPr lang="en-US" b="1" dirty="0" smtClean="0">
                <a:solidFill>
                  <a:schemeClr val="tx1"/>
                </a:solidFill>
              </a:rPr>
              <a:t>11 </a:t>
            </a:r>
            <a:r>
              <a:rPr lang="en-US" dirty="0" smtClean="0">
                <a:solidFill>
                  <a:schemeClr val="tx1"/>
                </a:solidFill>
              </a:rPr>
              <a:t>Indic scripts</a:t>
            </a:r>
            <a:endParaRPr lang="en-US" dirty="0">
              <a:solidFill>
                <a:schemeClr val="tx1"/>
              </a:solidFill>
            </a:endParaRPr>
          </a:p>
        </p:txBody>
      </p:sp>
      <p:sp>
        <p:nvSpPr>
          <p:cNvPr id="6" name="Title 3"/>
          <p:cNvSpPr txBox="1">
            <a:spLocks/>
          </p:cNvSpPr>
          <p:nvPr/>
        </p:nvSpPr>
        <p:spPr bwMode="auto">
          <a:xfrm>
            <a:off x="557463" y="2209800"/>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Implementation Details</a:t>
            </a:r>
            <a:endParaRPr lang="en-US" sz="3600" kern="0" dirty="0">
              <a:solidFill>
                <a:schemeClr val="accent2"/>
              </a:solidFill>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763615080"/>
                  </p:ext>
                </p:extLst>
              </p:nvPr>
            </p:nvGraphicFramePr>
            <p:xfrm>
              <a:off x="914399" y="3183763"/>
              <a:ext cx="7162799" cy="2070100"/>
            </p:xfrm>
            <a:graphic>
              <a:graphicData uri="http://schemas.openxmlformats.org/drawingml/2006/table">
                <a:tbl>
                  <a:tblPr firstRow="1" bandRow="1">
                    <a:tableStyleId>{5C22544A-7EE6-4342-B048-85BDC9FD1C3A}</a:tableStyleId>
                  </a:tblPr>
                  <a:tblGrid>
                    <a:gridCol w="1023257"/>
                    <a:gridCol w="1023257"/>
                    <a:gridCol w="1023257"/>
                    <a:gridCol w="1023257"/>
                    <a:gridCol w="1023257"/>
                    <a:gridCol w="1023257"/>
                    <a:gridCol w="1023257"/>
                  </a:tblGrid>
                  <a:tr h="370840">
                    <a:tc>
                      <a:txBody>
                        <a:bodyPr/>
                        <a:lstStyle/>
                        <a:p>
                          <a:pPr algn="ctr"/>
                          <a:r>
                            <a:rPr lang="en-US" sz="1100" dirty="0" smtClean="0">
                              <a:solidFill>
                                <a:schemeClr val="bg1"/>
                              </a:solidFill>
                              <a:latin typeface="+mj-lt"/>
                            </a:rPr>
                            <a:t>Experiments</a:t>
                          </a:r>
                          <a:endParaRPr lang="en-US" sz="1100" dirty="0">
                            <a:solidFill>
                              <a:schemeClr val="bg1"/>
                            </a:solidFill>
                            <a:latin typeface="+mj-lt"/>
                          </a:endParaRPr>
                        </a:p>
                      </a:txBody>
                      <a:tcPr anchor="ctr"/>
                    </a:tc>
                    <a:tc>
                      <a:txBody>
                        <a:bodyPr/>
                        <a:lstStyle/>
                        <a:p>
                          <a:pPr algn="ctr"/>
                          <a:r>
                            <a:rPr lang="en-US" sz="1100" dirty="0" smtClean="0">
                              <a:solidFill>
                                <a:schemeClr val="bg1"/>
                              </a:solidFill>
                              <a:latin typeface="+mj-lt"/>
                            </a:rPr>
                            <a:t>Type</a:t>
                          </a:r>
                          <a:endParaRPr lang="en-US" sz="1100" dirty="0">
                            <a:solidFill>
                              <a:schemeClr val="bg1"/>
                            </a:solidFill>
                            <a:latin typeface="+mj-lt"/>
                          </a:endParaRPr>
                        </a:p>
                      </a:txBody>
                      <a:tcPr anchor="ctr"/>
                    </a:tc>
                    <a:tc>
                      <a:txBody>
                        <a:bodyPr/>
                        <a:lstStyle/>
                        <a:p>
                          <a:pPr algn="ctr"/>
                          <a:r>
                            <a:rPr lang="en-US" sz="1100" dirty="0" smtClean="0">
                              <a:solidFill>
                                <a:schemeClr val="bg1"/>
                              </a:solidFill>
                              <a:latin typeface="+mj-lt"/>
                            </a:rPr>
                            <a:t>Training*</a:t>
                          </a:r>
                          <a:endParaRPr lang="en-US" sz="1100" dirty="0">
                            <a:solidFill>
                              <a:schemeClr val="bg1"/>
                            </a:solidFill>
                            <a:latin typeface="+mj-lt"/>
                          </a:endParaRPr>
                        </a:p>
                      </a:txBody>
                      <a:tcPr anchor="ctr"/>
                    </a:tc>
                    <a:tc>
                      <a:txBody>
                        <a:bodyPr/>
                        <a:lstStyle/>
                        <a:p>
                          <a:pPr algn="ctr"/>
                          <a:r>
                            <a:rPr lang="en-US" sz="1100" dirty="0" smtClean="0">
                              <a:solidFill>
                                <a:schemeClr val="bg1"/>
                              </a:solidFill>
                              <a:latin typeface="+mj-lt"/>
                            </a:rPr>
                            <a:t>Validation*</a:t>
                          </a:r>
                          <a:endParaRPr lang="en-US" sz="1100" dirty="0">
                            <a:solidFill>
                              <a:schemeClr val="bg1"/>
                            </a:solidFill>
                            <a:latin typeface="+mj-lt"/>
                          </a:endParaRPr>
                        </a:p>
                      </a:txBody>
                      <a:tcPr anchor="ctr"/>
                    </a:tc>
                    <a:tc>
                      <a:txBody>
                        <a:bodyPr/>
                        <a:lstStyle/>
                        <a:p>
                          <a:pPr algn="ctr"/>
                          <a:r>
                            <a:rPr lang="en-US" sz="1100" dirty="0" smtClean="0">
                              <a:solidFill>
                                <a:schemeClr val="bg1"/>
                              </a:solidFill>
                              <a:latin typeface="+mj-lt"/>
                            </a:rPr>
                            <a:t>Testing*</a:t>
                          </a:r>
                          <a:endParaRPr lang="en-US" sz="1100" dirty="0">
                            <a:solidFill>
                              <a:schemeClr val="bg1"/>
                            </a:solidFill>
                            <a:latin typeface="+mj-lt"/>
                          </a:endParaRPr>
                        </a:p>
                      </a:txBody>
                      <a:tcPr anchor="ctr"/>
                    </a:tc>
                    <a:tc>
                      <a:txBody>
                        <a:bodyPr/>
                        <a:lstStyle/>
                        <a:p>
                          <a:pPr algn="ctr"/>
                          <a:r>
                            <a:rPr lang="en-US" sz="1100" dirty="0" smtClean="0">
                              <a:solidFill>
                                <a:schemeClr val="bg1"/>
                              </a:solidFill>
                              <a:latin typeface="+mj-lt"/>
                            </a:rPr>
                            <a:t>Training Time</a:t>
                          </a:r>
                        </a:p>
                        <a:p>
                          <a:pPr algn="ctr"/>
                          <a14:m>
                            <m:oMath xmlns:m="http://schemas.openxmlformats.org/officeDocument/2006/math">
                              <m:r>
                                <a:rPr lang="en-US" sz="1050" b="1" i="1" smtClean="0">
                                  <a:solidFill>
                                    <a:schemeClr val="bg1"/>
                                  </a:solidFill>
                                  <a:latin typeface="Cambria Math" panose="02040503050406030204" pitchFamily="18" charset="0"/>
                                </a:rPr>
                                <m:t>(</m:t>
                              </m:r>
                              <m:r>
                                <a:rPr lang="en-US" sz="1050" b="1" i="1" smtClean="0">
                                  <a:solidFill>
                                    <a:schemeClr val="bg1"/>
                                  </a:solidFill>
                                  <a:latin typeface="Cambria Math" panose="02040503050406030204" pitchFamily="18" charset="0"/>
                                </a:rPr>
                                <m:t>𝒉𝒓𝒔</m:t>
                              </m:r>
                              <m:r>
                                <a:rPr lang="en-US" sz="1050" b="1" i="1" smtClean="0">
                                  <a:solidFill>
                                    <a:schemeClr val="bg1"/>
                                  </a:solidFill>
                                  <a:latin typeface="Cambria Math" panose="02040503050406030204" pitchFamily="18" charset="0"/>
                                </a:rPr>
                                <m:t>/</m:t>
                              </m:r>
                              <m:r>
                                <a:rPr lang="en-US" sz="1050" b="1" i="1" smtClean="0">
                                  <a:solidFill>
                                    <a:schemeClr val="bg1"/>
                                  </a:solidFill>
                                  <a:latin typeface="Cambria Math" panose="02040503050406030204" pitchFamily="18" charset="0"/>
                                </a:rPr>
                                <m:t>𝒆𝒑𝒐𝒄𝒉</m:t>
                              </m:r>
                              <m:r>
                                <a:rPr lang="en-US" sz="1050" b="1" i="1" smtClean="0">
                                  <a:solidFill>
                                    <a:schemeClr val="bg1"/>
                                  </a:solidFill>
                                  <a:latin typeface="Cambria Math" panose="02040503050406030204" pitchFamily="18" charset="0"/>
                                </a:rPr>
                                <m:t>)</m:t>
                              </m:r>
                            </m:oMath>
                          </a14:m>
                          <a:r>
                            <a:rPr lang="en-US" sz="1050" dirty="0" smtClean="0">
                              <a:solidFill>
                                <a:schemeClr val="bg1"/>
                              </a:solidFill>
                              <a:latin typeface="+mj-lt"/>
                            </a:rPr>
                            <a:t>*</a:t>
                          </a:r>
                          <a:endParaRPr lang="en-US" sz="1050" dirty="0">
                            <a:solidFill>
                              <a:schemeClr val="bg1"/>
                            </a:solidFill>
                            <a:latin typeface="+mj-lt"/>
                          </a:endParaRPr>
                        </a:p>
                      </a:txBody>
                      <a:tcPr anchor="ctr"/>
                    </a:tc>
                    <a:tc>
                      <a:txBody>
                        <a:bodyPr/>
                        <a:lstStyle/>
                        <a:p>
                          <a:pPr algn="ctr"/>
                          <a:r>
                            <a:rPr lang="en-US" sz="1100" dirty="0" smtClean="0">
                              <a:solidFill>
                                <a:schemeClr val="bg1"/>
                              </a:solidFill>
                              <a:latin typeface="+mj-lt"/>
                            </a:rPr>
                            <a:t>Testing Time*</a:t>
                          </a:r>
                        </a:p>
                      </a:txBody>
                      <a:tcPr anchor="ctr"/>
                    </a:tc>
                  </a:tr>
                  <a:tr h="370840">
                    <a:tc rowSpan="2">
                      <a:txBody>
                        <a:bodyPr/>
                        <a:lstStyle/>
                        <a:p>
                          <a:pPr algn="l"/>
                          <a:r>
                            <a:rPr lang="en-US" sz="1100" dirty="0" smtClean="0">
                              <a:latin typeface="+mj-lt"/>
                            </a:rPr>
                            <a:t>Script</a:t>
                          </a:r>
                          <a:endParaRPr lang="en-US" sz="1100" dirty="0">
                            <a:latin typeface="+mj-lt"/>
                          </a:endParaRPr>
                        </a:p>
                      </a:txBody>
                      <a:tcPr anchor="ctr"/>
                    </a:tc>
                    <a:tc>
                      <a:txBody>
                        <a:bodyPr/>
                        <a:lstStyle/>
                        <a:p>
                          <a:pPr algn="ctr"/>
                          <a:r>
                            <a:rPr lang="en-US" sz="1100" dirty="0" smtClean="0">
                              <a:latin typeface="+mj-lt"/>
                            </a:rPr>
                            <a:t>Line</a:t>
                          </a:r>
                          <a:endParaRPr lang="en-US" sz="1100" dirty="0">
                            <a:latin typeface="+mj-lt"/>
                          </a:endParaRPr>
                        </a:p>
                      </a:txBody>
                      <a:tcPr anchor="ctr"/>
                    </a:tc>
                    <a:tc>
                      <a:txBody>
                        <a:bodyPr/>
                        <a:lstStyle/>
                        <a:p>
                          <a:pPr algn="ctr"/>
                          <a:r>
                            <a:rPr lang="en-US" sz="1100" dirty="0" smtClean="0">
                              <a:latin typeface="+mj-lt"/>
                            </a:rPr>
                            <a:t>120K</a:t>
                          </a:r>
                          <a:endParaRPr lang="en-US" sz="1100" dirty="0">
                            <a:latin typeface="+mj-lt"/>
                          </a:endParaRPr>
                        </a:p>
                      </a:txBody>
                      <a:tcPr anchor="ctr"/>
                    </a:tc>
                    <a:tc>
                      <a:txBody>
                        <a:bodyPr/>
                        <a:lstStyle/>
                        <a:p>
                          <a:pPr algn="ctr"/>
                          <a:r>
                            <a:rPr lang="en-US" sz="1100" dirty="0" smtClean="0">
                              <a:latin typeface="+mj-lt"/>
                            </a:rPr>
                            <a:t>   60K</a:t>
                          </a:r>
                          <a:endParaRPr lang="en-US" sz="1100" dirty="0">
                            <a:latin typeface="+mj-lt"/>
                          </a:endParaRPr>
                        </a:p>
                      </a:txBody>
                      <a:tcPr anchor="ctr"/>
                    </a:tc>
                    <a:tc>
                      <a:txBody>
                        <a:bodyPr/>
                        <a:lstStyle/>
                        <a:p>
                          <a:pPr algn="ctr"/>
                          <a:r>
                            <a:rPr lang="en-US" sz="1100" dirty="0" smtClean="0">
                              <a:latin typeface="+mj-lt"/>
                            </a:rPr>
                            <a:t>1.003M</a:t>
                          </a:r>
                          <a:endParaRPr lang="en-US" sz="1100" dirty="0">
                            <a:latin typeface="+mj-lt"/>
                          </a:endParaRPr>
                        </a:p>
                      </a:txBody>
                      <a:tcPr anchor="ctr"/>
                    </a:tc>
                    <a:tc>
                      <a:txBody>
                        <a:bodyPr/>
                        <a:lstStyle/>
                        <a:p>
                          <a:pPr algn="ctr"/>
                          <a:r>
                            <a:rPr lang="en-US" sz="1100" dirty="0" smtClean="0">
                              <a:latin typeface="+mj-lt"/>
                            </a:rPr>
                            <a:t>4.11</a:t>
                          </a:r>
                          <a:endParaRPr lang="en-US" sz="1050" dirty="0">
                            <a:latin typeface="+mj-lt"/>
                          </a:endParaRPr>
                        </a:p>
                      </a:txBody>
                      <a:tcPr anchor="ctr"/>
                    </a:tc>
                    <a:tc>
                      <a:txBody>
                        <a:bodyPr/>
                        <a:lstStyle/>
                        <a:p>
                          <a:pPr algn="ctr"/>
                          <a:r>
                            <a:rPr lang="en-US" sz="1100" dirty="0" smtClean="0">
                              <a:latin typeface="+mj-lt"/>
                            </a:rPr>
                            <a:t>0.5 </a:t>
                          </a:r>
                          <a14:m>
                            <m:oMath xmlns:m="http://schemas.openxmlformats.org/officeDocument/2006/math">
                              <m:r>
                                <a:rPr lang="en-US" sz="1100" b="0" i="1" smtClean="0">
                                  <a:latin typeface="Cambria Math" panose="02040503050406030204" pitchFamily="18" charset="0"/>
                                </a:rPr>
                                <m:t>𝑚𝑠</m:t>
                              </m:r>
                              <m:r>
                                <a:rPr lang="en-US" sz="1100" b="0" i="1" smtClean="0">
                                  <a:latin typeface="Cambria Math" panose="02040503050406030204" pitchFamily="18" charset="0"/>
                                </a:rPr>
                                <m:t>/</m:t>
                              </m:r>
                              <m:r>
                                <a:rPr lang="en-US" sz="1100" b="0" i="1" smtClean="0">
                                  <a:latin typeface="Cambria Math" panose="02040503050406030204" pitchFamily="18" charset="0"/>
                                </a:rPr>
                                <m:t>𝑙𝑖𝑛𝑒</m:t>
                              </m:r>
                            </m:oMath>
                          </a14:m>
                          <a:endParaRPr lang="en-US" sz="1100" dirty="0">
                            <a:latin typeface="+mj-lt"/>
                          </a:endParaRPr>
                        </a:p>
                      </a:txBody>
                      <a:tcPr anchor="ctr"/>
                    </a:tc>
                  </a:tr>
                  <a:tr h="370840">
                    <a:tc vMerge="1">
                      <a:txBody>
                        <a:bodyPr/>
                        <a:lstStyle/>
                        <a:p>
                          <a:endParaRPr lang="en-US" dirty="0"/>
                        </a:p>
                      </a:txBody>
                      <a:tcPr/>
                    </a:tc>
                    <a:tc>
                      <a:txBody>
                        <a:bodyPr/>
                        <a:lstStyle/>
                        <a:p>
                          <a:pPr algn="ctr"/>
                          <a:r>
                            <a:rPr lang="en-US" sz="1100" dirty="0" smtClean="0">
                              <a:latin typeface="+mj-lt"/>
                            </a:rPr>
                            <a:t>Words</a:t>
                          </a:r>
                          <a:endParaRPr lang="en-US" sz="1100" dirty="0">
                            <a:latin typeface="+mj-lt"/>
                          </a:endParaRPr>
                        </a:p>
                      </a:txBody>
                      <a:tcPr anchor="ctr"/>
                    </a:tc>
                    <a:tc>
                      <a:txBody>
                        <a:bodyPr/>
                        <a:lstStyle/>
                        <a:p>
                          <a:pPr algn="ctr"/>
                          <a:r>
                            <a:rPr lang="en-US" sz="1100" dirty="0" smtClean="0">
                              <a:latin typeface="+mj-lt"/>
                            </a:rPr>
                            <a:t>960K</a:t>
                          </a:r>
                          <a:endParaRPr lang="en-US" sz="1100" dirty="0">
                            <a:latin typeface="+mj-lt"/>
                          </a:endParaRPr>
                        </a:p>
                      </a:txBody>
                      <a:tcPr anchor="ctr"/>
                    </a:tc>
                    <a:tc>
                      <a:txBody>
                        <a:bodyPr/>
                        <a:lstStyle/>
                        <a:p>
                          <a:pPr algn="ctr"/>
                          <a:r>
                            <a:rPr lang="en-US" sz="1100" dirty="0" smtClean="0">
                              <a:latin typeface="+mj-lt"/>
                            </a:rPr>
                            <a:t>240K</a:t>
                          </a:r>
                          <a:endParaRPr lang="en-US" sz="1100" dirty="0">
                            <a:latin typeface="+mj-lt"/>
                          </a:endParaRPr>
                        </a:p>
                      </a:txBody>
                      <a:tcPr anchor="ctr"/>
                    </a:tc>
                    <a:tc>
                      <a:txBody>
                        <a:bodyPr/>
                        <a:lstStyle/>
                        <a:p>
                          <a:pPr algn="ctr"/>
                          <a:r>
                            <a:rPr lang="en-US" sz="1100" dirty="0" smtClean="0">
                              <a:latin typeface="+mj-lt"/>
                            </a:rPr>
                            <a:t>11.64M</a:t>
                          </a:r>
                          <a:endParaRPr lang="en-US" sz="1100" dirty="0">
                            <a:latin typeface="+mj-lt"/>
                          </a:endParaRPr>
                        </a:p>
                      </a:txBody>
                      <a:tcPr anchor="ctr"/>
                    </a:tc>
                    <a:tc>
                      <a:txBody>
                        <a:bodyPr/>
                        <a:lstStyle/>
                        <a:p>
                          <a:pPr algn="ctr"/>
                          <a:r>
                            <a:rPr lang="en-US" sz="1100" dirty="0" smtClean="0">
                              <a:latin typeface="+mj-lt"/>
                            </a:rPr>
                            <a:t>3.75</a:t>
                          </a:r>
                          <a:endParaRPr lang="en-US" sz="1100" dirty="0">
                            <a:latin typeface="+mj-lt"/>
                          </a:endParaRPr>
                        </a:p>
                      </a:txBody>
                      <a:tcPr anchor="ctr"/>
                    </a:tc>
                    <a:tc>
                      <a:txBody>
                        <a:bodyPr/>
                        <a:lstStyle/>
                        <a:p>
                          <a:pPr algn="ctr"/>
                          <a:r>
                            <a:rPr lang="en-US" sz="1100" dirty="0" smtClean="0">
                              <a:latin typeface="+mj-lt"/>
                            </a:rPr>
                            <a:t>0.1 </a:t>
                          </a:r>
                          <a14:m>
                            <m:oMath xmlns:m="http://schemas.openxmlformats.org/officeDocument/2006/math">
                              <m:r>
                                <a:rPr lang="en-US" sz="1100" b="0" i="1" smtClean="0">
                                  <a:latin typeface="Cambria Math" panose="02040503050406030204" pitchFamily="18" charset="0"/>
                                </a:rPr>
                                <m:t>𝑚𝑠</m:t>
                              </m:r>
                              <m:r>
                                <a:rPr lang="en-US" sz="1100" b="0" i="1" smtClean="0">
                                  <a:latin typeface="Cambria Math" panose="02040503050406030204" pitchFamily="18" charset="0"/>
                                </a:rPr>
                                <m:t>/</m:t>
                              </m:r>
                              <m:r>
                                <a:rPr lang="en-US" sz="1100" b="0" i="1" smtClean="0">
                                  <a:latin typeface="Cambria Math" panose="02040503050406030204" pitchFamily="18" charset="0"/>
                                </a:rPr>
                                <m:t>𝑤𝑜𝑟𝑑</m:t>
                              </m:r>
                            </m:oMath>
                          </a14:m>
                          <a:endParaRPr lang="en-US" sz="1100" dirty="0">
                            <a:latin typeface="+mj-lt"/>
                          </a:endParaRPr>
                        </a:p>
                      </a:txBody>
                      <a:tcPr anchor="ctr"/>
                    </a:tc>
                  </a:tr>
                  <a:tr h="370840">
                    <a:tc rowSpan="2">
                      <a:txBody>
                        <a:bodyPr/>
                        <a:lstStyle/>
                        <a:p>
                          <a:pPr algn="l"/>
                          <a:r>
                            <a:rPr lang="en-US" sz="1100" dirty="0" smtClean="0">
                              <a:latin typeface="+mj-lt"/>
                            </a:rPr>
                            <a:t>Language</a:t>
                          </a:r>
                          <a:endParaRPr lang="en-US" sz="1100" dirty="0">
                            <a:latin typeface="+mj-lt"/>
                          </a:endParaRPr>
                        </a:p>
                      </a:txBody>
                      <a:tcPr anchor="ctr"/>
                    </a:tc>
                    <a:tc>
                      <a:txBody>
                        <a:bodyPr/>
                        <a:lstStyle/>
                        <a:p>
                          <a:pPr algn="ctr"/>
                          <a:r>
                            <a:rPr lang="en-US" sz="1100" dirty="0" smtClean="0">
                              <a:latin typeface="+mj-lt"/>
                            </a:rPr>
                            <a:t>Line</a:t>
                          </a:r>
                          <a:endParaRPr lang="en-US" sz="1100" dirty="0">
                            <a:latin typeface="+mj-lt"/>
                          </a:endParaRPr>
                        </a:p>
                      </a:txBody>
                      <a:tcPr anchor="ctr"/>
                    </a:tc>
                    <a:tc>
                      <a:txBody>
                        <a:bodyPr/>
                        <a:lstStyle/>
                        <a:p>
                          <a:pPr algn="ctr"/>
                          <a:r>
                            <a:rPr lang="en-US" sz="1100" dirty="0" smtClean="0">
                              <a:latin typeface="+mj-lt"/>
                            </a:rPr>
                            <a:t>  30K</a:t>
                          </a:r>
                          <a:endParaRPr lang="en-US" sz="1100" dirty="0">
                            <a:latin typeface="+mj-lt"/>
                          </a:endParaRPr>
                        </a:p>
                      </a:txBody>
                      <a:tcPr anchor="ctr"/>
                    </a:tc>
                    <a:tc>
                      <a:txBody>
                        <a:bodyPr/>
                        <a:lstStyle/>
                        <a:p>
                          <a:pPr algn="ctr"/>
                          <a:r>
                            <a:rPr lang="en-US" sz="1100" dirty="0" smtClean="0">
                              <a:latin typeface="+mj-lt"/>
                            </a:rPr>
                            <a:t>  15K</a:t>
                          </a:r>
                          <a:endParaRPr lang="en-US" sz="1100" dirty="0">
                            <a:latin typeface="+mj-lt"/>
                          </a:endParaRPr>
                        </a:p>
                      </a:txBody>
                      <a:tcPr anchor="ctr"/>
                    </a:tc>
                    <a:tc>
                      <a:txBody>
                        <a:bodyPr/>
                        <a:lstStyle/>
                        <a:p>
                          <a:pPr algn="ctr"/>
                          <a:r>
                            <a:rPr lang="en-US" sz="1100" dirty="0" smtClean="0">
                              <a:latin typeface="+mj-lt"/>
                            </a:rPr>
                            <a:t>    100K</a:t>
                          </a:r>
                          <a:endParaRPr lang="en-US" sz="1100" dirty="0">
                            <a:latin typeface="+mj-lt"/>
                          </a:endParaRPr>
                        </a:p>
                      </a:txBody>
                      <a:tcPr anchor="ctr"/>
                    </a:tc>
                    <a:tc>
                      <a:txBody>
                        <a:bodyPr/>
                        <a:lstStyle/>
                        <a:p>
                          <a:pPr algn="ctr"/>
                          <a:r>
                            <a:rPr lang="en-US" sz="1100" dirty="0" smtClean="0">
                              <a:latin typeface="+mj-lt"/>
                            </a:rPr>
                            <a:t>0.80</a:t>
                          </a:r>
                          <a:endParaRPr lang="en-US" sz="1100" dirty="0">
                            <a:latin typeface="+mj-lt"/>
                          </a:endParaRPr>
                        </a:p>
                      </a:txBody>
                      <a:tcPr anchor="ctr"/>
                    </a:tc>
                    <a:tc>
                      <a:txBody>
                        <a:bodyPr/>
                        <a:lstStyle/>
                        <a:p>
                          <a:pPr algn="ctr"/>
                          <a:r>
                            <a:rPr lang="en-US" sz="1100" dirty="0" smtClean="0">
                              <a:latin typeface="+mj-lt"/>
                            </a:rPr>
                            <a:t>0.5 </a:t>
                          </a:r>
                          <a14:m>
                            <m:oMath xmlns:m="http://schemas.openxmlformats.org/officeDocument/2006/math">
                              <m:r>
                                <a:rPr lang="en-US" sz="1100" b="0" i="1" smtClean="0">
                                  <a:latin typeface="Cambria Math" panose="02040503050406030204" pitchFamily="18" charset="0"/>
                                </a:rPr>
                                <m:t>𝑚𝑠</m:t>
                              </m:r>
                              <m:r>
                                <a:rPr lang="en-US" sz="1100" b="0" i="1" smtClean="0">
                                  <a:latin typeface="Cambria Math" panose="02040503050406030204" pitchFamily="18" charset="0"/>
                                </a:rPr>
                                <m:t>/</m:t>
                              </m:r>
                              <m:r>
                                <a:rPr lang="en-US" sz="1100" b="0" i="1" smtClean="0">
                                  <a:latin typeface="Cambria Math" panose="02040503050406030204" pitchFamily="18" charset="0"/>
                                </a:rPr>
                                <m:t>𝑙𝑖𝑛𝑒</m:t>
                              </m:r>
                            </m:oMath>
                          </a14:m>
                          <a:endParaRPr lang="en-US" sz="1100" dirty="0">
                            <a:latin typeface="+mj-lt"/>
                          </a:endParaRPr>
                        </a:p>
                      </a:txBody>
                      <a:tcPr anchor="ctr"/>
                    </a:tc>
                  </a:tr>
                  <a:tr h="370840">
                    <a:tc vMerge="1">
                      <a:txBody>
                        <a:bodyPr/>
                        <a:lstStyle/>
                        <a:p>
                          <a:endParaRPr lang="en-US" dirty="0"/>
                        </a:p>
                      </a:txBody>
                      <a:tcPr/>
                    </a:tc>
                    <a:tc>
                      <a:txBody>
                        <a:bodyPr/>
                        <a:lstStyle/>
                        <a:p>
                          <a:pPr algn="ctr"/>
                          <a:r>
                            <a:rPr lang="en-US" sz="1100" dirty="0" smtClean="0">
                              <a:latin typeface="+mj-lt"/>
                            </a:rPr>
                            <a:t>Words</a:t>
                          </a:r>
                          <a:endParaRPr lang="en-US" sz="1100" dirty="0">
                            <a:latin typeface="+mj-lt"/>
                          </a:endParaRPr>
                        </a:p>
                      </a:txBody>
                      <a:tcPr anchor="ctr"/>
                    </a:tc>
                    <a:tc>
                      <a:txBody>
                        <a:bodyPr/>
                        <a:lstStyle/>
                        <a:p>
                          <a:pPr algn="ctr"/>
                          <a:r>
                            <a:rPr lang="en-US" sz="1100" dirty="0" smtClean="0">
                              <a:latin typeface="+mj-lt"/>
                            </a:rPr>
                            <a:t>600K</a:t>
                          </a:r>
                          <a:endParaRPr lang="en-US" sz="1100" dirty="0">
                            <a:latin typeface="+mj-lt"/>
                          </a:endParaRPr>
                        </a:p>
                      </a:txBody>
                      <a:tcPr anchor="ctr"/>
                    </a:tc>
                    <a:tc>
                      <a:txBody>
                        <a:bodyPr/>
                        <a:lstStyle/>
                        <a:p>
                          <a:pPr algn="ctr"/>
                          <a:r>
                            <a:rPr lang="en-US" sz="1100" dirty="0" smtClean="0">
                              <a:latin typeface="+mj-lt"/>
                            </a:rPr>
                            <a:t>150K</a:t>
                          </a:r>
                          <a:endParaRPr lang="en-US" sz="1100" dirty="0">
                            <a:latin typeface="+mj-lt"/>
                          </a:endParaRPr>
                        </a:p>
                      </a:txBody>
                      <a:tcPr anchor="ctr"/>
                    </a:tc>
                    <a:tc>
                      <a:txBody>
                        <a:bodyPr/>
                        <a:lstStyle/>
                        <a:p>
                          <a:pPr algn="ctr"/>
                          <a:r>
                            <a:rPr lang="en-US" sz="1100" dirty="0" smtClean="0">
                              <a:latin typeface="+mj-lt"/>
                            </a:rPr>
                            <a:t>1.000M</a:t>
                          </a:r>
                          <a:endParaRPr lang="en-US" sz="1100" dirty="0">
                            <a:latin typeface="+mj-lt"/>
                          </a:endParaRPr>
                        </a:p>
                      </a:txBody>
                      <a:tcPr anchor="ctr"/>
                    </a:tc>
                    <a:tc>
                      <a:txBody>
                        <a:bodyPr/>
                        <a:lstStyle/>
                        <a:p>
                          <a:pPr algn="ctr"/>
                          <a:r>
                            <a:rPr lang="en-US" sz="1100" dirty="0" smtClean="0">
                              <a:latin typeface="+mj-lt"/>
                            </a:rPr>
                            <a:t>2.00</a:t>
                          </a:r>
                          <a:endParaRPr lang="en-US" sz="1100" dirty="0">
                            <a:latin typeface="+mj-lt"/>
                          </a:endParaRPr>
                        </a:p>
                      </a:txBody>
                      <a:tcPr anchor="ctr"/>
                    </a:tc>
                    <a:tc>
                      <a:txBody>
                        <a:bodyPr/>
                        <a:lstStyle/>
                        <a:p>
                          <a:pPr algn="ctr"/>
                          <a:r>
                            <a:rPr lang="en-US" sz="1100" dirty="0" smtClean="0">
                              <a:latin typeface="+mj-lt"/>
                            </a:rPr>
                            <a:t>0.1 </a:t>
                          </a:r>
                          <a14:m>
                            <m:oMath xmlns:m="http://schemas.openxmlformats.org/officeDocument/2006/math">
                              <m:r>
                                <a:rPr lang="en-US" sz="1100" b="0" i="1" smtClean="0">
                                  <a:latin typeface="Cambria Math" panose="02040503050406030204" pitchFamily="18" charset="0"/>
                                </a:rPr>
                                <m:t>𝑚𝑠</m:t>
                              </m:r>
                              <m:r>
                                <a:rPr lang="en-US" sz="1100" b="0" i="1" smtClean="0">
                                  <a:latin typeface="Cambria Math" panose="02040503050406030204" pitchFamily="18" charset="0"/>
                                </a:rPr>
                                <m:t>/</m:t>
                              </m:r>
                              <m:r>
                                <a:rPr lang="en-US" sz="1100" b="0" i="1" smtClean="0">
                                  <a:latin typeface="Cambria Math" panose="02040503050406030204" pitchFamily="18" charset="0"/>
                                </a:rPr>
                                <m:t>𝑤𝑜𝑟𝑑</m:t>
                              </m:r>
                            </m:oMath>
                          </a14:m>
                          <a:endParaRPr lang="en-US" sz="1100" dirty="0">
                            <a:latin typeface="+mj-lt"/>
                          </a:endParaRPr>
                        </a:p>
                      </a:txBody>
                      <a:tcPr anchor="ct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763615080"/>
                  </p:ext>
                </p:extLst>
              </p:nvPr>
            </p:nvGraphicFramePr>
            <p:xfrm>
              <a:off x="914399" y="3183763"/>
              <a:ext cx="7162799" cy="2070100"/>
            </p:xfrm>
            <a:graphic>
              <a:graphicData uri="http://schemas.openxmlformats.org/drawingml/2006/table">
                <a:tbl>
                  <a:tblPr firstRow="1" bandRow="1">
                    <a:tableStyleId>{5C22544A-7EE6-4342-B048-85BDC9FD1C3A}</a:tableStyleId>
                  </a:tblPr>
                  <a:tblGrid>
                    <a:gridCol w="1023257"/>
                    <a:gridCol w="1023257"/>
                    <a:gridCol w="1023257"/>
                    <a:gridCol w="1023257"/>
                    <a:gridCol w="1023257"/>
                    <a:gridCol w="1023257"/>
                    <a:gridCol w="1023257"/>
                  </a:tblGrid>
                  <a:tr h="586740">
                    <a:tc>
                      <a:txBody>
                        <a:bodyPr/>
                        <a:lstStyle/>
                        <a:p>
                          <a:pPr algn="ctr"/>
                          <a:r>
                            <a:rPr lang="en-US" sz="1100" dirty="0" smtClean="0">
                              <a:solidFill>
                                <a:schemeClr val="bg1"/>
                              </a:solidFill>
                              <a:latin typeface="+mj-lt"/>
                            </a:rPr>
                            <a:t>Experiments</a:t>
                          </a:r>
                          <a:endParaRPr lang="en-US" sz="1100" dirty="0">
                            <a:solidFill>
                              <a:schemeClr val="bg1"/>
                            </a:solidFill>
                            <a:latin typeface="+mj-lt"/>
                          </a:endParaRPr>
                        </a:p>
                      </a:txBody>
                      <a:tcPr anchor="ctr"/>
                    </a:tc>
                    <a:tc>
                      <a:txBody>
                        <a:bodyPr/>
                        <a:lstStyle/>
                        <a:p>
                          <a:pPr algn="ctr"/>
                          <a:r>
                            <a:rPr lang="en-US" sz="1100" dirty="0" smtClean="0">
                              <a:solidFill>
                                <a:schemeClr val="bg1"/>
                              </a:solidFill>
                              <a:latin typeface="+mj-lt"/>
                            </a:rPr>
                            <a:t>Type</a:t>
                          </a:r>
                          <a:endParaRPr lang="en-US" sz="1100" dirty="0">
                            <a:solidFill>
                              <a:schemeClr val="bg1"/>
                            </a:solidFill>
                            <a:latin typeface="+mj-lt"/>
                          </a:endParaRPr>
                        </a:p>
                      </a:txBody>
                      <a:tcPr anchor="ctr"/>
                    </a:tc>
                    <a:tc>
                      <a:txBody>
                        <a:bodyPr/>
                        <a:lstStyle/>
                        <a:p>
                          <a:pPr algn="ctr"/>
                          <a:r>
                            <a:rPr lang="en-US" sz="1100" dirty="0" smtClean="0">
                              <a:solidFill>
                                <a:schemeClr val="bg1"/>
                              </a:solidFill>
                              <a:latin typeface="+mj-lt"/>
                            </a:rPr>
                            <a:t>Training*</a:t>
                          </a:r>
                          <a:endParaRPr lang="en-US" sz="1100" dirty="0">
                            <a:solidFill>
                              <a:schemeClr val="bg1"/>
                            </a:solidFill>
                            <a:latin typeface="+mj-lt"/>
                          </a:endParaRPr>
                        </a:p>
                      </a:txBody>
                      <a:tcPr anchor="ctr"/>
                    </a:tc>
                    <a:tc>
                      <a:txBody>
                        <a:bodyPr/>
                        <a:lstStyle/>
                        <a:p>
                          <a:pPr algn="ctr"/>
                          <a:r>
                            <a:rPr lang="en-US" sz="1100" dirty="0" smtClean="0">
                              <a:solidFill>
                                <a:schemeClr val="bg1"/>
                              </a:solidFill>
                              <a:latin typeface="+mj-lt"/>
                            </a:rPr>
                            <a:t>Validation*</a:t>
                          </a:r>
                          <a:endParaRPr lang="en-US" sz="1100" dirty="0">
                            <a:solidFill>
                              <a:schemeClr val="bg1"/>
                            </a:solidFill>
                            <a:latin typeface="+mj-lt"/>
                          </a:endParaRPr>
                        </a:p>
                      </a:txBody>
                      <a:tcPr anchor="ctr"/>
                    </a:tc>
                    <a:tc>
                      <a:txBody>
                        <a:bodyPr/>
                        <a:lstStyle/>
                        <a:p>
                          <a:pPr algn="ctr"/>
                          <a:r>
                            <a:rPr lang="en-US" sz="1100" dirty="0" smtClean="0">
                              <a:solidFill>
                                <a:schemeClr val="bg1"/>
                              </a:solidFill>
                              <a:latin typeface="+mj-lt"/>
                            </a:rPr>
                            <a:t>Testing*</a:t>
                          </a:r>
                          <a:endParaRPr lang="en-US" sz="1100" dirty="0">
                            <a:solidFill>
                              <a:schemeClr val="bg1"/>
                            </a:solidFill>
                            <a:latin typeface="+mj-lt"/>
                          </a:endParaRPr>
                        </a:p>
                      </a:txBody>
                      <a:tcPr anchor="ctr"/>
                    </a:tc>
                    <a:tc>
                      <a:txBody>
                        <a:bodyPr/>
                        <a:lstStyle/>
                        <a:p>
                          <a:endParaRPr lang="en-US"/>
                        </a:p>
                      </a:txBody>
                      <a:tcPr anchor="ctr">
                        <a:blipFill rotWithShape="0">
                          <a:blip r:embed="rId3"/>
                          <a:stretch>
                            <a:fillRect l="-500595" t="-1042" r="-102976" b="-256250"/>
                          </a:stretch>
                        </a:blipFill>
                      </a:tcPr>
                    </a:tc>
                    <a:tc>
                      <a:txBody>
                        <a:bodyPr/>
                        <a:lstStyle/>
                        <a:p>
                          <a:pPr algn="ctr"/>
                          <a:r>
                            <a:rPr lang="en-US" sz="1100" dirty="0" smtClean="0">
                              <a:solidFill>
                                <a:schemeClr val="bg1"/>
                              </a:solidFill>
                              <a:latin typeface="+mj-lt"/>
                            </a:rPr>
                            <a:t>Testing Time*</a:t>
                          </a:r>
                        </a:p>
                      </a:txBody>
                      <a:tcPr anchor="ctr"/>
                    </a:tc>
                  </a:tr>
                  <a:tr h="370840">
                    <a:tc rowSpan="2">
                      <a:txBody>
                        <a:bodyPr/>
                        <a:lstStyle/>
                        <a:p>
                          <a:pPr algn="l"/>
                          <a:r>
                            <a:rPr lang="en-US" sz="1100" dirty="0" smtClean="0">
                              <a:latin typeface="+mj-lt"/>
                            </a:rPr>
                            <a:t>Script</a:t>
                          </a:r>
                          <a:endParaRPr lang="en-US" sz="1100" dirty="0">
                            <a:latin typeface="+mj-lt"/>
                          </a:endParaRPr>
                        </a:p>
                      </a:txBody>
                      <a:tcPr anchor="ctr"/>
                    </a:tc>
                    <a:tc>
                      <a:txBody>
                        <a:bodyPr/>
                        <a:lstStyle/>
                        <a:p>
                          <a:pPr algn="ctr"/>
                          <a:r>
                            <a:rPr lang="en-US" sz="1100" dirty="0" smtClean="0">
                              <a:latin typeface="+mj-lt"/>
                            </a:rPr>
                            <a:t>Line</a:t>
                          </a:r>
                          <a:endParaRPr lang="en-US" sz="1100" dirty="0">
                            <a:latin typeface="+mj-lt"/>
                          </a:endParaRPr>
                        </a:p>
                      </a:txBody>
                      <a:tcPr anchor="ctr"/>
                    </a:tc>
                    <a:tc>
                      <a:txBody>
                        <a:bodyPr/>
                        <a:lstStyle/>
                        <a:p>
                          <a:pPr algn="ctr"/>
                          <a:r>
                            <a:rPr lang="en-US" sz="1100" dirty="0" smtClean="0">
                              <a:latin typeface="+mj-lt"/>
                            </a:rPr>
                            <a:t>120K</a:t>
                          </a:r>
                          <a:endParaRPr lang="en-US" sz="1100" dirty="0">
                            <a:latin typeface="+mj-lt"/>
                          </a:endParaRPr>
                        </a:p>
                      </a:txBody>
                      <a:tcPr anchor="ctr"/>
                    </a:tc>
                    <a:tc>
                      <a:txBody>
                        <a:bodyPr/>
                        <a:lstStyle/>
                        <a:p>
                          <a:pPr algn="ctr"/>
                          <a:r>
                            <a:rPr lang="en-US" sz="1100" dirty="0" smtClean="0">
                              <a:latin typeface="+mj-lt"/>
                            </a:rPr>
                            <a:t>   60K</a:t>
                          </a:r>
                          <a:endParaRPr lang="en-US" sz="1100" dirty="0">
                            <a:latin typeface="+mj-lt"/>
                          </a:endParaRPr>
                        </a:p>
                      </a:txBody>
                      <a:tcPr anchor="ctr"/>
                    </a:tc>
                    <a:tc>
                      <a:txBody>
                        <a:bodyPr/>
                        <a:lstStyle/>
                        <a:p>
                          <a:pPr algn="ctr"/>
                          <a:r>
                            <a:rPr lang="en-US" sz="1100" dirty="0" smtClean="0">
                              <a:latin typeface="+mj-lt"/>
                            </a:rPr>
                            <a:t>1.003M</a:t>
                          </a:r>
                          <a:endParaRPr lang="en-US" sz="1100" dirty="0">
                            <a:latin typeface="+mj-lt"/>
                          </a:endParaRPr>
                        </a:p>
                      </a:txBody>
                      <a:tcPr anchor="ctr"/>
                    </a:tc>
                    <a:tc>
                      <a:txBody>
                        <a:bodyPr/>
                        <a:lstStyle/>
                        <a:p>
                          <a:pPr algn="ctr"/>
                          <a:r>
                            <a:rPr lang="en-US" sz="1100" dirty="0" smtClean="0">
                              <a:latin typeface="+mj-lt"/>
                            </a:rPr>
                            <a:t>4.11</a:t>
                          </a:r>
                          <a:endParaRPr lang="en-US" sz="1050" dirty="0">
                            <a:latin typeface="+mj-lt"/>
                          </a:endParaRPr>
                        </a:p>
                      </a:txBody>
                      <a:tcPr anchor="ctr"/>
                    </a:tc>
                    <a:tc>
                      <a:txBody>
                        <a:bodyPr/>
                        <a:lstStyle/>
                        <a:p>
                          <a:endParaRPr lang="en-US"/>
                        </a:p>
                      </a:txBody>
                      <a:tcPr anchor="ctr">
                        <a:blipFill rotWithShape="0">
                          <a:blip r:embed="rId3"/>
                          <a:stretch>
                            <a:fillRect l="-600595" t="-159016" r="-2976" b="-303279"/>
                          </a:stretch>
                        </a:blipFill>
                      </a:tcPr>
                    </a:tc>
                  </a:tr>
                  <a:tr h="370840">
                    <a:tc vMerge="1">
                      <a:txBody>
                        <a:bodyPr/>
                        <a:lstStyle/>
                        <a:p>
                          <a:endParaRPr lang="en-US" dirty="0"/>
                        </a:p>
                      </a:txBody>
                      <a:tcPr/>
                    </a:tc>
                    <a:tc>
                      <a:txBody>
                        <a:bodyPr/>
                        <a:lstStyle/>
                        <a:p>
                          <a:pPr algn="ctr"/>
                          <a:r>
                            <a:rPr lang="en-US" sz="1100" dirty="0" smtClean="0">
                              <a:latin typeface="+mj-lt"/>
                            </a:rPr>
                            <a:t>Words</a:t>
                          </a:r>
                          <a:endParaRPr lang="en-US" sz="1100" dirty="0">
                            <a:latin typeface="+mj-lt"/>
                          </a:endParaRPr>
                        </a:p>
                      </a:txBody>
                      <a:tcPr anchor="ctr"/>
                    </a:tc>
                    <a:tc>
                      <a:txBody>
                        <a:bodyPr/>
                        <a:lstStyle/>
                        <a:p>
                          <a:pPr algn="ctr"/>
                          <a:r>
                            <a:rPr lang="en-US" sz="1100" dirty="0" smtClean="0">
                              <a:latin typeface="+mj-lt"/>
                            </a:rPr>
                            <a:t>960K</a:t>
                          </a:r>
                          <a:endParaRPr lang="en-US" sz="1100" dirty="0">
                            <a:latin typeface="+mj-lt"/>
                          </a:endParaRPr>
                        </a:p>
                      </a:txBody>
                      <a:tcPr anchor="ctr"/>
                    </a:tc>
                    <a:tc>
                      <a:txBody>
                        <a:bodyPr/>
                        <a:lstStyle/>
                        <a:p>
                          <a:pPr algn="ctr"/>
                          <a:r>
                            <a:rPr lang="en-US" sz="1100" dirty="0" smtClean="0">
                              <a:latin typeface="+mj-lt"/>
                            </a:rPr>
                            <a:t>240K</a:t>
                          </a:r>
                          <a:endParaRPr lang="en-US" sz="1100" dirty="0">
                            <a:latin typeface="+mj-lt"/>
                          </a:endParaRPr>
                        </a:p>
                      </a:txBody>
                      <a:tcPr anchor="ctr"/>
                    </a:tc>
                    <a:tc>
                      <a:txBody>
                        <a:bodyPr/>
                        <a:lstStyle/>
                        <a:p>
                          <a:pPr algn="ctr"/>
                          <a:r>
                            <a:rPr lang="en-US" sz="1100" dirty="0" smtClean="0">
                              <a:latin typeface="+mj-lt"/>
                            </a:rPr>
                            <a:t>11.64M</a:t>
                          </a:r>
                          <a:endParaRPr lang="en-US" sz="1100" dirty="0">
                            <a:latin typeface="+mj-lt"/>
                          </a:endParaRPr>
                        </a:p>
                      </a:txBody>
                      <a:tcPr anchor="ctr"/>
                    </a:tc>
                    <a:tc>
                      <a:txBody>
                        <a:bodyPr/>
                        <a:lstStyle/>
                        <a:p>
                          <a:pPr algn="ctr"/>
                          <a:r>
                            <a:rPr lang="en-US" sz="1100" dirty="0" smtClean="0">
                              <a:latin typeface="+mj-lt"/>
                            </a:rPr>
                            <a:t>3.75</a:t>
                          </a:r>
                          <a:endParaRPr lang="en-US" sz="1100" dirty="0">
                            <a:latin typeface="+mj-lt"/>
                          </a:endParaRPr>
                        </a:p>
                      </a:txBody>
                      <a:tcPr anchor="ctr"/>
                    </a:tc>
                    <a:tc>
                      <a:txBody>
                        <a:bodyPr/>
                        <a:lstStyle/>
                        <a:p>
                          <a:endParaRPr lang="en-US"/>
                        </a:p>
                      </a:txBody>
                      <a:tcPr anchor="ctr">
                        <a:blipFill rotWithShape="0">
                          <a:blip r:embed="rId3"/>
                          <a:stretch>
                            <a:fillRect l="-600595" t="-259016" r="-2976" b="-203279"/>
                          </a:stretch>
                        </a:blipFill>
                      </a:tcPr>
                    </a:tc>
                  </a:tr>
                  <a:tr h="370840">
                    <a:tc rowSpan="2">
                      <a:txBody>
                        <a:bodyPr/>
                        <a:lstStyle/>
                        <a:p>
                          <a:pPr algn="l"/>
                          <a:r>
                            <a:rPr lang="en-US" sz="1100" dirty="0" smtClean="0">
                              <a:latin typeface="+mj-lt"/>
                            </a:rPr>
                            <a:t>Language</a:t>
                          </a:r>
                          <a:endParaRPr lang="en-US" sz="1100" dirty="0">
                            <a:latin typeface="+mj-lt"/>
                          </a:endParaRPr>
                        </a:p>
                      </a:txBody>
                      <a:tcPr anchor="ctr"/>
                    </a:tc>
                    <a:tc>
                      <a:txBody>
                        <a:bodyPr/>
                        <a:lstStyle/>
                        <a:p>
                          <a:pPr algn="ctr"/>
                          <a:r>
                            <a:rPr lang="en-US" sz="1100" dirty="0" smtClean="0">
                              <a:latin typeface="+mj-lt"/>
                            </a:rPr>
                            <a:t>Line</a:t>
                          </a:r>
                          <a:endParaRPr lang="en-US" sz="1100" dirty="0">
                            <a:latin typeface="+mj-lt"/>
                          </a:endParaRPr>
                        </a:p>
                      </a:txBody>
                      <a:tcPr anchor="ctr"/>
                    </a:tc>
                    <a:tc>
                      <a:txBody>
                        <a:bodyPr/>
                        <a:lstStyle/>
                        <a:p>
                          <a:pPr algn="ctr"/>
                          <a:r>
                            <a:rPr lang="en-US" sz="1100" dirty="0" smtClean="0">
                              <a:latin typeface="+mj-lt"/>
                            </a:rPr>
                            <a:t>  30K</a:t>
                          </a:r>
                          <a:endParaRPr lang="en-US" sz="1100" dirty="0">
                            <a:latin typeface="+mj-lt"/>
                          </a:endParaRPr>
                        </a:p>
                      </a:txBody>
                      <a:tcPr anchor="ctr"/>
                    </a:tc>
                    <a:tc>
                      <a:txBody>
                        <a:bodyPr/>
                        <a:lstStyle/>
                        <a:p>
                          <a:pPr algn="ctr"/>
                          <a:r>
                            <a:rPr lang="en-US" sz="1100" dirty="0" smtClean="0">
                              <a:latin typeface="+mj-lt"/>
                            </a:rPr>
                            <a:t>  15K</a:t>
                          </a:r>
                          <a:endParaRPr lang="en-US" sz="1100" dirty="0">
                            <a:latin typeface="+mj-lt"/>
                          </a:endParaRPr>
                        </a:p>
                      </a:txBody>
                      <a:tcPr anchor="ctr"/>
                    </a:tc>
                    <a:tc>
                      <a:txBody>
                        <a:bodyPr/>
                        <a:lstStyle/>
                        <a:p>
                          <a:pPr algn="ctr"/>
                          <a:r>
                            <a:rPr lang="en-US" sz="1100" dirty="0" smtClean="0">
                              <a:latin typeface="+mj-lt"/>
                            </a:rPr>
                            <a:t>    100K</a:t>
                          </a:r>
                          <a:endParaRPr lang="en-US" sz="1100" dirty="0">
                            <a:latin typeface="+mj-lt"/>
                          </a:endParaRPr>
                        </a:p>
                      </a:txBody>
                      <a:tcPr anchor="ctr"/>
                    </a:tc>
                    <a:tc>
                      <a:txBody>
                        <a:bodyPr/>
                        <a:lstStyle/>
                        <a:p>
                          <a:pPr algn="ctr"/>
                          <a:r>
                            <a:rPr lang="en-US" sz="1100" dirty="0" smtClean="0">
                              <a:latin typeface="+mj-lt"/>
                            </a:rPr>
                            <a:t>0.80</a:t>
                          </a:r>
                          <a:endParaRPr lang="en-US" sz="1100" dirty="0">
                            <a:latin typeface="+mj-lt"/>
                          </a:endParaRPr>
                        </a:p>
                      </a:txBody>
                      <a:tcPr anchor="ctr"/>
                    </a:tc>
                    <a:tc>
                      <a:txBody>
                        <a:bodyPr/>
                        <a:lstStyle/>
                        <a:p>
                          <a:endParaRPr lang="en-US"/>
                        </a:p>
                      </a:txBody>
                      <a:tcPr anchor="ctr">
                        <a:blipFill rotWithShape="0">
                          <a:blip r:embed="rId3"/>
                          <a:stretch>
                            <a:fillRect l="-600595" t="-359016" r="-2976" b="-103279"/>
                          </a:stretch>
                        </a:blipFill>
                      </a:tcPr>
                    </a:tc>
                  </a:tr>
                  <a:tr h="370840">
                    <a:tc vMerge="1">
                      <a:txBody>
                        <a:bodyPr/>
                        <a:lstStyle/>
                        <a:p>
                          <a:endParaRPr lang="en-US" dirty="0"/>
                        </a:p>
                      </a:txBody>
                      <a:tcPr/>
                    </a:tc>
                    <a:tc>
                      <a:txBody>
                        <a:bodyPr/>
                        <a:lstStyle/>
                        <a:p>
                          <a:pPr algn="ctr"/>
                          <a:r>
                            <a:rPr lang="en-US" sz="1100" dirty="0" smtClean="0">
                              <a:latin typeface="+mj-lt"/>
                            </a:rPr>
                            <a:t>Words</a:t>
                          </a:r>
                          <a:endParaRPr lang="en-US" sz="1100" dirty="0">
                            <a:latin typeface="+mj-lt"/>
                          </a:endParaRPr>
                        </a:p>
                      </a:txBody>
                      <a:tcPr anchor="ctr"/>
                    </a:tc>
                    <a:tc>
                      <a:txBody>
                        <a:bodyPr/>
                        <a:lstStyle/>
                        <a:p>
                          <a:pPr algn="ctr"/>
                          <a:r>
                            <a:rPr lang="en-US" sz="1100" dirty="0" smtClean="0">
                              <a:latin typeface="+mj-lt"/>
                            </a:rPr>
                            <a:t>600K</a:t>
                          </a:r>
                          <a:endParaRPr lang="en-US" sz="1100" dirty="0">
                            <a:latin typeface="+mj-lt"/>
                          </a:endParaRPr>
                        </a:p>
                      </a:txBody>
                      <a:tcPr anchor="ctr"/>
                    </a:tc>
                    <a:tc>
                      <a:txBody>
                        <a:bodyPr/>
                        <a:lstStyle/>
                        <a:p>
                          <a:pPr algn="ctr"/>
                          <a:r>
                            <a:rPr lang="en-US" sz="1100" dirty="0" smtClean="0">
                              <a:latin typeface="+mj-lt"/>
                            </a:rPr>
                            <a:t>150K</a:t>
                          </a:r>
                          <a:endParaRPr lang="en-US" sz="1100" dirty="0">
                            <a:latin typeface="+mj-lt"/>
                          </a:endParaRPr>
                        </a:p>
                      </a:txBody>
                      <a:tcPr anchor="ctr"/>
                    </a:tc>
                    <a:tc>
                      <a:txBody>
                        <a:bodyPr/>
                        <a:lstStyle/>
                        <a:p>
                          <a:pPr algn="ctr"/>
                          <a:r>
                            <a:rPr lang="en-US" sz="1100" dirty="0" smtClean="0">
                              <a:latin typeface="+mj-lt"/>
                            </a:rPr>
                            <a:t>1.000M</a:t>
                          </a:r>
                          <a:endParaRPr lang="en-US" sz="1100" dirty="0">
                            <a:latin typeface="+mj-lt"/>
                          </a:endParaRPr>
                        </a:p>
                      </a:txBody>
                      <a:tcPr anchor="ctr"/>
                    </a:tc>
                    <a:tc>
                      <a:txBody>
                        <a:bodyPr/>
                        <a:lstStyle/>
                        <a:p>
                          <a:pPr algn="ctr"/>
                          <a:r>
                            <a:rPr lang="en-US" sz="1100" dirty="0" smtClean="0">
                              <a:latin typeface="+mj-lt"/>
                            </a:rPr>
                            <a:t>2.00</a:t>
                          </a:r>
                          <a:endParaRPr lang="en-US" sz="1100" dirty="0">
                            <a:latin typeface="+mj-lt"/>
                          </a:endParaRPr>
                        </a:p>
                      </a:txBody>
                      <a:tcPr anchor="ctr"/>
                    </a:tc>
                    <a:tc>
                      <a:txBody>
                        <a:bodyPr/>
                        <a:lstStyle/>
                        <a:p>
                          <a:endParaRPr lang="en-US"/>
                        </a:p>
                      </a:txBody>
                      <a:tcPr anchor="ctr">
                        <a:blipFill rotWithShape="0">
                          <a:blip r:embed="rId3"/>
                          <a:stretch>
                            <a:fillRect l="-600595" t="-459016" r="-2976" b="-3279"/>
                          </a:stretch>
                        </a:blipFill>
                      </a:tcPr>
                    </a:tc>
                  </a:tr>
                </a:tbl>
              </a:graphicData>
            </a:graphic>
          </p:graphicFrame>
        </mc:Fallback>
      </mc:AlternateContent>
      <mc:AlternateContent xmlns:mc="http://schemas.openxmlformats.org/markup-compatibility/2006" xmlns:a14="http://schemas.microsoft.com/office/drawing/2010/main">
        <mc:Choice Requires="a14">
          <p:sp>
            <p:nvSpPr>
              <p:cNvPr id="5" name="Rectangle 4"/>
              <p:cNvSpPr/>
              <p:nvPr/>
            </p:nvSpPr>
            <p:spPr>
              <a:xfrm>
                <a:off x="1447800" y="5553670"/>
                <a:ext cx="6034338" cy="646331"/>
              </a:xfrm>
              <a:prstGeom prst="rect">
                <a:avLst/>
              </a:prstGeom>
            </p:spPr>
            <p:txBody>
              <a:bodyPr wrap="square">
                <a:spAutoFit/>
              </a:bodyPr>
              <a:lstStyle/>
              <a:p>
                <a:pPr algn="ctr"/>
                <a:r>
                  <a:rPr lang="en-US" b="1" i="1" dirty="0" smtClean="0">
                    <a:solidFill>
                      <a:schemeClr val="tx1"/>
                    </a:solidFill>
                  </a:rPr>
                  <a:t>Implementation Details </a:t>
                </a:r>
                <a:r>
                  <a:rPr lang="en-US" i="1" dirty="0">
                    <a:solidFill>
                      <a:schemeClr val="tx1"/>
                    </a:solidFill>
                  </a:rPr>
                  <a:t>to train and test the </a:t>
                </a:r>
                <a14:m>
                  <m:oMath xmlns:m="http://schemas.openxmlformats.org/officeDocument/2006/math">
                    <m:r>
                      <a:rPr lang="en-US" sz="1600" i="1">
                        <a:solidFill>
                          <a:schemeClr val="tx1"/>
                        </a:solidFill>
                        <a:latin typeface="Cambria Math" panose="02040503050406030204" pitchFamily="18" charset="0"/>
                      </a:rPr>
                      <m:t>𝑅𝑁𝑁𝑠</m:t>
                    </m:r>
                  </m:oMath>
                </a14:m>
                <a:r>
                  <a:rPr lang="en-US" i="1" dirty="0">
                    <a:solidFill>
                      <a:schemeClr val="tx1"/>
                    </a:solidFill>
                  </a:rPr>
                  <a:t> for script and language Identification. </a:t>
                </a:r>
                <a:r>
                  <a:rPr lang="en-US" sz="1400" i="1" dirty="0">
                    <a:solidFill>
                      <a:srgbClr val="FF0000"/>
                    </a:solidFill>
                  </a:rPr>
                  <a:t>*</a:t>
                </a:r>
                <a:r>
                  <a:rPr lang="en-US" sz="1400" i="1" dirty="0">
                    <a:solidFill>
                      <a:schemeClr val="tx1"/>
                    </a:solidFill>
                  </a:rPr>
                  <a:t> Approx. </a:t>
                </a:r>
              </a:p>
            </p:txBody>
          </p:sp>
        </mc:Choice>
        <mc:Fallback xmlns="">
          <p:sp>
            <p:nvSpPr>
              <p:cNvPr id="5" name="Rectangle 4"/>
              <p:cNvSpPr>
                <a:spLocks noRot="1" noChangeAspect="1" noMove="1" noResize="1" noEditPoints="1" noAdjustHandles="1" noChangeArrowheads="1" noChangeShapeType="1" noTextEdit="1"/>
              </p:cNvSpPr>
              <p:nvPr/>
            </p:nvSpPr>
            <p:spPr>
              <a:xfrm>
                <a:off x="1447800" y="5553670"/>
                <a:ext cx="6034338" cy="646331"/>
              </a:xfrm>
              <a:prstGeom prst="rect">
                <a:avLst/>
              </a:prstGeom>
              <a:blipFill rotWithShape="0">
                <a:blip r:embed="rId4"/>
                <a:stretch>
                  <a:fillRect t="-4717" b="-14151"/>
                </a:stretch>
              </a:blipFill>
            </p:spPr>
            <p:txBody>
              <a:bodyPr/>
              <a:lstStyle/>
              <a:p>
                <a:r>
                  <a:rPr lang="en-US">
                    <a:noFill/>
                  </a:rPr>
                  <a:t> </a:t>
                </a:r>
              </a:p>
            </p:txBody>
          </p:sp>
        </mc:Fallback>
      </mc:AlternateContent>
    </p:spTree>
    <p:extLst>
      <p:ext uri="{BB962C8B-B14F-4D97-AF65-F5344CB8AC3E}">
        <p14:creationId xmlns:p14="http://schemas.microsoft.com/office/powerpoint/2010/main" val="20330037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557464" y="228600"/>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Results and Discussions</a:t>
            </a:r>
            <a:endParaRPr lang="en-US" sz="3600" kern="0" dirty="0">
              <a:solidFill>
                <a:schemeClr val="accent2"/>
              </a:solidFill>
            </a:endParaRPr>
          </a:p>
        </p:txBody>
      </p:sp>
      <p:sp>
        <p:nvSpPr>
          <p:cNvPr id="2" name="TextBox 1"/>
          <p:cNvSpPr txBox="1"/>
          <p:nvPr/>
        </p:nvSpPr>
        <p:spPr>
          <a:xfrm>
            <a:off x="328864" y="1066800"/>
            <a:ext cx="7214936" cy="400110"/>
          </a:xfrm>
          <a:prstGeom prst="rect">
            <a:avLst/>
          </a:prstGeom>
          <a:noFill/>
        </p:spPr>
        <p:txBody>
          <a:bodyPr wrap="square" rtlCol="0">
            <a:spAutoFit/>
          </a:bodyPr>
          <a:lstStyle/>
          <a:p>
            <a:r>
              <a:rPr lang="en-US" sz="2000" dirty="0" smtClean="0">
                <a:solidFill>
                  <a:schemeClr val="tx1"/>
                </a:solidFill>
              </a:rPr>
              <a:t>Script Identification: Quantitative Results on Our Dataset</a:t>
            </a:r>
            <a:r>
              <a:rPr lang="en-US" sz="2000" baseline="30000" dirty="0" smtClean="0">
                <a:solidFill>
                  <a:srgbClr val="FF0000"/>
                </a:solidFill>
              </a:rPr>
              <a:t>1</a:t>
            </a:r>
            <a:endParaRPr lang="en-US" sz="2000" dirty="0">
              <a:solidFill>
                <a:srgbClr val="FF0000"/>
              </a:solidFill>
            </a:endParaRPr>
          </a:p>
        </p:txBody>
      </p:sp>
      <p:graphicFrame>
        <p:nvGraphicFramePr>
          <p:cNvPr id="39" name="Table 38"/>
          <p:cNvGraphicFramePr>
            <a:graphicFrameLocks noGrp="1"/>
          </p:cNvGraphicFramePr>
          <p:nvPr>
            <p:extLst>
              <p:ext uri="{D42A27DB-BD31-4B8C-83A1-F6EECF244321}">
                <p14:modId xmlns:p14="http://schemas.microsoft.com/office/powerpoint/2010/main" val="1961116489"/>
              </p:ext>
            </p:extLst>
          </p:nvPr>
        </p:nvGraphicFramePr>
        <p:xfrm>
          <a:off x="2362200" y="1589310"/>
          <a:ext cx="3931920" cy="4846324"/>
        </p:xfrm>
        <a:graphic>
          <a:graphicData uri="http://schemas.openxmlformats.org/drawingml/2006/table">
            <a:tbl>
              <a:tblPr firstRow="1" bandRow="1">
                <a:tableStyleId>{5C22544A-7EE6-4342-B048-85BDC9FD1C3A}</a:tableStyleId>
              </a:tblPr>
              <a:tblGrid>
                <a:gridCol w="1447800"/>
                <a:gridCol w="1173480"/>
                <a:gridCol w="1310640"/>
              </a:tblGrid>
              <a:tr h="152400">
                <a:tc rowSpan="2">
                  <a:txBody>
                    <a:bodyPr/>
                    <a:lstStyle/>
                    <a:p>
                      <a:pPr algn="ctr"/>
                      <a:r>
                        <a:rPr lang="en-US" sz="1800" cap="none" spc="0" dirty="0" smtClean="0">
                          <a:ln w="0"/>
                          <a:solidFill>
                            <a:schemeClr val="lt1"/>
                          </a:solidFill>
                          <a:effectLst>
                            <a:outerShdw blurRad="38100" dist="19050" dir="2700000" algn="tl" rotWithShape="0">
                              <a:schemeClr val="dk1">
                                <a:alpha val="40000"/>
                              </a:schemeClr>
                            </a:outerShdw>
                          </a:effectLst>
                          <a:latin typeface="+mj-lt"/>
                        </a:rPr>
                        <a:t>Scripts</a:t>
                      </a:r>
                      <a:r>
                        <a:rPr lang="en-US" sz="1800" cap="none" spc="0" dirty="0" smtClean="0">
                          <a:ln w="0"/>
                          <a:effectLst>
                            <a:outerShdw blurRad="38100" dist="19050" dir="2700000" algn="tl" rotWithShape="0">
                              <a:schemeClr val="dk1">
                                <a:alpha val="40000"/>
                              </a:schemeClr>
                            </a:outerShdw>
                          </a:effectLst>
                          <a:latin typeface="+mj-lt"/>
                        </a:rPr>
                        <a:t>/</a:t>
                      </a:r>
                    </a:p>
                    <a:p>
                      <a:pPr algn="ctr"/>
                      <a:r>
                        <a:rPr lang="en-US" sz="1800" cap="none" spc="0" dirty="0" smtClean="0">
                          <a:ln w="0"/>
                          <a:effectLst>
                            <a:outerShdw blurRad="38100" dist="19050" dir="2700000" algn="tl" rotWithShape="0">
                              <a:schemeClr val="dk1">
                                <a:alpha val="40000"/>
                              </a:schemeClr>
                            </a:outerShdw>
                          </a:effectLst>
                          <a:latin typeface="+mj-lt"/>
                        </a:rPr>
                        <a:t>Languages</a:t>
                      </a:r>
                      <a:endParaRPr lang="en-US" sz="1800" b="0" cap="none" spc="0" dirty="0">
                        <a:ln w="0"/>
                        <a:solidFill>
                          <a:schemeClr val="tx1"/>
                        </a:solidFill>
                        <a:effectLst>
                          <a:outerShdw blurRad="38100" dist="19050" dir="2700000" algn="tl" rotWithShape="0">
                            <a:schemeClr val="dk1">
                              <a:alpha val="40000"/>
                            </a:schemeClr>
                          </a:outerShdw>
                        </a:effectLst>
                        <a:latin typeface="+mj-lt"/>
                      </a:endParaRPr>
                    </a:p>
                  </a:txBody>
                  <a:tcPr marL="71846" marR="71846" marT="35923" marB="35923" anchor="ctr"/>
                </a:tc>
                <a:tc gridSpan="2">
                  <a:txBody>
                    <a:bodyPr/>
                    <a:lstStyle/>
                    <a:p>
                      <a:pPr algn="ctr"/>
                      <a:r>
                        <a:rPr lang="en-US" sz="1800" dirty="0" smtClean="0">
                          <a:latin typeface="+mj-lt"/>
                        </a:rPr>
                        <a:t>Accuracies (in %)</a:t>
                      </a:r>
                      <a:endParaRPr lang="en-US" sz="1800" dirty="0">
                        <a:solidFill>
                          <a:schemeClr val="bg1"/>
                        </a:solidFill>
                        <a:latin typeface="+mj-lt"/>
                      </a:endParaRPr>
                    </a:p>
                  </a:txBody>
                  <a:tcPr marL="71846" marR="71846" marT="35923" marB="35923" anchor="ctr"/>
                </a:tc>
                <a:tc hMerge="1">
                  <a:txBody>
                    <a:bodyPr/>
                    <a:lstStyle/>
                    <a:p>
                      <a:pPr algn="ctr"/>
                      <a:endParaRPr lang="en-US" sz="3600" dirty="0">
                        <a:solidFill>
                          <a:schemeClr val="tx1"/>
                        </a:solidFill>
                      </a:endParaRPr>
                    </a:p>
                  </a:txBody>
                  <a:tcPr/>
                </a:tc>
              </a:tr>
              <a:tr h="152400">
                <a:tc vMerge="1">
                  <a:txBody>
                    <a:bodyPr/>
                    <a:lstStyle/>
                    <a:p>
                      <a:pPr algn="ctr"/>
                      <a:endParaRPr lang="en-US" sz="1400" dirty="0"/>
                    </a:p>
                  </a:txBody>
                  <a:tcPr/>
                </a:tc>
                <a:tc>
                  <a:txBody>
                    <a:bodyPr/>
                    <a:lstStyle/>
                    <a:p>
                      <a:pPr algn="ctr"/>
                      <a:r>
                        <a:rPr lang="en-US" sz="1800" dirty="0" smtClean="0">
                          <a:solidFill>
                            <a:schemeClr val="bg1"/>
                          </a:solidFill>
                          <a:latin typeface="+mj-lt"/>
                        </a:rPr>
                        <a:t>Lines</a:t>
                      </a:r>
                      <a:endParaRPr lang="en-US" sz="1800" dirty="0">
                        <a:solidFill>
                          <a:schemeClr val="bg1"/>
                        </a:solidFill>
                        <a:latin typeface="+mj-lt"/>
                      </a:endParaRPr>
                    </a:p>
                  </a:txBody>
                  <a:tcPr marL="71846" marR="71846" marT="35923" marB="35923" anchor="ctr">
                    <a:solidFill>
                      <a:schemeClr val="accent1"/>
                    </a:solidFill>
                  </a:tcPr>
                </a:tc>
                <a:tc>
                  <a:txBody>
                    <a:bodyPr/>
                    <a:lstStyle/>
                    <a:p>
                      <a:pPr algn="ctr"/>
                      <a:r>
                        <a:rPr lang="en-US" sz="1800" dirty="0" smtClean="0">
                          <a:solidFill>
                            <a:schemeClr val="bg1"/>
                          </a:solidFill>
                          <a:latin typeface="+mj-lt"/>
                        </a:rPr>
                        <a:t>Words</a:t>
                      </a:r>
                      <a:endParaRPr lang="en-US" sz="1800" dirty="0">
                        <a:solidFill>
                          <a:schemeClr val="bg1"/>
                        </a:solidFill>
                        <a:latin typeface="+mj-lt"/>
                      </a:endParaRPr>
                    </a:p>
                  </a:txBody>
                  <a:tcPr marL="71846" marR="71846" marT="35923" marB="35923" anchor="ctr">
                    <a:solidFill>
                      <a:schemeClr val="accent1"/>
                    </a:solidFill>
                  </a:tcPr>
                </a:tc>
              </a:tr>
              <a:tr h="152400">
                <a:tc>
                  <a:txBody>
                    <a:bodyPr/>
                    <a:lstStyle/>
                    <a:p>
                      <a:pPr algn="l"/>
                      <a:r>
                        <a:rPr lang="en-US" sz="1800" dirty="0" smtClean="0">
                          <a:latin typeface="+mj-lt"/>
                        </a:rPr>
                        <a:t>Hindi</a:t>
                      </a:r>
                      <a:endParaRPr lang="en-US" sz="1800" b="1" dirty="0">
                        <a:latin typeface="+mj-lt"/>
                      </a:endParaRPr>
                    </a:p>
                  </a:txBody>
                  <a:tcPr marL="71846" marR="71846" marT="35923" marB="35923" anchor="ctr"/>
                </a:tc>
                <a:tc>
                  <a:txBody>
                    <a:bodyPr/>
                    <a:lstStyle/>
                    <a:p>
                      <a:pPr algn="ctr"/>
                      <a:r>
                        <a:rPr lang="en-US" sz="1800" dirty="0" smtClean="0">
                          <a:latin typeface="+mj-lt"/>
                        </a:rPr>
                        <a:t>96.6</a:t>
                      </a:r>
                      <a:endParaRPr lang="en-US" sz="1800" dirty="0">
                        <a:latin typeface="+mj-lt"/>
                      </a:endParaRPr>
                    </a:p>
                  </a:txBody>
                  <a:tcPr marL="71846" marR="71846" marT="35923" marB="35923" anchor="ctr"/>
                </a:tc>
                <a:tc>
                  <a:txBody>
                    <a:bodyPr/>
                    <a:lstStyle/>
                    <a:p>
                      <a:pPr algn="ctr"/>
                      <a:r>
                        <a:rPr lang="en-US" sz="1800" dirty="0" smtClean="0">
                          <a:latin typeface="+mj-lt"/>
                        </a:rPr>
                        <a:t>85.8</a:t>
                      </a:r>
                      <a:endParaRPr lang="en-US" sz="1800" dirty="0">
                        <a:latin typeface="+mj-lt"/>
                      </a:endParaRPr>
                    </a:p>
                  </a:txBody>
                  <a:tcPr marL="71846" marR="71846" marT="35923" marB="35923" anchor="ctr"/>
                </a:tc>
              </a:tr>
              <a:tr h="152400">
                <a:tc>
                  <a:txBody>
                    <a:bodyPr/>
                    <a:lstStyle/>
                    <a:p>
                      <a:pPr algn="l"/>
                      <a:r>
                        <a:rPr lang="en-US" sz="1800" dirty="0" smtClean="0">
                          <a:latin typeface="+mj-lt"/>
                        </a:rPr>
                        <a:t>Malayalam</a:t>
                      </a:r>
                      <a:endParaRPr lang="en-US" sz="1800" b="1" dirty="0">
                        <a:latin typeface="+mj-lt"/>
                      </a:endParaRPr>
                    </a:p>
                  </a:txBody>
                  <a:tcPr marL="71846" marR="71846" marT="35923" marB="35923" anchor="ctr"/>
                </a:tc>
                <a:tc>
                  <a:txBody>
                    <a:bodyPr/>
                    <a:lstStyle/>
                    <a:p>
                      <a:pPr algn="ctr"/>
                      <a:r>
                        <a:rPr lang="en-US" sz="1800" dirty="0" smtClean="0">
                          <a:latin typeface="+mj-lt"/>
                        </a:rPr>
                        <a:t>99.2</a:t>
                      </a:r>
                      <a:endParaRPr lang="en-US" sz="1800" dirty="0">
                        <a:latin typeface="+mj-lt"/>
                      </a:endParaRPr>
                    </a:p>
                  </a:txBody>
                  <a:tcPr marL="71846" marR="71846" marT="35923" marB="35923" anchor="ctr"/>
                </a:tc>
                <a:tc>
                  <a:txBody>
                    <a:bodyPr/>
                    <a:lstStyle/>
                    <a:p>
                      <a:pPr algn="ctr"/>
                      <a:r>
                        <a:rPr lang="en-US" sz="1800" dirty="0" smtClean="0">
                          <a:latin typeface="+mj-lt"/>
                        </a:rPr>
                        <a:t>99.0</a:t>
                      </a:r>
                      <a:endParaRPr lang="en-US" sz="1800" dirty="0">
                        <a:latin typeface="+mj-lt"/>
                      </a:endParaRPr>
                    </a:p>
                  </a:txBody>
                  <a:tcPr marL="71846" marR="71846" marT="35923" marB="35923" anchor="ctr"/>
                </a:tc>
              </a:tr>
              <a:tr h="152400">
                <a:tc>
                  <a:txBody>
                    <a:bodyPr/>
                    <a:lstStyle/>
                    <a:p>
                      <a:pPr algn="l"/>
                      <a:r>
                        <a:rPr lang="en-US" sz="1800" dirty="0" smtClean="0">
                          <a:latin typeface="+mj-lt"/>
                        </a:rPr>
                        <a:t>Gurumukhi</a:t>
                      </a:r>
                      <a:endParaRPr lang="en-US" sz="1800" b="1" dirty="0">
                        <a:latin typeface="+mj-lt"/>
                      </a:endParaRPr>
                    </a:p>
                  </a:txBody>
                  <a:tcPr marL="71846" marR="71846" marT="35923" marB="35923" anchor="ctr"/>
                </a:tc>
                <a:tc>
                  <a:txBody>
                    <a:bodyPr/>
                    <a:lstStyle/>
                    <a:p>
                      <a:pPr algn="ctr"/>
                      <a:r>
                        <a:rPr lang="en-US" sz="1800" dirty="0" smtClean="0">
                          <a:latin typeface="+mj-lt"/>
                        </a:rPr>
                        <a:t>97.9</a:t>
                      </a:r>
                      <a:endParaRPr lang="en-US" sz="1800" dirty="0">
                        <a:latin typeface="+mj-lt"/>
                      </a:endParaRPr>
                    </a:p>
                  </a:txBody>
                  <a:tcPr marL="71846" marR="71846" marT="35923" marB="35923" anchor="ctr"/>
                </a:tc>
                <a:tc>
                  <a:txBody>
                    <a:bodyPr/>
                    <a:lstStyle/>
                    <a:p>
                      <a:pPr algn="ctr"/>
                      <a:r>
                        <a:rPr lang="en-US" sz="1800" dirty="0" smtClean="0">
                          <a:latin typeface="+mj-lt"/>
                        </a:rPr>
                        <a:t>93.2</a:t>
                      </a:r>
                      <a:endParaRPr lang="en-US" sz="1800" dirty="0">
                        <a:latin typeface="+mj-lt"/>
                      </a:endParaRPr>
                    </a:p>
                  </a:txBody>
                  <a:tcPr marL="71846" marR="71846" marT="35923" marB="35923" anchor="ctr"/>
                </a:tc>
              </a:tr>
              <a:tr h="152400">
                <a:tc>
                  <a:txBody>
                    <a:bodyPr/>
                    <a:lstStyle/>
                    <a:p>
                      <a:pPr algn="l"/>
                      <a:r>
                        <a:rPr lang="en-US" sz="1800" dirty="0" smtClean="0">
                          <a:latin typeface="+mj-lt"/>
                        </a:rPr>
                        <a:t>Kannada</a:t>
                      </a:r>
                      <a:endParaRPr lang="en-US" sz="1800" b="1" dirty="0">
                        <a:latin typeface="+mj-lt"/>
                      </a:endParaRPr>
                    </a:p>
                  </a:txBody>
                  <a:tcPr marL="71846" marR="71846" marT="35923" marB="35923" anchor="ctr"/>
                </a:tc>
                <a:tc>
                  <a:txBody>
                    <a:bodyPr/>
                    <a:lstStyle/>
                    <a:p>
                      <a:pPr algn="ctr"/>
                      <a:r>
                        <a:rPr lang="en-US" sz="1800" dirty="0" smtClean="0">
                          <a:latin typeface="+mj-lt"/>
                        </a:rPr>
                        <a:t>98.0</a:t>
                      </a:r>
                      <a:endParaRPr lang="en-US" sz="1800" dirty="0">
                        <a:latin typeface="+mj-lt"/>
                      </a:endParaRPr>
                    </a:p>
                  </a:txBody>
                  <a:tcPr marL="71846" marR="71846" marT="35923" marB="35923" anchor="ctr"/>
                </a:tc>
                <a:tc>
                  <a:txBody>
                    <a:bodyPr/>
                    <a:lstStyle/>
                    <a:p>
                      <a:pPr algn="ctr"/>
                      <a:r>
                        <a:rPr lang="en-US" sz="1800" dirty="0" smtClean="0">
                          <a:latin typeface="+mj-lt"/>
                        </a:rPr>
                        <a:t>93.8</a:t>
                      </a:r>
                      <a:endParaRPr lang="en-US" sz="1800" dirty="0">
                        <a:latin typeface="+mj-lt"/>
                      </a:endParaRPr>
                    </a:p>
                  </a:txBody>
                  <a:tcPr marL="71846" marR="71846" marT="35923" marB="35923" anchor="ctr"/>
                </a:tc>
              </a:tr>
              <a:tr h="152400">
                <a:tc>
                  <a:txBody>
                    <a:bodyPr/>
                    <a:lstStyle/>
                    <a:p>
                      <a:pPr algn="l"/>
                      <a:r>
                        <a:rPr lang="en-US" sz="1800" dirty="0" smtClean="0">
                          <a:latin typeface="+mj-lt"/>
                        </a:rPr>
                        <a:t>Tamil</a:t>
                      </a:r>
                      <a:endParaRPr lang="en-US" sz="1800" b="1" dirty="0">
                        <a:latin typeface="+mj-lt"/>
                      </a:endParaRPr>
                    </a:p>
                  </a:txBody>
                  <a:tcPr marL="71846" marR="71846" marT="35923" marB="35923" anchor="ctr"/>
                </a:tc>
                <a:tc>
                  <a:txBody>
                    <a:bodyPr/>
                    <a:lstStyle/>
                    <a:p>
                      <a:pPr algn="ctr"/>
                      <a:r>
                        <a:rPr lang="en-US" sz="1800" dirty="0" smtClean="0">
                          <a:latin typeface="+mj-lt"/>
                        </a:rPr>
                        <a:t>98.5</a:t>
                      </a:r>
                      <a:endParaRPr lang="en-US" sz="1800" dirty="0">
                        <a:latin typeface="+mj-lt"/>
                      </a:endParaRPr>
                    </a:p>
                  </a:txBody>
                  <a:tcPr marL="71846" marR="71846" marT="35923" marB="35923" anchor="ctr"/>
                </a:tc>
                <a:tc>
                  <a:txBody>
                    <a:bodyPr/>
                    <a:lstStyle/>
                    <a:p>
                      <a:pPr algn="ctr"/>
                      <a:r>
                        <a:rPr lang="en-US" sz="1800" dirty="0" smtClean="0">
                          <a:latin typeface="+mj-lt"/>
                        </a:rPr>
                        <a:t>98.1</a:t>
                      </a:r>
                      <a:endParaRPr lang="en-US" sz="1800" dirty="0">
                        <a:latin typeface="+mj-lt"/>
                      </a:endParaRPr>
                    </a:p>
                  </a:txBody>
                  <a:tcPr marL="71846" marR="71846" marT="35923" marB="35923" anchor="ctr"/>
                </a:tc>
              </a:tr>
              <a:tr h="152400">
                <a:tc>
                  <a:txBody>
                    <a:bodyPr/>
                    <a:lstStyle/>
                    <a:p>
                      <a:pPr algn="l"/>
                      <a:r>
                        <a:rPr lang="en-US" sz="1800" dirty="0" smtClean="0">
                          <a:latin typeface="+mj-lt"/>
                        </a:rPr>
                        <a:t>Telugu</a:t>
                      </a:r>
                      <a:endParaRPr lang="en-US" sz="1800" b="1" dirty="0">
                        <a:latin typeface="+mj-lt"/>
                      </a:endParaRPr>
                    </a:p>
                  </a:txBody>
                  <a:tcPr marL="71846" marR="71846" marT="35923" marB="35923" anchor="ctr"/>
                </a:tc>
                <a:tc>
                  <a:txBody>
                    <a:bodyPr/>
                    <a:lstStyle/>
                    <a:p>
                      <a:pPr algn="ctr"/>
                      <a:r>
                        <a:rPr lang="en-US" sz="1800" dirty="0" smtClean="0">
                          <a:latin typeface="+mj-lt"/>
                        </a:rPr>
                        <a:t>98.4</a:t>
                      </a:r>
                      <a:endParaRPr lang="en-US" sz="1800" dirty="0">
                        <a:latin typeface="+mj-lt"/>
                      </a:endParaRPr>
                    </a:p>
                  </a:txBody>
                  <a:tcPr marL="71846" marR="71846" marT="35923" marB="35923" anchor="ctr"/>
                </a:tc>
                <a:tc>
                  <a:txBody>
                    <a:bodyPr/>
                    <a:lstStyle/>
                    <a:p>
                      <a:pPr algn="ctr"/>
                      <a:r>
                        <a:rPr lang="en-US" sz="1800" dirty="0" smtClean="0">
                          <a:latin typeface="+mj-lt"/>
                        </a:rPr>
                        <a:t>96.0</a:t>
                      </a:r>
                      <a:endParaRPr lang="en-US" sz="1800" dirty="0">
                        <a:latin typeface="+mj-lt"/>
                      </a:endParaRPr>
                    </a:p>
                  </a:txBody>
                  <a:tcPr marL="71846" marR="71846" marT="35923" marB="35923" anchor="ctr"/>
                </a:tc>
              </a:tr>
              <a:tr h="152400">
                <a:tc>
                  <a:txBody>
                    <a:bodyPr/>
                    <a:lstStyle/>
                    <a:p>
                      <a:pPr algn="l"/>
                      <a:r>
                        <a:rPr lang="en-US" sz="1800" dirty="0" smtClean="0">
                          <a:latin typeface="+mj-lt"/>
                        </a:rPr>
                        <a:t>Bangla</a:t>
                      </a:r>
                      <a:endParaRPr lang="en-US" sz="1800" b="1" dirty="0">
                        <a:latin typeface="+mj-lt"/>
                      </a:endParaRPr>
                    </a:p>
                  </a:txBody>
                  <a:tcPr marL="71846" marR="71846" marT="35923" marB="35923" anchor="ctr"/>
                </a:tc>
                <a:tc>
                  <a:txBody>
                    <a:bodyPr/>
                    <a:lstStyle/>
                    <a:p>
                      <a:pPr algn="ctr"/>
                      <a:r>
                        <a:rPr lang="en-US" sz="1800" dirty="0" smtClean="0">
                          <a:latin typeface="+mj-lt"/>
                        </a:rPr>
                        <a:t>98.6</a:t>
                      </a:r>
                      <a:endParaRPr lang="en-US" sz="1800" dirty="0">
                        <a:latin typeface="+mj-lt"/>
                      </a:endParaRPr>
                    </a:p>
                  </a:txBody>
                  <a:tcPr marL="71846" marR="71846" marT="35923" marB="35923" anchor="ctr"/>
                </a:tc>
                <a:tc>
                  <a:txBody>
                    <a:bodyPr/>
                    <a:lstStyle/>
                    <a:p>
                      <a:pPr algn="ctr"/>
                      <a:r>
                        <a:rPr lang="en-US" sz="1800" dirty="0" smtClean="0">
                          <a:latin typeface="+mj-lt"/>
                        </a:rPr>
                        <a:t>98.5</a:t>
                      </a:r>
                      <a:endParaRPr lang="en-US" sz="1800" dirty="0">
                        <a:latin typeface="+mj-lt"/>
                      </a:endParaRPr>
                    </a:p>
                  </a:txBody>
                  <a:tcPr marL="71846" marR="71846" marT="35923" marB="35923" anchor="ctr"/>
                </a:tc>
              </a:tr>
              <a:tr h="152400">
                <a:tc>
                  <a:txBody>
                    <a:bodyPr/>
                    <a:lstStyle/>
                    <a:p>
                      <a:pPr algn="l"/>
                      <a:r>
                        <a:rPr lang="en-US" sz="1800" dirty="0" smtClean="0">
                          <a:latin typeface="+mj-lt"/>
                        </a:rPr>
                        <a:t>Marathi</a:t>
                      </a:r>
                      <a:endParaRPr lang="en-US" sz="1800" b="1" dirty="0">
                        <a:latin typeface="+mj-lt"/>
                      </a:endParaRPr>
                    </a:p>
                  </a:txBody>
                  <a:tcPr marL="71846" marR="71846" marT="35923" marB="35923" anchor="ctr"/>
                </a:tc>
                <a:tc>
                  <a:txBody>
                    <a:bodyPr/>
                    <a:lstStyle/>
                    <a:p>
                      <a:pPr algn="ctr"/>
                      <a:r>
                        <a:rPr lang="en-US" sz="1800" dirty="0" smtClean="0">
                          <a:latin typeface="+mj-lt"/>
                        </a:rPr>
                        <a:t>97.6</a:t>
                      </a:r>
                      <a:endParaRPr lang="en-US" sz="1800" dirty="0">
                        <a:latin typeface="+mj-lt"/>
                      </a:endParaRPr>
                    </a:p>
                  </a:txBody>
                  <a:tcPr marL="71846" marR="71846" marT="35923" marB="35923" anchor="ctr"/>
                </a:tc>
                <a:tc>
                  <a:txBody>
                    <a:bodyPr/>
                    <a:lstStyle/>
                    <a:p>
                      <a:pPr algn="ctr"/>
                      <a:r>
                        <a:rPr lang="en-US" sz="1800" dirty="0" smtClean="0">
                          <a:latin typeface="+mj-lt"/>
                        </a:rPr>
                        <a:t>95.8</a:t>
                      </a:r>
                      <a:endParaRPr lang="en-US" sz="1800" dirty="0">
                        <a:latin typeface="+mj-lt"/>
                      </a:endParaRPr>
                    </a:p>
                  </a:txBody>
                  <a:tcPr marL="71846" marR="71846" marT="35923" marB="35923" anchor="ctr"/>
                </a:tc>
              </a:tr>
              <a:tr h="152400">
                <a:tc>
                  <a:txBody>
                    <a:bodyPr/>
                    <a:lstStyle/>
                    <a:p>
                      <a:pPr algn="l"/>
                      <a:r>
                        <a:rPr lang="en-US" sz="1800" dirty="0" smtClean="0">
                          <a:latin typeface="+mj-lt"/>
                        </a:rPr>
                        <a:t>Gujarati</a:t>
                      </a:r>
                      <a:endParaRPr lang="en-US" sz="1800" b="1" dirty="0">
                        <a:latin typeface="+mj-lt"/>
                      </a:endParaRPr>
                    </a:p>
                  </a:txBody>
                  <a:tcPr marL="71846" marR="71846" marT="35923" marB="35923" anchor="ctr"/>
                </a:tc>
                <a:tc>
                  <a:txBody>
                    <a:bodyPr/>
                    <a:lstStyle/>
                    <a:p>
                      <a:pPr algn="ctr"/>
                      <a:r>
                        <a:rPr lang="en-US" sz="1800" dirty="0" smtClean="0">
                          <a:latin typeface="+mj-lt"/>
                        </a:rPr>
                        <a:t>98.6</a:t>
                      </a:r>
                      <a:endParaRPr lang="en-US" sz="1800" dirty="0">
                        <a:latin typeface="+mj-lt"/>
                      </a:endParaRPr>
                    </a:p>
                  </a:txBody>
                  <a:tcPr marL="71846" marR="71846" marT="35923" marB="35923" anchor="ctr"/>
                </a:tc>
                <a:tc>
                  <a:txBody>
                    <a:bodyPr/>
                    <a:lstStyle/>
                    <a:p>
                      <a:pPr algn="ctr"/>
                      <a:r>
                        <a:rPr lang="en-US" sz="1800" dirty="0" smtClean="0">
                          <a:latin typeface="+mj-lt"/>
                        </a:rPr>
                        <a:t>98.4</a:t>
                      </a:r>
                      <a:endParaRPr lang="en-US" sz="1800" dirty="0">
                        <a:latin typeface="+mj-lt"/>
                      </a:endParaRPr>
                    </a:p>
                  </a:txBody>
                  <a:tcPr marL="71846" marR="71846" marT="35923" marB="35923" anchor="ctr"/>
                </a:tc>
              </a:tr>
              <a:tr h="152400">
                <a:tc>
                  <a:txBody>
                    <a:bodyPr/>
                    <a:lstStyle/>
                    <a:p>
                      <a:pPr algn="l"/>
                      <a:r>
                        <a:rPr lang="en-US" sz="1800" dirty="0" smtClean="0">
                          <a:latin typeface="+mj-lt"/>
                        </a:rPr>
                        <a:t>Assamese</a:t>
                      </a:r>
                      <a:endParaRPr lang="en-US" sz="1800" b="1" dirty="0">
                        <a:latin typeface="+mj-lt"/>
                      </a:endParaRPr>
                    </a:p>
                  </a:txBody>
                  <a:tcPr marL="71846" marR="71846" marT="35923" marB="35923" anchor="ctr"/>
                </a:tc>
                <a:tc>
                  <a:txBody>
                    <a:bodyPr/>
                    <a:lstStyle/>
                    <a:p>
                      <a:pPr algn="ctr"/>
                      <a:r>
                        <a:rPr lang="en-US" sz="1800" dirty="0" smtClean="0">
                          <a:latin typeface="+mj-lt"/>
                        </a:rPr>
                        <a:t>95.3</a:t>
                      </a:r>
                      <a:endParaRPr lang="en-US" sz="1800" dirty="0">
                        <a:latin typeface="+mj-lt"/>
                      </a:endParaRPr>
                    </a:p>
                  </a:txBody>
                  <a:tcPr marL="71846" marR="71846" marT="35923" marB="35923" anchor="ctr"/>
                </a:tc>
                <a:tc>
                  <a:txBody>
                    <a:bodyPr/>
                    <a:lstStyle/>
                    <a:p>
                      <a:pPr algn="ctr"/>
                      <a:r>
                        <a:rPr lang="en-US" sz="1800" dirty="0" smtClean="0">
                          <a:latin typeface="+mj-lt"/>
                        </a:rPr>
                        <a:t>93.3</a:t>
                      </a:r>
                      <a:endParaRPr lang="en-US" sz="1800" dirty="0">
                        <a:latin typeface="+mj-lt"/>
                      </a:endParaRPr>
                    </a:p>
                  </a:txBody>
                  <a:tcPr marL="71846" marR="71846" marT="35923" marB="35923" anchor="ctr"/>
                </a:tc>
              </a:tr>
              <a:tr h="152400">
                <a:tc>
                  <a:txBody>
                    <a:bodyPr/>
                    <a:lstStyle/>
                    <a:p>
                      <a:pPr algn="l"/>
                      <a:r>
                        <a:rPr lang="en-US" sz="1800" dirty="0" smtClean="0">
                          <a:latin typeface="+mj-lt"/>
                        </a:rPr>
                        <a:t>Manipuri</a:t>
                      </a:r>
                      <a:endParaRPr lang="en-US" sz="1800" b="1" dirty="0">
                        <a:latin typeface="+mj-lt"/>
                      </a:endParaRPr>
                    </a:p>
                  </a:txBody>
                  <a:tcPr marL="71846" marR="71846" marT="35923" marB="35923" anchor="ctr"/>
                </a:tc>
                <a:tc>
                  <a:txBody>
                    <a:bodyPr/>
                    <a:lstStyle/>
                    <a:p>
                      <a:pPr algn="ctr"/>
                      <a:r>
                        <a:rPr lang="en-US" sz="1800" dirty="0" smtClean="0">
                          <a:latin typeface="+mj-lt"/>
                        </a:rPr>
                        <a:t>98.2</a:t>
                      </a:r>
                      <a:endParaRPr lang="en-US" sz="1800" dirty="0">
                        <a:latin typeface="+mj-lt"/>
                      </a:endParaRPr>
                    </a:p>
                  </a:txBody>
                  <a:tcPr marL="71846" marR="71846" marT="35923" marB="35923" anchor="ctr"/>
                </a:tc>
                <a:tc>
                  <a:txBody>
                    <a:bodyPr/>
                    <a:lstStyle/>
                    <a:p>
                      <a:pPr algn="ctr"/>
                      <a:r>
                        <a:rPr lang="en-US" sz="1800" dirty="0" smtClean="0">
                          <a:latin typeface="+mj-lt"/>
                        </a:rPr>
                        <a:t>71.4</a:t>
                      </a:r>
                      <a:endParaRPr lang="en-US" sz="1800" dirty="0">
                        <a:latin typeface="+mj-lt"/>
                      </a:endParaRPr>
                    </a:p>
                  </a:txBody>
                  <a:tcPr marL="71846" marR="71846" marT="35923" marB="35923" anchor="ctr"/>
                </a:tc>
              </a:tr>
              <a:tr h="152400">
                <a:tc>
                  <a:txBody>
                    <a:bodyPr/>
                    <a:lstStyle/>
                    <a:p>
                      <a:pPr algn="l"/>
                      <a:r>
                        <a:rPr lang="en-US" sz="1800" dirty="0" err="1" smtClean="0">
                          <a:latin typeface="+mj-lt"/>
                        </a:rPr>
                        <a:t>Odiya</a:t>
                      </a:r>
                      <a:endParaRPr lang="en-US" sz="1800" b="1" dirty="0">
                        <a:latin typeface="+mj-lt"/>
                      </a:endParaRPr>
                    </a:p>
                  </a:txBody>
                  <a:tcPr marL="71846" marR="71846" marT="35923" marB="35923" anchor="ctr"/>
                </a:tc>
                <a:tc>
                  <a:txBody>
                    <a:bodyPr/>
                    <a:lstStyle/>
                    <a:p>
                      <a:pPr algn="ctr"/>
                      <a:r>
                        <a:rPr lang="en-US" sz="1800" dirty="0" smtClean="0">
                          <a:latin typeface="+mj-lt"/>
                        </a:rPr>
                        <a:t>99.5</a:t>
                      </a:r>
                      <a:endParaRPr lang="en-US" sz="1800" dirty="0">
                        <a:latin typeface="+mj-lt"/>
                      </a:endParaRPr>
                    </a:p>
                  </a:txBody>
                  <a:tcPr marL="71846" marR="71846" marT="35923" marB="35923" anchor="ctr"/>
                </a:tc>
                <a:tc>
                  <a:txBody>
                    <a:bodyPr/>
                    <a:lstStyle/>
                    <a:p>
                      <a:pPr algn="ctr"/>
                      <a:r>
                        <a:rPr lang="en-US" sz="1800" dirty="0" smtClean="0">
                          <a:latin typeface="+mj-lt"/>
                        </a:rPr>
                        <a:t>97.5</a:t>
                      </a:r>
                      <a:endParaRPr lang="en-US" sz="1800" dirty="0">
                        <a:latin typeface="+mj-lt"/>
                      </a:endParaRPr>
                    </a:p>
                  </a:txBody>
                  <a:tcPr marL="71846" marR="71846" marT="35923" marB="35923" anchor="ctr"/>
                </a:tc>
              </a:tr>
            </a:tbl>
          </a:graphicData>
        </a:graphic>
      </p:graphicFrame>
      <p:sp>
        <p:nvSpPr>
          <p:cNvPr id="3" name="TextBox 2"/>
          <p:cNvSpPr txBox="1"/>
          <p:nvPr/>
        </p:nvSpPr>
        <p:spPr>
          <a:xfrm>
            <a:off x="152400" y="6629400"/>
            <a:ext cx="7981201" cy="246221"/>
          </a:xfrm>
          <a:prstGeom prst="rect">
            <a:avLst/>
          </a:prstGeom>
          <a:noFill/>
        </p:spPr>
        <p:txBody>
          <a:bodyPr wrap="square" rtlCol="0">
            <a:spAutoFit/>
          </a:bodyPr>
          <a:lstStyle/>
          <a:p>
            <a:r>
              <a:rPr lang="en-US" sz="1000" dirty="0" smtClean="0">
                <a:solidFill>
                  <a:srgbClr val="FF0000"/>
                </a:solidFill>
              </a:rPr>
              <a:t>1.</a:t>
            </a:r>
            <a:r>
              <a:rPr lang="en-US" sz="1000" dirty="0" smtClean="0">
                <a:solidFill>
                  <a:schemeClr val="tx1"/>
                </a:solidFill>
              </a:rPr>
              <a:t>  </a:t>
            </a:r>
            <a:r>
              <a:rPr lang="en-US" sz="1000" dirty="0">
                <a:solidFill>
                  <a:schemeClr val="tx1"/>
                </a:solidFill>
              </a:rPr>
              <a:t>C. V. </a:t>
            </a:r>
            <a:r>
              <a:rPr lang="en-US" sz="1000" dirty="0" err="1">
                <a:solidFill>
                  <a:schemeClr val="tx1"/>
                </a:solidFill>
              </a:rPr>
              <a:t>Jawahar</a:t>
            </a:r>
            <a:r>
              <a:rPr lang="en-US" sz="1000" dirty="0">
                <a:solidFill>
                  <a:schemeClr val="tx1"/>
                </a:solidFill>
              </a:rPr>
              <a:t> and A. Kumar, “Content-level Annotation of Large Collection of Printed Document Images,” in ICDAR, 2007 </a:t>
            </a:r>
          </a:p>
        </p:txBody>
      </p:sp>
    </p:spTree>
    <p:extLst>
      <p:ext uri="{BB962C8B-B14F-4D97-AF65-F5344CB8AC3E}">
        <p14:creationId xmlns:p14="http://schemas.microsoft.com/office/powerpoint/2010/main" val="18155381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557464" y="228600"/>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Results and Discussions</a:t>
            </a:r>
            <a:endParaRPr lang="en-US" sz="3600" kern="0" dirty="0">
              <a:solidFill>
                <a:schemeClr val="accent2"/>
              </a:solidFill>
            </a:endParaRPr>
          </a:p>
        </p:txBody>
      </p:sp>
      <p:sp>
        <p:nvSpPr>
          <p:cNvPr id="2" name="TextBox 1"/>
          <p:cNvSpPr txBox="1"/>
          <p:nvPr/>
        </p:nvSpPr>
        <p:spPr>
          <a:xfrm>
            <a:off x="557464" y="1066800"/>
            <a:ext cx="5005136" cy="369332"/>
          </a:xfrm>
          <a:prstGeom prst="rect">
            <a:avLst/>
          </a:prstGeom>
          <a:noFill/>
        </p:spPr>
        <p:txBody>
          <a:bodyPr wrap="square" rtlCol="0">
            <a:spAutoFit/>
          </a:bodyPr>
          <a:lstStyle/>
          <a:p>
            <a:r>
              <a:rPr lang="en-US" b="1" dirty="0" smtClean="0">
                <a:solidFill>
                  <a:schemeClr val="tx1"/>
                </a:solidFill>
              </a:rPr>
              <a:t>Comparison with state-of-the-art </a:t>
            </a:r>
            <a:r>
              <a:rPr lang="en-US" b="1" dirty="0" err="1" smtClean="0">
                <a:solidFill>
                  <a:schemeClr val="tx1"/>
                </a:solidFill>
              </a:rPr>
              <a:t>Pati</a:t>
            </a:r>
            <a:r>
              <a:rPr lang="en-US" b="1" dirty="0" smtClean="0">
                <a:solidFill>
                  <a:schemeClr val="tx1"/>
                </a:solidFill>
              </a:rPr>
              <a:t>[1]</a:t>
            </a:r>
            <a:endParaRPr lang="en-US" b="1" dirty="0">
              <a:solidFill>
                <a:schemeClr val="tx1"/>
              </a:solidFill>
            </a:endParaRPr>
          </a:p>
        </p:txBody>
      </p:sp>
      <mc:AlternateContent xmlns:mc="http://schemas.openxmlformats.org/markup-compatibility/2006" xmlns:a14="http://schemas.microsoft.com/office/drawing/2010/main">
        <mc:Choice Requires="a14">
          <p:graphicFrame>
            <p:nvGraphicFramePr>
              <p:cNvPr id="39" name="Table 38"/>
              <p:cNvGraphicFramePr>
                <a:graphicFrameLocks noGrp="1"/>
              </p:cNvGraphicFramePr>
              <p:nvPr>
                <p:extLst>
                  <p:ext uri="{D42A27DB-BD31-4B8C-83A1-F6EECF244321}">
                    <p14:modId xmlns:p14="http://schemas.microsoft.com/office/powerpoint/2010/main" val="1582211503"/>
                  </p:ext>
                </p:extLst>
              </p:nvPr>
            </p:nvGraphicFramePr>
            <p:xfrm>
              <a:off x="4572000" y="1817910"/>
              <a:ext cx="3931920" cy="3992884"/>
            </p:xfrm>
            <a:graphic>
              <a:graphicData uri="http://schemas.openxmlformats.org/drawingml/2006/table">
                <a:tbl>
                  <a:tblPr firstRow="1" bandRow="1">
                    <a:tableStyleId>{5C22544A-7EE6-4342-B048-85BDC9FD1C3A}</a:tableStyleId>
                  </a:tblPr>
                  <a:tblGrid>
                    <a:gridCol w="1310640"/>
                    <a:gridCol w="1310640"/>
                    <a:gridCol w="1310640"/>
                  </a:tblGrid>
                  <a:tr h="152400">
                    <a:tc rowSpan="2">
                      <a:txBody>
                        <a:bodyPr/>
                        <a:lstStyle/>
                        <a:p>
                          <a:pPr algn="ctr"/>
                          <a:r>
                            <a:rPr lang="en-US" sz="1400" cap="none" spc="0" dirty="0" smtClean="0">
                              <a:ln w="0"/>
                              <a:effectLst>
                                <a:outerShdw blurRad="38100" dist="19050" dir="2700000" algn="tl" rotWithShape="0">
                                  <a:schemeClr val="dk1">
                                    <a:alpha val="40000"/>
                                  </a:schemeClr>
                                </a:outerShdw>
                              </a:effectLst>
                              <a:latin typeface="+mj-lt"/>
                            </a:rPr>
                            <a:t>Scripts/</a:t>
                          </a:r>
                        </a:p>
                        <a:p>
                          <a:pPr algn="ctr"/>
                          <a:r>
                            <a:rPr lang="en-US" sz="1400" cap="none" spc="0" dirty="0" smtClean="0">
                              <a:ln w="0"/>
                              <a:effectLst>
                                <a:outerShdw blurRad="38100" dist="19050" dir="2700000" algn="tl" rotWithShape="0">
                                  <a:schemeClr val="dk1">
                                    <a:alpha val="40000"/>
                                  </a:schemeClr>
                                </a:outerShdw>
                              </a:effectLst>
                              <a:latin typeface="+mj-lt"/>
                            </a:rPr>
                            <a:t>Languages</a:t>
                          </a:r>
                          <a:endParaRPr lang="en-US" sz="1400" b="0" cap="none" spc="0" dirty="0">
                            <a:ln w="0"/>
                            <a:solidFill>
                              <a:schemeClr val="tx1"/>
                            </a:solidFill>
                            <a:effectLst>
                              <a:outerShdw blurRad="38100" dist="19050" dir="2700000" algn="tl" rotWithShape="0">
                                <a:schemeClr val="dk1">
                                  <a:alpha val="40000"/>
                                </a:schemeClr>
                              </a:outerShdw>
                            </a:effectLst>
                            <a:latin typeface="+mj-lt"/>
                          </a:endParaRPr>
                        </a:p>
                      </a:txBody>
                      <a:tcPr marL="71846" marR="71846" marT="35923" marB="35923" anchor="ctr"/>
                    </a:tc>
                    <a:tc gridSpan="2">
                      <a:txBody>
                        <a:bodyPr/>
                        <a:lstStyle/>
                        <a:p>
                          <a:pPr algn="ctr"/>
                          <a:r>
                            <a:rPr lang="en-US" sz="1400" dirty="0" smtClean="0">
                              <a:latin typeface="+mj-lt"/>
                            </a:rPr>
                            <a:t>Accuracies (in %)</a:t>
                          </a:r>
                          <a:endParaRPr lang="en-US" sz="1400" dirty="0">
                            <a:solidFill>
                              <a:schemeClr val="bg1"/>
                            </a:solidFill>
                            <a:latin typeface="+mj-lt"/>
                          </a:endParaRPr>
                        </a:p>
                      </a:txBody>
                      <a:tcPr marL="71846" marR="71846" marT="35923" marB="35923" anchor="ctr"/>
                    </a:tc>
                    <a:tc hMerge="1">
                      <a:txBody>
                        <a:bodyPr/>
                        <a:lstStyle/>
                        <a:p>
                          <a:pPr algn="ctr"/>
                          <a:endParaRPr lang="en-US" sz="3600" dirty="0">
                            <a:solidFill>
                              <a:schemeClr val="tx1"/>
                            </a:solidFill>
                          </a:endParaRPr>
                        </a:p>
                      </a:txBody>
                      <a:tcPr/>
                    </a:tc>
                  </a:tr>
                  <a:tr h="152400">
                    <a:tc vMerge="1">
                      <a:txBody>
                        <a:bodyPr/>
                        <a:lstStyle/>
                        <a:p>
                          <a:pPr algn="ctr"/>
                          <a:endParaRPr lang="en-US" sz="1400" dirty="0"/>
                        </a:p>
                      </a:txBody>
                      <a:tcPr/>
                    </a:tc>
                    <a:tc>
                      <a:txBody>
                        <a:bodyPr/>
                        <a:lstStyle/>
                        <a:p>
                          <a:pPr algn="ctr"/>
                          <a:r>
                            <a:rPr lang="en-US" sz="1400" b="1" dirty="0" smtClean="0">
                              <a:solidFill>
                                <a:schemeClr val="bg1"/>
                              </a:solidFill>
                              <a:latin typeface="+mj-lt"/>
                            </a:rPr>
                            <a:t>Ours</a:t>
                          </a:r>
                          <a:endParaRPr lang="en-US" sz="1400" b="1" dirty="0">
                            <a:solidFill>
                              <a:schemeClr val="bg1"/>
                            </a:solidFill>
                            <a:latin typeface="+mj-lt"/>
                          </a:endParaRPr>
                        </a:p>
                      </a:txBody>
                      <a:tcPr marL="71846" marR="71846" marT="35923" marB="35923" anchor="ctr">
                        <a:solidFill>
                          <a:schemeClr val="accent1"/>
                        </a:solidFill>
                      </a:tcPr>
                    </a:tc>
                    <a:tc>
                      <a:txBody>
                        <a:bodyPr/>
                        <a:lstStyle/>
                        <a:p>
                          <a:pPr algn="ctr"/>
                          <a:r>
                            <a:rPr lang="en-US" sz="1400" b="1" dirty="0" smtClean="0">
                              <a:solidFill>
                                <a:schemeClr val="bg1"/>
                              </a:solidFill>
                              <a:latin typeface="+mj-lt"/>
                            </a:rPr>
                            <a:t>Pati</a:t>
                          </a:r>
                          <a14:m>
                            <m:oMath xmlns:m="http://schemas.openxmlformats.org/officeDocument/2006/math">
                              <m:r>
                                <a:rPr lang="en-US" sz="1400" b="1" smtClean="0">
                                  <a:solidFill>
                                    <a:schemeClr val="bg1"/>
                                  </a:solidFill>
                                  <a:latin typeface="Cambria Math" panose="02040503050406030204" pitchFamily="18" charset="0"/>
                                </a:rPr>
                                <m:t>[</m:t>
                              </m:r>
                              <m:r>
                                <a:rPr lang="en-US" sz="1400" b="1" i="1" smtClean="0">
                                  <a:solidFill>
                                    <a:schemeClr val="bg1"/>
                                  </a:solidFill>
                                  <a:latin typeface="Cambria Math" panose="02040503050406030204" pitchFamily="18" charset="0"/>
                                </a:rPr>
                                <m:t>𝟏</m:t>
                              </m:r>
                              <m:r>
                                <a:rPr lang="en-US" sz="1400" b="1" smtClean="0">
                                  <a:solidFill>
                                    <a:schemeClr val="bg1"/>
                                  </a:solidFill>
                                  <a:latin typeface="Cambria Math" panose="02040503050406030204" pitchFamily="18" charset="0"/>
                                </a:rPr>
                                <m:t>]</m:t>
                              </m:r>
                            </m:oMath>
                          </a14:m>
                          <a:endParaRPr lang="en-US" sz="1400" b="1" dirty="0">
                            <a:solidFill>
                              <a:schemeClr val="bg1"/>
                            </a:solidFill>
                            <a:latin typeface="+mj-lt"/>
                          </a:endParaRPr>
                        </a:p>
                      </a:txBody>
                      <a:tcPr marL="71846" marR="71846" marT="35923" marB="35923" anchor="ctr">
                        <a:solidFill>
                          <a:schemeClr val="accent1"/>
                        </a:solidFill>
                      </a:tcPr>
                    </a:tc>
                  </a:tr>
                  <a:tr h="152400">
                    <a:tc>
                      <a:txBody>
                        <a:bodyPr/>
                        <a:lstStyle/>
                        <a:p>
                          <a:pPr algn="l"/>
                          <a:r>
                            <a:rPr lang="en-US" sz="1400" dirty="0" smtClean="0">
                              <a:latin typeface="+mj-lt"/>
                            </a:rPr>
                            <a:t>Hindi</a:t>
                          </a:r>
                          <a:endParaRPr lang="en-US" sz="1400" b="1" dirty="0">
                            <a:latin typeface="+mj-lt"/>
                          </a:endParaRPr>
                        </a:p>
                      </a:txBody>
                      <a:tcPr marL="71846" marR="71846" marT="35923" marB="35923" anchor="ctr"/>
                    </a:tc>
                    <a:tc>
                      <a:txBody>
                        <a:bodyPr/>
                        <a:lstStyle/>
                        <a:p>
                          <a:pPr algn="ctr"/>
                          <a:r>
                            <a:rPr lang="en-US" sz="1400" dirty="0" smtClean="0">
                              <a:latin typeface="+mj-lt"/>
                            </a:rPr>
                            <a:t>93.6</a:t>
                          </a:r>
                          <a:endParaRPr lang="en-US" sz="1400" dirty="0">
                            <a:solidFill>
                              <a:schemeClr val="bg1"/>
                            </a:solidFill>
                            <a:latin typeface="+mj-lt"/>
                          </a:endParaRPr>
                        </a:p>
                      </a:txBody>
                      <a:tcPr marL="71846" marR="71846" marT="35923" marB="35923" anchor="ctr"/>
                    </a:tc>
                    <a:tc>
                      <a:txBody>
                        <a:bodyPr/>
                        <a:lstStyle/>
                        <a:p>
                          <a:pPr algn="ctr"/>
                          <a:r>
                            <a:rPr lang="en-US" sz="1400" dirty="0" smtClean="0">
                              <a:latin typeface="+mj-lt"/>
                            </a:rPr>
                            <a:t>96.2</a:t>
                          </a:r>
                          <a:endParaRPr lang="en-US" sz="1400" dirty="0">
                            <a:solidFill>
                              <a:schemeClr val="bg1"/>
                            </a:solidFill>
                            <a:latin typeface="+mj-lt"/>
                          </a:endParaRPr>
                        </a:p>
                      </a:txBody>
                      <a:tcPr marL="71846" marR="71846" marT="35923" marB="35923" anchor="ctr"/>
                    </a:tc>
                  </a:tr>
                  <a:tr h="152400">
                    <a:tc>
                      <a:txBody>
                        <a:bodyPr/>
                        <a:lstStyle/>
                        <a:p>
                          <a:pPr algn="l"/>
                          <a:r>
                            <a:rPr lang="en-US" sz="1400" dirty="0" smtClean="0">
                              <a:latin typeface="+mj-lt"/>
                            </a:rPr>
                            <a:t>Malayalam</a:t>
                          </a:r>
                          <a:endParaRPr lang="en-US" sz="1400" b="1" dirty="0">
                            <a:latin typeface="+mj-lt"/>
                          </a:endParaRPr>
                        </a:p>
                      </a:txBody>
                      <a:tcPr marL="71846" marR="71846" marT="35923" marB="35923" anchor="ctr"/>
                    </a:tc>
                    <a:tc>
                      <a:txBody>
                        <a:bodyPr/>
                        <a:lstStyle/>
                        <a:p>
                          <a:pPr algn="ctr"/>
                          <a:r>
                            <a:rPr lang="en-US" sz="1400" dirty="0" smtClean="0">
                              <a:latin typeface="+mj-lt"/>
                            </a:rPr>
                            <a:t>96.5</a:t>
                          </a:r>
                          <a:endParaRPr lang="en-US" sz="1400" dirty="0">
                            <a:solidFill>
                              <a:schemeClr val="bg1"/>
                            </a:solidFill>
                            <a:latin typeface="+mj-lt"/>
                          </a:endParaRPr>
                        </a:p>
                      </a:txBody>
                      <a:tcPr marL="71846" marR="71846" marT="35923" marB="35923" anchor="ctr"/>
                    </a:tc>
                    <a:tc>
                      <a:txBody>
                        <a:bodyPr/>
                        <a:lstStyle/>
                        <a:p>
                          <a:pPr algn="ctr"/>
                          <a:r>
                            <a:rPr lang="en-US" sz="1400" dirty="0" smtClean="0">
                              <a:latin typeface="+mj-lt"/>
                            </a:rPr>
                            <a:t>93.3</a:t>
                          </a:r>
                          <a:endParaRPr lang="en-US" sz="1400" dirty="0">
                            <a:solidFill>
                              <a:schemeClr val="bg1"/>
                            </a:solidFill>
                            <a:latin typeface="+mj-lt"/>
                          </a:endParaRPr>
                        </a:p>
                      </a:txBody>
                      <a:tcPr marL="71846" marR="71846" marT="35923" marB="35923" anchor="ctr"/>
                    </a:tc>
                  </a:tr>
                  <a:tr h="152400">
                    <a:tc>
                      <a:txBody>
                        <a:bodyPr/>
                        <a:lstStyle/>
                        <a:p>
                          <a:pPr algn="l"/>
                          <a:r>
                            <a:rPr lang="en-US" sz="1400" dirty="0" smtClean="0">
                              <a:latin typeface="+mj-lt"/>
                            </a:rPr>
                            <a:t>Gurumukhi</a:t>
                          </a:r>
                          <a:endParaRPr lang="en-US" sz="1400" b="1" dirty="0">
                            <a:latin typeface="+mj-lt"/>
                          </a:endParaRPr>
                        </a:p>
                      </a:txBody>
                      <a:tcPr marL="71846" marR="71846" marT="35923" marB="35923" anchor="ctr"/>
                    </a:tc>
                    <a:tc>
                      <a:txBody>
                        <a:bodyPr/>
                        <a:lstStyle/>
                        <a:p>
                          <a:pPr algn="ctr"/>
                          <a:r>
                            <a:rPr lang="en-US" sz="1400" dirty="0" smtClean="0">
                              <a:latin typeface="+mj-lt"/>
                            </a:rPr>
                            <a:t>93.9</a:t>
                          </a:r>
                          <a:endParaRPr lang="en-US" sz="1400" dirty="0">
                            <a:solidFill>
                              <a:schemeClr val="bg1"/>
                            </a:solidFill>
                            <a:latin typeface="+mj-lt"/>
                          </a:endParaRPr>
                        </a:p>
                      </a:txBody>
                      <a:tcPr marL="71846" marR="71846" marT="35923" marB="35923" anchor="ctr"/>
                    </a:tc>
                    <a:tc>
                      <a:txBody>
                        <a:bodyPr/>
                        <a:lstStyle/>
                        <a:p>
                          <a:pPr algn="ctr"/>
                          <a:r>
                            <a:rPr lang="en-US" sz="1400" dirty="0" smtClean="0">
                              <a:latin typeface="+mj-lt"/>
                            </a:rPr>
                            <a:t>93.6</a:t>
                          </a:r>
                          <a:endParaRPr lang="en-US" sz="1400" dirty="0">
                            <a:solidFill>
                              <a:schemeClr val="bg1"/>
                            </a:solidFill>
                            <a:latin typeface="+mj-lt"/>
                          </a:endParaRPr>
                        </a:p>
                      </a:txBody>
                      <a:tcPr marL="71846" marR="71846" marT="35923" marB="35923" anchor="ctr"/>
                    </a:tc>
                  </a:tr>
                  <a:tr h="152400">
                    <a:tc>
                      <a:txBody>
                        <a:bodyPr/>
                        <a:lstStyle/>
                        <a:p>
                          <a:pPr algn="l"/>
                          <a:r>
                            <a:rPr lang="en-US" sz="1400" dirty="0" smtClean="0">
                              <a:latin typeface="+mj-lt"/>
                            </a:rPr>
                            <a:t>Kannada</a:t>
                          </a:r>
                          <a:endParaRPr lang="en-US" sz="1400" b="1" dirty="0">
                            <a:latin typeface="+mj-lt"/>
                          </a:endParaRPr>
                        </a:p>
                      </a:txBody>
                      <a:tcPr marL="71846" marR="71846" marT="35923" marB="35923" anchor="ctr"/>
                    </a:tc>
                    <a:tc>
                      <a:txBody>
                        <a:bodyPr/>
                        <a:lstStyle/>
                        <a:p>
                          <a:pPr algn="ctr"/>
                          <a:r>
                            <a:rPr lang="en-US" sz="1400" dirty="0" smtClean="0">
                              <a:latin typeface="+mj-lt"/>
                            </a:rPr>
                            <a:t>94.4</a:t>
                          </a:r>
                          <a:endParaRPr lang="en-US" sz="1400" dirty="0">
                            <a:solidFill>
                              <a:schemeClr val="bg1"/>
                            </a:solidFill>
                            <a:latin typeface="+mj-lt"/>
                          </a:endParaRPr>
                        </a:p>
                      </a:txBody>
                      <a:tcPr marL="71846" marR="71846" marT="35923" marB="35923" anchor="ctr"/>
                    </a:tc>
                    <a:tc>
                      <a:txBody>
                        <a:bodyPr/>
                        <a:lstStyle/>
                        <a:p>
                          <a:pPr algn="ctr"/>
                          <a:r>
                            <a:rPr lang="en-US" sz="1400" dirty="0" smtClean="0">
                              <a:latin typeface="+mj-lt"/>
                            </a:rPr>
                            <a:t>93.8</a:t>
                          </a:r>
                          <a:endParaRPr lang="en-US" sz="1400" dirty="0">
                            <a:solidFill>
                              <a:schemeClr val="bg1"/>
                            </a:solidFill>
                            <a:latin typeface="+mj-lt"/>
                          </a:endParaRPr>
                        </a:p>
                      </a:txBody>
                      <a:tcPr marL="71846" marR="71846" marT="35923" marB="35923" anchor="ctr"/>
                    </a:tc>
                  </a:tr>
                  <a:tr h="152400">
                    <a:tc>
                      <a:txBody>
                        <a:bodyPr/>
                        <a:lstStyle/>
                        <a:p>
                          <a:pPr algn="l"/>
                          <a:r>
                            <a:rPr lang="en-US" sz="1400" dirty="0" smtClean="0">
                              <a:latin typeface="+mj-lt"/>
                            </a:rPr>
                            <a:t>Tamil</a:t>
                          </a:r>
                          <a:endParaRPr lang="en-US" sz="1400" b="1" dirty="0">
                            <a:latin typeface="+mj-lt"/>
                          </a:endParaRPr>
                        </a:p>
                      </a:txBody>
                      <a:tcPr marL="71846" marR="71846" marT="35923" marB="35923" anchor="ctr"/>
                    </a:tc>
                    <a:tc>
                      <a:txBody>
                        <a:bodyPr/>
                        <a:lstStyle/>
                        <a:p>
                          <a:pPr algn="ctr"/>
                          <a:r>
                            <a:rPr lang="en-US" sz="1400" dirty="0" smtClean="0">
                              <a:latin typeface="+mj-lt"/>
                            </a:rPr>
                            <a:t>96.7</a:t>
                          </a:r>
                          <a:endParaRPr lang="en-US" sz="1400" dirty="0">
                            <a:solidFill>
                              <a:schemeClr val="bg1"/>
                            </a:solidFill>
                            <a:latin typeface="+mj-lt"/>
                          </a:endParaRPr>
                        </a:p>
                      </a:txBody>
                      <a:tcPr marL="71846" marR="71846" marT="35923" marB="35923" anchor="ctr"/>
                    </a:tc>
                    <a:tc>
                      <a:txBody>
                        <a:bodyPr/>
                        <a:lstStyle/>
                        <a:p>
                          <a:pPr algn="ctr"/>
                          <a:r>
                            <a:rPr lang="en-US" sz="1400" dirty="0" smtClean="0">
                              <a:latin typeface="+mj-lt"/>
                            </a:rPr>
                            <a:t>95.2</a:t>
                          </a:r>
                          <a:endParaRPr lang="en-US" sz="1400" dirty="0">
                            <a:solidFill>
                              <a:schemeClr val="bg1"/>
                            </a:solidFill>
                            <a:latin typeface="+mj-lt"/>
                          </a:endParaRPr>
                        </a:p>
                      </a:txBody>
                      <a:tcPr marL="71846" marR="71846" marT="35923" marB="35923" anchor="ctr"/>
                    </a:tc>
                  </a:tr>
                  <a:tr h="152400">
                    <a:tc>
                      <a:txBody>
                        <a:bodyPr/>
                        <a:lstStyle/>
                        <a:p>
                          <a:pPr algn="l"/>
                          <a:r>
                            <a:rPr lang="en-US" sz="1400" dirty="0" smtClean="0">
                              <a:latin typeface="+mj-lt"/>
                            </a:rPr>
                            <a:t>Telugu</a:t>
                          </a:r>
                          <a:endParaRPr lang="en-US" sz="1400" b="1" dirty="0">
                            <a:latin typeface="+mj-lt"/>
                          </a:endParaRPr>
                        </a:p>
                      </a:txBody>
                      <a:tcPr marL="71846" marR="71846" marT="35923" marB="35923" anchor="ctr"/>
                    </a:tc>
                    <a:tc>
                      <a:txBody>
                        <a:bodyPr/>
                        <a:lstStyle/>
                        <a:p>
                          <a:pPr algn="ctr"/>
                          <a:r>
                            <a:rPr lang="en-US" sz="1400" dirty="0" smtClean="0">
                              <a:latin typeface="+mj-lt"/>
                            </a:rPr>
                            <a:t>93.1</a:t>
                          </a:r>
                          <a:endParaRPr lang="en-US" sz="1400" dirty="0">
                            <a:solidFill>
                              <a:schemeClr val="bg1"/>
                            </a:solidFill>
                            <a:latin typeface="+mj-lt"/>
                          </a:endParaRPr>
                        </a:p>
                      </a:txBody>
                      <a:tcPr marL="71846" marR="71846" marT="35923" marB="35923" anchor="ctr"/>
                    </a:tc>
                    <a:tc>
                      <a:txBody>
                        <a:bodyPr/>
                        <a:lstStyle/>
                        <a:p>
                          <a:pPr algn="ctr"/>
                          <a:r>
                            <a:rPr lang="en-US" sz="1400" dirty="0" smtClean="0">
                              <a:latin typeface="+mj-lt"/>
                            </a:rPr>
                            <a:t>92.3</a:t>
                          </a:r>
                          <a:endParaRPr lang="en-US" sz="1400" dirty="0">
                            <a:solidFill>
                              <a:schemeClr val="bg1"/>
                            </a:solidFill>
                            <a:latin typeface="+mj-lt"/>
                          </a:endParaRPr>
                        </a:p>
                      </a:txBody>
                      <a:tcPr marL="71846" marR="71846" marT="35923" marB="35923" anchor="ctr"/>
                    </a:tc>
                  </a:tr>
                  <a:tr h="152400">
                    <a:tc>
                      <a:txBody>
                        <a:bodyPr/>
                        <a:lstStyle/>
                        <a:p>
                          <a:pPr algn="l"/>
                          <a:r>
                            <a:rPr lang="en-US" sz="1400" dirty="0" smtClean="0">
                              <a:latin typeface="+mj-lt"/>
                            </a:rPr>
                            <a:t>Bangla</a:t>
                          </a:r>
                          <a:endParaRPr lang="en-US" sz="1400" b="1" dirty="0">
                            <a:latin typeface="+mj-lt"/>
                          </a:endParaRPr>
                        </a:p>
                      </a:txBody>
                      <a:tcPr marL="71846" marR="71846" marT="35923" marB="35923" anchor="ctr"/>
                    </a:tc>
                    <a:tc>
                      <a:txBody>
                        <a:bodyPr/>
                        <a:lstStyle/>
                        <a:p>
                          <a:pPr algn="ctr"/>
                          <a:r>
                            <a:rPr lang="en-US" sz="1400" dirty="0" smtClean="0">
                              <a:latin typeface="+mj-lt"/>
                            </a:rPr>
                            <a:t>94.3</a:t>
                          </a:r>
                          <a:endParaRPr lang="en-US" sz="1400" dirty="0">
                            <a:solidFill>
                              <a:schemeClr val="bg1"/>
                            </a:solidFill>
                            <a:latin typeface="+mj-lt"/>
                          </a:endParaRPr>
                        </a:p>
                      </a:txBody>
                      <a:tcPr marL="71846" marR="71846" marT="35923" marB="35923" anchor="ctr"/>
                    </a:tc>
                    <a:tc>
                      <a:txBody>
                        <a:bodyPr/>
                        <a:lstStyle/>
                        <a:p>
                          <a:pPr algn="ctr"/>
                          <a:r>
                            <a:rPr lang="en-US" sz="1400" dirty="0" smtClean="0">
                              <a:latin typeface="+mj-lt"/>
                            </a:rPr>
                            <a:t>96.2</a:t>
                          </a:r>
                          <a:endParaRPr lang="en-US" sz="1400" dirty="0">
                            <a:solidFill>
                              <a:schemeClr val="bg1"/>
                            </a:solidFill>
                            <a:latin typeface="+mj-lt"/>
                          </a:endParaRPr>
                        </a:p>
                      </a:txBody>
                      <a:tcPr marL="71846" marR="71846" marT="35923" marB="35923" anchor="ctr"/>
                    </a:tc>
                  </a:tr>
                  <a:tr h="152400">
                    <a:tc>
                      <a:txBody>
                        <a:bodyPr/>
                        <a:lstStyle/>
                        <a:p>
                          <a:pPr algn="l"/>
                          <a:r>
                            <a:rPr lang="en-US" sz="1400" dirty="0" smtClean="0">
                              <a:latin typeface="+mj-lt"/>
                            </a:rPr>
                            <a:t>Marathi</a:t>
                          </a:r>
                          <a:endParaRPr lang="en-US" sz="1400" b="1" dirty="0">
                            <a:latin typeface="+mj-lt"/>
                          </a:endParaRPr>
                        </a:p>
                      </a:txBody>
                      <a:tcPr marL="71846" marR="71846" marT="35923" marB="35923" anchor="ctr"/>
                    </a:tc>
                    <a:tc>
                      <a:txBody>
                        <a:bodyPr/>
                        <a:lstStyle/>
                        <a:p>
                          <a:pPr algn="ctr"/>
                          <a:r>
                            <a:rPr lang="en-US" sz="1400" dirty="0" smtClean="0">
                              <a:latin typeface="+mj-lt"/>
                            </a:rPr>
                            <a:t>-</a:t>
                          </a:r>
                          <a:endParaRPr lang="en-US" sz="1400" dirty="0">
                            <a:solidFill>
                              <a:schemeClr val="bg1"/>
                            </a:solidFill>
                            <a:latin typeface="+mj-lt"/>
                          </a:endParaRPr>
                        </a:p>
                      </a:txBody>
                      <a:tcPr marL="71846" marR="71846" marT="35923" marB="35923" anchor="ctr"/>
                    </a:tc>
                    <a:tc>
                      <a:txBody>
                        <a:bodyPr/>
                        <a:lstStyle/>
                        <a:p>
                          <a:pPr algn="ctr"/>
                          <a:r>
                            <a:rPr lang="en-US" sz="1400" dirty="0" smtClean="0">
                              <a:latin typeface="+mj-lt"/>
                            </a:rPr>
                            <a:t>-</a:t>
                          </a:r>
                          <a:endParaRPr lang="en-US" sz="1400" dirty="0">
                            <a:solidFill>
                              <a:schemeClr val="bg1"/>
                            </a:solidFill>
                            <a:latin typeface="+mj-lt"/>
                          </a:endParaRPr>
                        </a:p>
                      </a:txBody>
                      <a:tcPr marL="71846" marR="71846" marT="35923" marB="35923" anchor="ctr"/>
                    </a:tc>
                  </a:tr>
                  <a:tr h="152400">
                    <a:tc>
                      <a:txBody>
                        <a:bodyPr/>
                        <a:lstStyle/>
                        <a:p>
                          <a:pPr algn="l"/>
                          <a:r>
                            <a:rPr lang="en-US" sz="1400" dirty="0" smtClean="0">
                              <a:latin typeface="+mj-lt"/>
                            </a:rPr>
                            <a:t>Gujarati</a:t>
                          </a:r>
                          <a:endParaRPr lang="en-US" sz="1400" b="1" dirty="0">
                            <a:latin typeface="+mj-lt"/>
                          </a:endParaRPr>
                        </a:p>
                      </a:txBody>
                      <a:tcPr marL="71846" marR="71846" marT="35923" marB="35923" anchor="ctr"/>
                    </a:tc>
                    <a:tc>
                      <a:txBody>
                        <a:bodyPr/>
                        <a:lstStyle/>
                        <a:p>
                          <a:pPr algn="ctr"/>
                          <a:r>
                            <a:rPr lang="en-US" sz="1400" dirty="0" smtClean="0">
                              <a:latin typeface="+mj-lt"/>
                            </a:rPr>
                            <a:t>96.2</a:t>
                          </a:r>
                          <a:endParaRPr lang="en-US" sz="1400" dirty="0">
                            <a:solidFill>
                              <a:schemeClr val="bg1"/>
                            </a:solidFill>
                            <a:latin typeface="+mj-lt"/>
                          </a:endParaRPr>
                        </a:p>
                      </a:txBody>
                      <a:tcPr marL="71846" marR="71846" marT="35923" marB="35923" anchor="ctr"/>
                    </a:tc>
                    <a:tc>
                      <a:txBody>
                        <a:bodyPr/>
                        <a:lstStyle/>
                        <a:p>
                          <a:pPr algn="ctr"/>
                          <a:r>
                            <a:rPr lang="en-US" sz="1400" dirty="0" smtClean="0">
                              <a:latin typeface="+mj-lt"/>
                            </a:rPr>
                            <a:t>95.5</a:t>
                          </a:r>
                          <a:endParaRPr lang="en-US" sz="1400" dirty="0">
                            <a:solidFill>
                              <a:schemeClr val="bg1"/>
                            </a:solidFill>
                            <a:latin typeface="+mj-lt"/>
                          </a:endParaRPr>
                        </a:p>
                      </a:txBody>
                      <a:tcPr marL="71846" marR="71846" marT="35923" marB="35923" anchor="ctr"/>
                    </a:tc>
                  </a:tr>
                  <a:tr h="152400">
                    <a:tc>
                      <a:txBody>
                        <a:bodyPr/>
                        <a:lstStyle/>
                        <a:p>
                          <a:pPr algn="l"/>
                          <a:r>
                            <a:rPr lang="en-US" sz="1400" dirty="0" smtClean="0">
                              <a:latin typeface="+mj-lt"/>
                            </a:rPr>
                            <a:t>Assamese</a:t>
                          </a:r>
                          <a:endParaRPr lang="en-US" sz="1400" b="1" dirty="0">
                            <a:latin typeface="+mj-lt"/>
                          </a:endParaRPr>
                        </a:p>
                      </a:txBody>
                      <a:tcPr marL="71846" marR="71846" marT="35923" marB="35923" anchor="ctr"/>
                    </a:tc>
                    <a:tc>
                      <a:txBody>
                        <a:bodyPr/>
                        <a:lstStyle/>
                        <a:p>
                          <a:pPr algn="ctr"/>
                          <a:r>
                            <a:rPr lang="en-US" sz="1400" dirty="0" smtClean="0">
                              <a:latin typeface="+mj-lt"/>
                            </a:rPr>
                            <a:t>-</a:t>
                          </a:r>
                          <a:endParaRPr lang="en-US" sz="1400" dirty="0">
                            <a:solidFill>
                              <a:schemeClr val="bg1"/>
                            </a:solidFill>
                            <a:latin typeface="+mj-lt"/>
                          </a:endParaRPr>
                        </a:p>
                      </a:txBody>
                      <a:tcPr marL="71846" marR="71846" marT="35923" marB="35923" anchor="ctr"/>
                    </a:tc>
                    <a:tc>
                      <a:txBody>
                        <a:bodyPr/>
                        <a:lstStyle/>
                        <a:p>
                          <a:pPr algn="ctr"/>
                          <a:r>
                            <a:rPr lang="en-US" sz="1400" dirty="0" smtClean="0">
                              <a:latin typeface="+mj-lt"/>
                            </a:rPr>
                            <a:t>-</a:t>
                          </a:r>
                          <a:endParaRPr lang="en-US" sz="1400" dirty="0">
                            <a:solidFill>
                              <a:schemeClr val="bg1"/>
                            </a:solidFill>
                            <a:latin typeface="+mj-lt"/>
                          </a:endParaRPr>
                        </a:p>
                      </a:txBody>
                      <a:tcPr marL="71846" marR="71846" marT="35923" marB="35923" anchor="ctr"/>
                    </a:tc>
                  </a:tr>
                  <a:tr h="152400">
                    <a:tc>
                      <a:txBody>
                        <a:bodyPr/>
                        <a:lstStyle/>
                        <a:p>
                          <a:pPr algn="l"/>
                          <a:r>
                            <a:rPr lang="en-US" sz="1400" dirty="0" smtClean="0">
                              <a:latin typeface="+mj-lt"/>
                            </a:rPr>
                            <a:t>Manipuri</a:t>
                          </a:r>
                          <a:endParaRPr lang="en-US" sz="1400" b="1" dirty="0">
                            <a:latin typeface="+mj-lt"/>
                          </a:endParaRPr>
                        </a:p>
                      </a:txBody>
                      <a:tcPr marL="71846" marR="71846" marT="35923" marB="35923" anchor="ctr"/>
                    </a:tc>
                    <a:tc>
                      <a:txBody>
                        <a:bodyPr/>
                        <a:lstStyle/>
                        <a:p>
                          <a:pPr algn="ctr"/>
                          <a:r>
                            <a:rPr lang="en-US" sz="1400" dirty="0" smtClean="0">
                              <a:latin typeface="+mj-lt"/>
                            </a:rPr>
                            <a:t>-</a:t>
                          </a:r>
                          <a:endParaRPr lang="en-US" sz="1400" dirty="0">
                            <a:solidFill>
                              <a:schemeClr val="bg1"/>
                            </a:solidFill>
                            <a:latin typeface="+mj-lt"/>
                          </a:endParaRPr>
                        </a:p>
                      </a:txBody>
                      <a:tcPr marL="71846" marR="71846" marT="35923" marB="35923" anchor="ctr"/>
                    </a:tc>
                    <a:tc>
                      <a:txBody>
                        <a:bodyPr/>
                        <a:lstStyle/>
                        <a:p>
                          <a:pPr algn="ctr"/>
                          <a:r>
                            <a:rPr lang="en-US" sz="1400" dirty="0" smtClean="0">
                              <a:latin typeface="+mj-lt"/>
                            </a:rPr>
                            <a:t>-</a:t>
                          </a:r>
                          <a:endParaRPr lang="en-US" sz="1400" dirty="0">
                            <a:solidFill>
                              <a:schemeClr val="bg1"/>
                            </a:solidFill>
                            <a:latin typeface="+mj-lt"/>
                          </a:endParaRPr>
                        </a:p>
                      </a:txBody>
                      <a:tcPr marL="71846" marR="71846" marT="35923" marB="35923" anchor="ctr"/>
                    </a:tc>
                  </a:tr>
                  <a:tr h="152400">
                    <a:tc>
                      <a:txBody>
                        <a:bodyPr/>
                        <a:lstStyle/>
                        <a:p>
                          <a:pPr algn="l"/>
                          <a:r>
                            <a:rPr lang="en-US" sz="1400" dirty="0" err="1" smtClean="0">
                              <a:latin typeface="+mj-lt"/>
                            </a:rPr>
                            <a:t>Odiya</a:t>
                          </a:r>
                          <a:endParaRPr lang="en-US" sz="1400" b="1" dirty="0">
                            <a:latin typeface="+mj-lt"/>
                          </a:endParaRPr>
                        </a:p>
                      </a:txBody>
                      <a:tcPr marL="71846" marR="71846" marT="35923" marB="35923" anchor="ctr"/>
                    </a:tc>
                    <a:tc>
                      <a:txBody>
                        <a:bodyPr/>
                        <a:lstStyle/>
                        <a:p>
                          <a:pPr algn="ctr"/>
                          <a:r>
                            <a:rPr lang="en-US" sz="1400" dirty="0" smtClean="0">
                              <a:latin typeface="+mj-lt"/>
                            </a:rPr>
                            <a:t>97.1</a:t>
                          </a:r>
                          <a:endParaRPr lang="en-US" sz="1400" dirty="0">
                            <a:solidFill>
                              <a:schemeClr val="bg1"/>
                            </a:solidFill>
                            <a:latin typeface="+mj-lt"/>
                          </a:endParaRPr>
                        </a:p>
                      </a:txBody>
                      <a:tcPr marL="71846" marR="71846" marT="35923" marB="35923" anchor="ctr"/>
                    </a:tc>
                    <a:tc>
                      <a:txBody>
                        <a:bodyPr/>
                        <a:lstStyle/>
                        <a:p>
                          <a:pPr algn="ctr"/>
                          <a:r>
                            <a:rPr lang="en-US" sz="1400" dirty="0" smtClean="0">
                              <a:latin typeface="+mj-lt"/>
                            </a:rPr>
                            <a:t>94</a:t>
                          </a:r>
                          <a:endParaRPr lang="en-US" sz="1400" dirty="0">
                            <a:solidFill>
                              <a:schemeClr val="bg1"/>
                            </a:solidFill>
                            <a:latin typeface="+mj-lt"/>
                          </a:endParaRPr>
                        </a:p>
                      </a:txBody>
                      <a:tcPr marL="71846" marR="71846" marT="35923" marB="35923" anchor="ctr"/>
                    </a:tc>
                  </a:tr>
                </a:tbl>
              </a:graphicData>
            </a:graphic>
          </p:graphicFrame>
        </mc:Choice>
        <mc:Fallback xmlns="">
          <p:graphicFrame>
            <p:nvGraphicFramePr>
              <p:cNvPr id="39" name="Table 38"/>
              <p:cNvGraphicFramePr>
                <a:graphicFrameLocks noGrp="1"/>
              </p:cNvGraphicFramePr>
              <p:nvPr>
                <p:extLst>
                  <p:ext uri="{D42A27DB-BD31-4B8C-83A1-F6EECF244321}">
                    <p14:modId xmlns:p14="http://schemas.microsoft.com/office/powerpoint/2010/main" val="1582211503"/>
                  </p:ext>
                </p:extLst>
              </p:nvPr>
            </p:nvGraphicFramePr>
            <p:xfrm>
              <a:off x="4572000" y="1817910"/>
              <a:ext cx="3931920" cy="3992884"/>
            </p:xfrm>
            <a:graphic>
              <a:graphicData uri="http://schemas.openxmlformats.org/drawingml/2006/table">
                <a:tbl>
                  <a:tblPr firstRow="1" bandRow="1">
                    <a:tableStyleId>{5C22544A-7EE6-4342-B048-85BDC9FD1C3A}</a:tableStyleId>
                  </a:tblPr>
                  <a:tblGrid>
                    <a:gridCol w="1310640"/>
                    <a:gridCol w="1310640"/>
                    <a:gridCol w="1310640"/>
                  </a:tblGrid>
                  <a:tr h="285206">
                    <a:tc rowSpan="2">
                      <a:txBody>
                        <a:bodyPr/>
                        <a:lstStyle/>
                        <a:p>
                          <a:pPr algn="ctr"/>
                          <a:r>
                            <a:rPr lang="en-US" sz="1400" cap="none" spc="0" dirty="0" smtClean="0">
                              <a:ln w="0"/>
                              <a:effectLst>
                                <a:outerShdw blurRad="38100" dist="19050" dir="2700000" algn="tl" rotWithShape="0">
                                  <a:schemeClr val="dk1">
                                    <a:alpha val="40000"/>
                                  </a:schemeClr>
                                </a:outerShdw>
                              </a:effectLst>
                              <a:latin typeface="+mj-lt"/>
                            </a:rPr>
                            <a:t>Scripts/</a:t>
                          </a:r>
                        </a:p>
                        <a:p>
                          <a:pPr algn="ctr"/>
                          <a:r>
                            <a:rPr lang="en-US" sz="1400" cap="none" spc="0" dirty="0" smtClean="0">
                              <a:ln w="0"/>
                              <a:effectLst>
                                <a:outerShdw blurRad="38100" dist="19050" dir="2700000" algn="tl" rotWithShape="0">
                                  <a:schemeClr val="dk1">
                                    <a:alpha val="40000"/>
                                  </a:schemeClr>
                                </a:outerShdw>
                              </a:effectLst>
                              <a:latin typeface="+mj-lt"/>
                            </a:rPr>
                            <a:t>Languages</a:t>
                          </a:r>
                          <a:endParaRPr lang="en-US" sz="1400" b="0" cap="none" spc="0" dirty="0">
                            <a:ln w="0"/>
                            <a:solidFill>
                              <a:schemeClr val="tx1"/>
                            </a:solidFill>
                            <a:effectLst>
                              <a:outerShdw blurRad="38100" dist="19050" dir="2700000" algn="tl" rotWithShape="0">
                                <a:schemeClr val="dk1">
                                  <a:alpha val="40000"/>
                                </a:schemeClr>
                              </a:outerShdw>
                            </a:effectLst>
                            <a:latin typeface="+mj-lt"/>
                          </a:endParaRPr>
                        </a:p>
                      </a:txBody>
                      <a:tcPr marL="71846" marR="71846" marT="35923" marB="35923" anchor="ctr"/>
                    </a:tc>
                    <a:tc gridSpan="2">
                      <a:txBody>
                        <a:bodyPr/>
                        <a:lstStyle/>
                        <a:p>
                          <a:pPr algn="ctr"/>
                          <a:r>
                            <a:rPr lang="en-US" sz="1400" dirty="0" smtClean="0">
                              <a:latin typeface="+mj-lt"/>
                            </a:rPr>
                            <a:t>Accuracies (in %)</a:t>
                          </a:r>
                          <a:endParaRPr lang="en-US" sz="1400" dirty="0">
                            <a:solidFill>
                              <a:schemeClr val="bg1"/>
                            </a:solidFill>
                            <a:latin typeface="+mj-lt"/>
                          </a:endParaRPr>
                        </a:p>
                      </a:txBody>
                      <a:tcPr marL="71846" marR="71846" marT="35923" marB="35923" anchor="ctr"/>
                    </a:tc>
                    <a:tc hMerge="1">
                      <a:txBody>
                        <a:bodyPr/>
                        <a:lstStyle/>
                        <a:p>
                          <a:pPr algn="ctr"/>
                          <a:endParaRPr lang="en-US" sz="3600" dirty="0">
                            <a:solidFill>
                              <a:schemeClr val="tx1"/>
                            </a:solidFill>
                          </a:endParaRPr>
                        </a:p>
                      </a:txBody>
                      <a:tcPr/>
                    </a:tc>
                  </a:tr>
                  <a:tr h="285206">
                    <a:tc vMerge="1">
                      <a:txBody>
                        <a:bodyPr/>
                        <a:lstStyle/>
                        <a:p>
                          <a:pPr algn="ctr"/>
                          <a:endParaRPr lang="en-US" sz="1400" dirty="0"/>
                        </a:p>
                      </a:txBody>
                      <a:tcPr/>
                    </a:tc>
                    <a:tc>
                      <a:txBody>
                        <a:bodyPr/>
                        <a:lstStyle/>
                        <a:p>
                          <a:pPr algn="ctr"/>
                          <a:r>
                            <a:rPr lang="en-US" sz="1400" b="1" dirty="0" smtClean="0">
                              <a:solidFill>
                                <a:schemeClr val="bg1"/>
                              </a:solidFill>
                              <a:latin typeface="+mj-lt"/>
                            </a:rPr>
                            <a:t>Ours</a:t>
                          </a:r>
                          <a:endParaRPr lang="en-US" sz="1400" b="1" dirty="0">
                            <a:solidFill>
                              <a:schemeClr val="bg1"/>
                            </a:solidFill>
                            <a:latin typeface="+mj-lt"/>
                          </a:endParaRPr>
                        </a:p>
                      </a:txBody>
                      <a:tcPr marL="71846" marR="71846" marT="35923" marB="35923" anchor="ctr">
                        <a:solidFill>
                          <a:schemeClr val="accent1"/>
                        </a:solidFill>
                      </a:tcPr>
                    </a:tc>
                    <a:tc>
                      <a:txBody>
                        <a:bodyPr/>
                        <a:lstStyle/>
                        <a:p>
                          <a:endParaRPr lang="en-US"/>
                        </a:p>
                      </a:txBody>
                      <a:tcPr marL="71846" marR="71846" marT="35923" marB="35923" anchor="ctr">
                        <a:blipFill rotWithShape="0">
                          <a:blip r:embed="rId3"/>
                          <a:stretch>
                            <a:fillRect l="-200930" t="-106383" r="-2326" b="-1219149"/>
                          </a:stretch>
                        </a:blipFill>
                      </a:tcPr>
                    </a:tc>
                  </a:tr>
                  <a:tr h="285206">
                    <a:tc>
                      <a:txBody>
                        <a:bodyPr/>
                        <a:lstStyle/>
                        <a:p>
                          <a:pPr algn="l"/>
                          <a:r>
                            <a:rPr lang="en-US" sz="1400" dirty="0" smtClean="0">
                              <a:latin typeface="+mj-lt"/>
                            </a:rPr>
                            <a:t>Hindi</a:t>
                          </a:r>
                          <a:endParaRPr lang="en-US" sz="1400" b="1" dirty="0">
                            <a:latin typeface="+mj-lt"/>
                          </a:endParaRPr>
                        </a:p>
                      </a:txBody>
                      <a:tcPr marL="71846" marR="71846" marT="35923" marB="35923" anchor="ctr"/>
                    </a:tc>
                    <a:tc>
                      <a:txBody>
                        <a:bodyPr/>
                        <a:lstStyle/>
                        <a:p>
                          <a:pPr algn="ctr"/>
                          <a:r>
                            <a:rPr lang="en-US" sz="1400" dirty="0" smtClean="0">
                              <a:latin typeface="+mj-lt"/>
                            </a:rPr>
                            <a:t>93.6</a:t>
                          </a:r>
                          <a:endParaRPr lang="en-US" sz="1400" dirty="0">
                            <a:solidFill>
                              <a:schemeClr val="bg1"/>
                            </a:solidFill>
                            <a:latin typeface="+mj-lt"/>
                          </a:endParaRPr>
                        </a:p>
                      </a:txBody>
                      <a:tcPr marL="71846" marR="71846" marT="35923" marB="35923" anchor="ctr"/>
                    </a:tc>
                    <a:tc>
                      <a:txBody>
                        <a:bodyPr/>
                        <a:lstStyle/>
                        <a:p>
                          <a:pPr algn="ctr"/>
                          <a:r>
                            <a:rPr lang="en-US" sz="1400" dirty="0" smtClean="0">
                              <a:latin typeface="+mj-lt"/>
                            </a:rPr>
                            <a:t>96.2</a:t>
                          </a:r>
                          <a:endParaRPr lang="en-US" sz="1400" dirty="0">
                            <a:solidFill>
                              <a:schemeClr val="bg1"/>
                            </a:solidFill>
                            <a:latin typeface="+mj-lt"/>
                          </a:endParaRPr>
                        </a:p>
                      </a:txBody>
                      <a:tcPr marL="71846" marR="71846" marT="35923" marB="35923" anchor="ctr"/>
                    </a:tc>
                  </a:tr>
                  <a:tr h="285206">
                    <a:tc>
                      <a:txBody>
                        <a:bodyPr/>
                        <a:lstStyle/>
                        <a:p>
                          <a:pPr algn="l"/>
                          <a:r>
                            <a:rPr lang="en-US" sz="1400" dirty="0" smtClean="0">
                              <a:latin typeface="+mj-lt"/>
                            </a:rPr>
                            <a:t>Malayalam</a:t>
                          </a:r>
                          <a:endParaRPr lang="en-US" sz="1400" b="1" dirty="0">
                            <a:latin typeface="+mj-lt"/>
                          </a:endParaRPr>
                        </a:p>
                      </a:txBody>
                      <a:tcPr marL="71846" marR="71846" marT="35923" marB="35923" anchor="ctr"/>
                    </a:tc>
                    <a:tc>
                      <a:txBody>
                        <a:bodyPr/>
                        <a:lstStyle/>
                        <a:p>
                          <a:pPr algn="ctr"/>
                          <a:r>
                            <a:rPr lang="en-US" sz="1400" dirty="0" smtClean="0">
                              <a:latin typeface="+mj-lt"/>
                            </a:rPr>
                            <a:t>96.5</a:t>
                          </a:r>
                          <a:endParaRPr lang="en-US" sz="1400" dirty="0">
                            <a:solidFill>
                              <a:schemeClr val="bg1"/>
                            </a:solidFill>
                            <a:latin typeface="+mj-lt"/>
                          </a:endParaRPr>
                        </a:p>
                      </a:txBody>
                      <a:tcPr marL="71846" marR="71846" marT="35923" marB="35923" anchor="ctr"/>
                    </a:tc>
                    <a:tc>
                      <a:txBody>
                        <a:bodyPr/>
                        <a:lstStyle/>
                        <a:p>
                          <a:pPr algn="ctr"/>
                          <a:r>
                            <a:rPr lang="en-US" sz="1400" dirty="0" smtClean="0">
                              <a:latin typeface="+mj-lt"/>
                            </a:rPr>
                            <a:t>93.3</a:t>
                          </a:r>
                          <a:endParaRPr lang="en-US" sz="1400" dirty="0">
                            <a:solidFill>
                              <a:schemeClr val="bg1"/>
                            </a:solidFill>
                            <a:latin typeface="+mj-lt"/>
                          </a:endParaRPr>
                        </a:p>
                      </a:txBody>
                      <a:tcPr marL="71846" marR="71846" marT="35923" marB="35923" anchor="ctr"/>
                    </a:tc>
                  </a:tr>
                  <a:tr h="285206">
                    <a:tc>
                      <a:txBody>
                        <a:bodyPr/>
                        <a:lstStyle/>
                        <a:p>
                          <a:pPr algn="l"/>
                          <a:r>
                            <a:rPr lang="en-US" sz="1400" dirty="0" smtClean="0">
                              <a:latin typeface="+mj-lt"/>
                            </a:rPr>
                            <a:t>Gurumukhi</a:t>
                          </a:r>
                          <a:endParaRPr lang="en-US" sz="1400" b="1" dirty="0">
                            <a:latin typeface="+mj-lt"/>
                          </a:endParaRPr>
                        </a:p>
                      </a:txBody>
                      <a:tcPr marL="71846" marR="71846" marT="35923" marB="35923" anchor="ctr"/>
                    </a:tc>
                    <a:tc>
                      <a:txBody>
                        <a:bodyPr/>
                        <a:lstStyle/>
                        <a:p>
                          <a:pPr algn="ctr"/>
                          <a:r>
                            <a:rPr lang="en-US" sz="1400" dirty="0" smtClean="0">
                              <a:latin typeface="+mj-lt"/>
                            </a:rPr>
                            <a:t>93.9</a:t>
                          </a:r>
                          <a:endParaRPr lang="en-US" sz="1400" dirty="0">
                            <a:solidFill>
                              <a:schemeClr val="bg1"/>
                            </a:solidFill>
                            <a:latin typeface="+mj-lt"/>
                          </a:endParaRPr>
                        </a:p>
                      </a:txBody>
                      <a:tcPr marL="71846" marR="71846" marT="35923" marB="35923" anchor="ctr"/>
                    </a:tc>
                    <a:tc>
                      <a:txBody>
                        <a:bodyPr/>
                        <a:lstStyle/>
                        <a:p>
                          <a:pPr algn="ctr"/>
                          <a:r>
                            <a:rPr lang="en-US" sz="1400" dirty="0" smtClean="0">
                              <a:latin typeface="+mj-lt"/>
                            </a:rPr>
                            <a:t>93.6</a:t>
                          </a:r>
                          <a:endParaRPr lang="en-US" sz="1400" dirty="0">
                            <a:solidFill>
                              <a:schemeClr val="bg1"/>
                            </a:solidFill>
                            <a:latin typeface="+mj-lt"/>
                          </a:endParaRPr>
                        </a:p>
                      </a:txBody>
                      <a:tcPr marL="71846" marR="71846" marT="35923" marB="35923" anchor="ctr"/>
                    </a:tc>
                  </a:tr>
                  <a:tr h="285206">
                    <a:tc>
                      <a:txBody>
                        <a:bodyPr/>
                        <a:lstStyle/>
                        <a:p>
                          <a:pPr algn="l"/>
                          <a:r>
                            <a:rPr lang="en-US" sz="1400" dirty="0" smtClean="0">
                              <a:latin typeface="+mj-lt"/>
                            </a:rPr>
                            <a:t>Kannada</a:t>
                          </a:r>
                          <a:endParaRPr lang="en-US" sz="1400" b="1" dirty="0">
                            <a:latin typeface="+mj-lt"/>
                          </a:endParaRPr>
                        </a:p>
                      </a:txBody>
                      <a:tcPr marL="71846" marR="71846" marT="35923" marB="35923" anchor="ctr"/>
                    </a:tc>
                    <a:tc>
                      <a:txBody>
                        <a:bodyPr/>
                        <a:lstStyle/>
                        <a:p>
                          <a:pPr algn="ctr"/>
                          <a:r>
                            <a:rPr lang="en-US" sz="1400" dirty="0" smtClean="0">
                              <a:latin typeface="+mj-lt"/>
                            </a:rPr>
                            <a:t>94.4</a:t>
                          </a:r>
                          <a:endParaRPr lang="en-US" sz="1400" dirty="0">
                            <a:solidFill>
                              <a:schemeClr val="bg1"/>
                            </a:solidFill>
                            <a:latin typeface="+mj-lt"/>
                          </a:endParaRPr>
                        </a:p>
                      </a:txBody>
                      <a:tcPr marL="71846" marR="71846" marT="35923" marB="35923" anchor="ctr"/>
                    </a:tc>
                    <a:tc>
                      <a:txBody>
                        <a:bodyPr/>
                        <a:lstStyle/>
                        <a:p>
                          <a:pPr algn="ctr"/>
                          <a:r>
                            <a:rPr lang="en-US" sz="1400" dirty="0" smtClean="0">
                              <a:latin typeface="+mj-lt"/>
                            </a:rPr>
                            <a:t>93.8</a:t>
                          </a:r>
                          <a:endParaRPr lang="en-US" sz="1400" dirty="0">
                            <a:solidFill>
                              <a:schemeClr val="bg1"/>
                            </a:solidFill>
                            <a:latin typeface="+mj-lt"/>
                          </a:endParaRPr>
                        </a:p>
                      </a:txBody>
                      <a:tcPr marL="71846" marR="71846" marT="35923" marB="35923" anchor="ctr"/>
                    </a:tc>
                  </a:tr>
                  <a:tr h="285206">
                    <a:tc>
                      <a:txBody>
                        <a:bodyPr/>
                        <a:lstStyle/>
                        <a:p>
                          <a:pPr algn="l"/>
                          <a:r>
                            <a:rPr lang="en-US" sz="1400" dirty="0" smtClean="0">
                              <a:latin typeface="+mj-lt"/>
                            </a:rPr>
                            <a:t>Tamil</a:t>
                          </a:r>
                          <a:endParaRPr lang="en-US" sz="1400" b="1" dirty="0">
                            <a:latin typeface="+mj-lt"/>
                          </a:endParaRPr>
                        </a:p>
                      </a:txBody>
                      <a:tcPr marL="71846" marR="71846" marT="35923" marB="35923" anchor="ctr"/>
                    </a:tc>
                    <a:tc>
                      <a:txBody>
                        <a:bodyPr/>
                        <a:lstStyle/>
                        <a:p>
                          <a:pPr algn="ctr"/>
                          <a:r>
                            <a:rPr lang="en-US" sz="1400" dirty="0" smtClean="0">
                              <a:latin typeface="+mj-lt"/>
                            </a:rPr>
                            <a:t>96.7</a:t>
                          </a:r>
                          <a:endParaRPr lang="en-US" sz="1400" dirty="0">
                            <a:solidFill>
                              <a:schemeClr val="bg1"/>
                            </a:solidFill>
                            <a:latin typeface="+mj-lt"/>
                          </a:endParaRPr>
                        </a:p>
                      </a:txBody>
                      <a:tcPr marL="71846" marR="71846" marT="35923" marB="35923" anchor="ctr"/>
                    </a:tc>
                    <a:tc>
                      <a:txBody>
                        <a:bodyPr/>
                        <a:lstStyle/>
                        <a:p>
                          <a:pPr algn="ctr"/>
                          <a:r>
                            <a:rPr lang="en-US" sz="1400" dirty="0" smtClean="0">
                              <a:latin typeface="+mj-lt"/>
                            </a:rPr>
                            <a:t>95.2</a:t>
                          </a:r>
                          <a:endParaRPr lang="en-US" sz="1400" dirty="0">
                            <a:solidFill>
                              <a:schemeClr val="bg1"/>
                            </a:solidFill>
                            <a:latin typeface="+mj-lt"/>
                          </a:endParaRPr>
                        </a:p>
                      </a:txBody>
                      <a:tcPr marL="71846" marR="71846" marT="35923" marB="35923" anchor="ctr"/>
                    </a:tc>
                  </a:tr>
                  <a:tr h="285206">
                    <a:tc>
                      <a:txBody>
                        <a:bodyPr/>
                        <a:lstStyle/>
                        <a:p>
                          <a:pPr algn="l"/>
                          <a:r>
                            <a:rPr lang="en-US" sz="1400" dirty="0" smtClean="0">
                              <a:latin typeface="+mj-lt"/>
                            </a:rPr>
                            <a:t>Telugu</a:t>
                          </a:r>
                          <a:endParaRPr lang="en-US" sz="1400" b="1" dirty="0">
                            <a:latin typeface="+mj-lt"/>
                          </a:endParaRPr>
                        </a:p>
                      </a:txBody>
                      <a:tcPr marL="71846" marR="71846" marT="35923" marB="35923" anchor="ctr"/>
                    </a:tc>
                    <a:tc>
                      <a:txBody>
                        <a:bodyPr/>
                        <a:lstStyle/>
                        <a:p>
                          <a:pPr algn="ctr"/>
                          <a:r>
                            <a:rPr lang="en-US" sz="1400" dirty="0" smtClean="0">
                              <a:latin typeface="+mj-lt"/>
                            </a:rPr>
                            <a:t>93.1</a:t>
                          </a:r>
                          <a:endParaRPr lang="en-US" sz="1400" dirty="0">
                            <a:solidFill>
                              <a:schemeClr val="bg1"/>
                            </a:solidFill>
                            <a:latin typeface="+mj-lt"/>
                          </a:endParaRPr>
                        </a:p>
                      </a:txBody>
                      <a:tcPr marL="71846" marR="71846" marT="35923" marB="35923" anchor="ctr"/>
                    </a:tc>
                    <a:tc>
                      <a:txBody>
                        <a:bodyPr/>
                        <a:lstStyle/>
                        <a:p>
                          <a:pPr algn="ctr"/>
                          <a:r>
                            <a:rPr lang="en-US" sz="1400" dirty="0" smtClean="0">
                              <a:latin typeface="+mj-lt"/>
                            </a:rPr>
                            <a:t>92.3</a:t>
                          </a:r>
                          <a:endParaRPr lang="en-US" sz="1400" dirty="0">
                            <a:solidFill>
                              <a:schemeClr val="bg1"/>
                            </a:solidFill>
                            <a:latin typeface="+mj-lt"/>
                          </a:endParaRPr>
                        </a:p>
                      </a:txBody>
                      <a:tcPr marL="71846" marR="71846" marT="35923" marB="35923" anchor="ctr"/>
                    </a:tc>
                  </a:tr>
                  <a:tr h="285206">
                    <a:tc>
                      <a:txBody>
                        <a:bodyPr/>
                        <a:lstStyle/>
                        <a:p>
                          <a:pPr algn="l"/>
                          <a:r>
                            <a:rPr lang="en-US" sz="1400" dirty="0" smtClean="0">
                              <a:latin typeface="+mj-lt"/>
                            </a:rPr>
                            <a:t>Bangla</a:t>
                          </a:r>
                          <a:endParaRPr lang="en-US" sz="1400" b="1" dirty="0">
                            <a:latin typeface="+mj-lt"/>
                          </a:endParaRPr>
                        </a:p>
                      </a:txBody>
                      <a:tcPr marL="71846" marR="71846" marT="35923" marB="35923" anchor="ctr"/>
                    </a:tc>
                    <a:tc>
                      <a:txBody>
                        <a:bodyPr/>
                        <a:lstStyle/>
                        <a:p>
                          <a:pPr algn="ctr"/>
                          <a:r>
                            <a:rPr lang="en-US" sz="1400" dirty="0" smtClean="0">
                              <a:latin typeface="+mj-lt"/>
                            </a:rPr>
                            <a:t>94.3</a:t>
                          </a:r>
                          <a:endParaRPr lang="en-US" sz="1400" dirty="0">
                            <a:solidFill>
                              <a:schemeClr val="bg1"/>
                            </a:solidFill>
                            <a:latin typeface="+mj-lt"/>
                          </a:endParaRPr>
                        </a:p>
                      </a:txBody>
                      <a:tcPr marL="71846" marR="71846" marT="35923" marB="35923" anchor="ctr"/>
                    </a:tc>
                    <a:tc>
                      <a:txBody>
                        <a:bodyPr/>
                        <a:lstStyle/>
                        <a:p>
                          <a:pPr algn="ctr"/>
                          <a:r>
                            <a:rPr lang="en-US" sz="1400" dirty="0" smtClean="0">
                              <a:latin typeface="+mj-lt"/>
                            </a:rPr>
                            <a:t>96.2</a:t>
                          </a:r>
                          <a:endParaRPr lang="en-US" sz="1400" dirty="0">
                            <a:solidFill>
                              <a:schemeClr val="bg1"/>
                            </a:solidFill>
                            <a:latin typeface="+mj-lt"/>
                          </a:endParaRPr>
                        </a:p>
                      </a:txBody>
                      <a:tcPr marL="71846" marR="71846" marT="35923" marB="35923" anchor="ctr"/>
                    </a:tc>
                  </a:tr>
                  <a:tr h="285206">
                    <a:tc>
                      <a:txBody>
                        <a:bodyPr/>
                        <a:lstStyle/>
                        <a:p>
                          <a:pPr algn="l"/>
                          <a:r>
                            <a:rPr lang="en-US" sz="1400" dirty="0" smtClean="0">
                              <a:latin typeface="+mj-lt"/>
                            </a:rPr>
                            <a:t>Marathi</a:t>
                          </a:r>
                          <a:endParaRPr lang="en-US" sz="1400" b="1" dirty="0">
                            <a:latin typeface="+mj-lt"/>
                          </a:endParaRPr>
                        </a:p>
                      </a:txBody>
                      <a:tcPr marL="71846" marR="71846" marT="35923" marB="35923" anchor="ctr"/>
                    </a:tc>
                    <a:tc>
                      <a:txBody>
                        <a:bodyPr/>
                        <a:lstStyle/>
                        <a:p>
                          <a:pPr algn="ctr"/>
                          <a:r>
                            <a:rPr lang="en-US" sz="1400" dirty="0" smtClean="0">
                              <a:latin typeface="+mj-lt"/>
                            </a:rPr>
                            <a:t>-</a:t>
                          </a:r>
                          <a:endParaRPr lang="en-US" sz="1400" dirty="0">
                            <a:solidFill>
                              <a:schemeClr val="bg1"/>
                            </a:solidFill>
                            <a:latin typeface="+mj-lt"/>
                          </a:endParaRPr>
                        </a:p>
                      </a:txBody>
                      <a:tcPr marL="71846" marR="71846" marT="35923" marB="35923" anchor="ctr"/>
                    </a:tc>
                    <a:tc>
                      <a:txBody>
                        <a:bodyPr/>
                        <a:lstStyle/>
                        <a:p>
                          <a:pPr algn="ctr"/>
                          <a:r>
                            <a:rPr lang="en-US" sz="1400" dirty="0" smtClean="0">
                              <a:latin typeface="+mj-lt"/>
                            </a:rPr>
                            <a:t>-</a:t>
                          </a:r>
                          <a:endParaRPr lang="en-US" sz="1400" dirty="0">
                            <a:solidFill>
                              <a:schemeClr val="bg1"/>
                            </a:solidFill>
                            <a:latin typeface="+mj-lt"/>
                          </a:endParaRPr>
                        </a:p>
                      </a:txBody>
                      <a:tcPr marL="71846" marR="71846" marT="35923" marB="35923" anchor="ctr"/>
                    </a:tc>
                  </a:tr>
                  <a:tr h="285206">
                    <a:tc>
                      <a:txBody>
                        <a:bodyPr/>
                        <a:lstStyle/>
                        <a:p>
                          <a:pPr algn="l"/>
                          <a:r>
                            <a:rPr lang="en-US" sz="1400" dirty="0" smtClean="0">
                              <a:latin typeface="+mj-lt"/>
                            </a:rPr>
                            <a:t>Gujarati</a:t>
                          </a:r>
                          <a:endParaRPr lang="en-US" sz="1400" b="1" dirty="0">
                            <a:latin typeface="+mj-lt"/>
                          </a:endParaRPr>
                        </a:p>
                      </a:txBody>
                      <a:tcPr marL="71846" marR="71846" marT="35923" marB="35923" anchor="ctr"/>
                    </a:tc>
                    <a:tc>
                      <a:txBody>
                        <a:bodyPr/>
                        <a:lstStyle/>
                        <a:p>
                          <a:pPr algn="ctr"/>
                          <a:r>
                            <a:rPr lang="en-US" sz="1400" dirty="0" smtClean="0">
                              <a:latin typeface="+mj-lt"/>
                            </a:rPr>
                            <a:t>96.2</a:t>
                          </a:r>
                          <a:endParaRPr lang="en-US" sz="1400" dirty="0">
                            <a:solidFill>
                              <a:schemeClr val="bg1"/>
                            </a:solidFill>
                            <a:latin typeface="+mj-lt"/>
                          </a:endParaRPr>
                        </a:p>
                      </a:txBody>
                      <a:tcPr marL="71846" marR="71846" marT="35923" marB="35923" anchor="ctr"/>
                    </a:tc>
                    <a:tc>
                      <a:txBody>
                        <a:bodyPr/>
                        <a:lstStyle/>
                        <a:p>
                          <a:pPr algn="ctr"/>
                          <a:r>
                            <a:rPr lang="en-US" sz="1400" dirty="0" smtClean="0">
                              <a:latin typeface="+mj-lt"/>
                            </a:rPr>
                            <a:t>95.5</a:t>
                          </a:r>
                          <a:endParaRPr lang="en-US" sz="1400" dirty="0">
                            <a:solidFill>
                              <a:schemeClr val="bg1"/>
                            </a:solidFill>
                            <a:latin typeface="+mj-lt"/>
                          </a:endParaRPr>
                        </a:p>
                      </a:txBody>
                      <a:tcPr marL="71846" marR="71846" marT="35923" marB="35923" anchor="ctr"/>
                    </a:tc>
                  </a:tr>
                  <a:tr h="285206">
                    <a:tc>
                      <a:txBody>
                        <a:bodyPr/>
                        <a:lstStyle/>
                        <a:p>
                          <a:pPr algn="l"/>
                          <a:r>
                            <a:rPr lang="en-US" sz="1400" dirty="0" smtClean="0">
                              <a:latin typeface="+mj-lt"/>
                            </a:rPr>
                            <a:t>Assamese</a:t>
                          </a:r>
                          <a:endParaRPr lang="en-US" sz="1400" b="1" dirty="0">
                            <a:latin typeface="+mj-lt"/>
                          </a:endParaRPr>
                        </a:p>
                      </a:txBody>
                      <a:tcPr marL="71846" marR="71846" marT="35923" marB="35923" anchor="ctr"/>
                    </a:tc>
                    <a:tc>
                      <a:txBody>
                        <a:bodyPr/>
                        <a:lstStyle/>
                        <a:p>
                          <a:pPr algn="ctr"/>
                          <a:r>
                            <a:rPr lang="en-US" sz="1400" dirty="0" smtClean="0">
                              <a:latin typeface="+mj-lt"/>
                            </a:rPr>
                            <a:t>-</a:t>
                          </a:r>
                          <a:endParaRPr lang="en-US" sz="1400" dirty="0">
                            <a:solidFill>
                              <a:schemeClr val="bg1"/>
                            </a:solidFill>
                            <a:latin typeface="+mj-lt"/>
                          </a:endParaRPr>
                        </a:p>
                      </a:txBody>
                      <a:tcPr marL="71846" marR="71846" marT="35923" marB="35923" anchor="ctr"/>
                    </a:tc>
                    <a:tc>
                      <a:txBody>
                        <a:bodyPr/>
                        <a:lstStyle/>
                        <a:p>
                          <a:pPr algn="ctr"/>
                          <a:r>
                            <a:rPr lang="en-US" sz="1400" dirty="0" smtClean="0">
                              <a:latin typeface="+mj-lt"/>
                            </a:rPr>
                            <a:t>-</a:t>
                          </a:r>
                          <a:endParaRPr lang="en-US" sz="1400" dirty="0">
                            <a:solidFill>
                              <a:schemeClr val="bg1"/>
                            </a:solidFill>
                            <a:latin typeface="+mj-lt"/>
                          </a:endParaRPr>
                        </a:p>
                      </a:txBody>
                      <a:tcPr marL="71846" marR="71846" marT="35923" marB="35923" anchor="ctr"/>
                    </a:tc>
                  </a:tr>
                  <a:tr h="285206">
                    <a:tc>
                      <a:txBody>
                        <a:bodyPr/>
                        <a:lstStyle/>
                        <a:p>
                          <a:pPr algn="l"/>
                          <a:r>
                            <a:rPr lang="en-US" sz="1400" dirty="0" smtClean="0">
                              <a:latin typeface="+mj-lt"/>
                            </a:rPr>
                            <a:t>Manipuri</a:t>
                          </a:r>
                          <a:endParaRPr lang="en-US" sz="1400" b="1" dirty="0">
                            <a:latin typeface="+mj-lt"/>
                          </a:endParaRPr>
                        </a:p>
                      </a:txBody>
                      <a:tcPr marL="71846" marR="71846" marT="35923" marB="35923" anchor="ctr"/>
                    </a:tc>
                    <a:tc>
                      <a:txBody>
                        <a:bodyPr/>
                        <a:lstStyle/>
                        <a:p>
                          <a:pPr algn="ctr"/>
                          <a:r>
                            <a:rPr lang="en-US" sz="1400" dirty="0" smtClean="0">
                              <a:latin typeface="+mj-lt"/>
                            </a:rPr>
                            <a:t>-</a:t>
                          </a:r>
                          <a:endParaRPr lang="en-US" sz="1400" dirty="0">
                            <a:solidFill>
                              <a:schemeClr val="bg1"/>
                            </a:solidFill>
                            <a:latin typeface="+mj-lt"/>
                          </a:endParaRPr>
                        </a:p>
                      </a:txBody>
                      <a:tcPr marL="71846" marR="71846" marT="35923" marB="35923" anchor="ctr"/>
                    </a:tc>
                    <a:tc>
                      <a:txBody>
                        <a:bodyPr/>
                        <a:lstStyle/>
                        <a:p>
                          <a:pPr algn="ctr"/>
                          <a:r>
                            <a:rPr lang="en-US" sz="1400" dirty="0" smtClean="0">
                              <a:latin typeface="+mj-lt"/>
                            </a:rPr>
                            <a:t>-</a:t>
                          </a:r>
                          <a:endParaRPr lang="en-US" sz="1400" dirty="0">
                            <a:solidFill>
                              <a:schemeClr val="bg1"/>
                            </a:solidFill>
                            <a:latin typeface="+mj-lt"/>
                          </a:endParaRPr>
                        </a:p>
                      </a:txBody>
                      <a:tcPr marL="71846" marR="71846" marT="35923" marB="35923" anchor="ctr"/>
                    </a:tc>
                  </a:tr>
                  <a:tr h="285206">
                    <a:tc>
                      <a:txBody>
                        <a:bodyPr/>
                        <a:lstStyle/>
                        <a:p>
                          <a:pPr algn="l"/>
                          <a:r>
                            <a:rPr lang="en-US" sz="1400" dirty="0" err="1" smtClean="0">
                              <a:latin typeface="+mj-lt"/>
                            </a:rPr>
                            <a:t>Odiya</a:t>
                          </a:r>
                          <a:endParaRPr lang="en-US" sz="1400" b="1" dirty="0">
                            <a:latin typeface="+mj-lt"/>
                          </a:endParaRPr>
                        </a:p>
                      </a:txBody>
                      <a:tcPr marL="71846" marR="71846" marT="35923" marB="35923" anchor="ctr"/>
                    </a:tc>
                    <a:tc>
                      <a:txBody>
                        <a:bodyPr/>
                        <a:lstStyle/>
                        <a:p>
                          <a:pPr algn="ctr"/>
                          <a:r>
                            <a:rPr lang="en-US" sz="1400" dirty="0" smtClean="0">
                              <a:latin typeface="+mj-lt"/>
                            </a:rPr>
                            <a:t>97.1</a:t>
                          </a:r>
                          <a:endParaRPr lang="en-US" sz="1400" dirty="0">
                            <a:solidFill>
                              <a:schemeClr val="bg1"/>
                            </a:solidFill>
                            <a:latin typeface="+mj-lt"/>
                          </a:endParaRPr>
                        </a:p>
                      </a:txBody>
                      <a:tcPr marL="71846" marR="71846" marT="35923" marB="35923" anchor="ctr"/>
                    </a:tc>
                    <a:tc>
                      <a:txBody>
                        <a:bodyPr/>
                        <a:lstStyle/>
                        <a:p>
                          <a:pPr algn="ctr"/>
                          <a:r>
                            <a:rPr lang="en-US" sz="1400" dirty="0" smtClean="0">
                              <a:latin typeface="+mj-lt"/>
                            </a:rPr>
                            <a:t>94</a:t>
                          </a:r>
                          <a:endParaRPr lang="en-US" sz="1400" dirty="0">
                            <a:solidFill>
                              <a:schemeClr val="bg1"/>
                            </a:solidFill>
                            <a:latin typeface="+mj-lt"/>
                          </a:endParaRPr>
                        </a:p>
                      </a:txBody>
                      <a:tcPr marL="71846" marR="71846" marT="35923" marB="35923" anchor="ctr"/>
                    </a:tc>
                  </a:tr>
                </a:tbl>
              </a:graphicData>
            </a:graphic>
          </p:graphicFrame>
        </mc:Fallback>
      </mc:AlternateContent>
      <p:sp>
        <p:nvSpPr>
          <p:cNvPr id="3" name="TextBox 2"/>
          <p:cNvSpPr txBox="1"/>
          <p:nvPr/>
        </p:nvSpPr>
        <p:spPr>
          <a:xfrm>
            <a:off x="1066800" y="6172200"/>
            <a:ext cx="6553200" cy="381000"/>
          </a:xfrm>
          <a:prstGeom prst="rect">
            <a:avLst/>
          </a:prstGeom>
          <a:noFill/>
        </p:spPr>
        <p:txBody>
          <a:bodyPr wrap="square" rtlCol="0">
            <a:spAutoFit/>
          </a:bodyPr>
          <a:lstStyle/>
          <a:p>
            <a:endParaRPr lang="en-US" dirty="0"/>
          </a:p>
        </p:txBody>
      </p:sp>
      <p:sp>
        <p:nvSpPr>
          <p:cNvPr id="6" name="TextBox 5"/>
          <p:cNvSpPr txBox="1"/>
          <p:nvPr/>
        </p:nvSpPr>
        <p:spPr>
          <a:xfrm>
            <a:off x="152400" y="6629400"/>
            <a:ext cx="7981201" cy="246221"/>
          </a:xfrm>
          <a:prstGeom prst="rect">
            <a:avLst/>
          </a:prstGeom>
          <a:noFill/>
        </p:spPr>
        <p:txBody>
          <a:bodyPr wrap="square" rtlCol="0">
            <a:spAutoFit/>
          </a:bodyPr>
          <a:lstStyle/>
          <a:p>
            <a:r>
              <a:rPr lang="en-US" sz="1000" dirty="0" smtClean="0">
                <a:solidFill>
                  <a:schemeClr val="tx1"/>
                </a:solidFill>
              </a:rPr>
              <a:t>1. </a:t>
            </a:r>
            <a:r>
              <a:rPr lang="en-US" sz="1000" dirty="0" err="1">
                <a:solidFill>
                  <a:schemeClr val="tx1"/>
                </a:solidFill>
              </a:rPr>
              <a:t>Peeta</a:t>
            </a:r>
            <a:r>
              <a:rPr lang="en-US" sz="1000" dirty="0">
                <a:solidFill>
                  <a:schemeClr val="tx1"/>
                </a:solidFill>
              </a:rPr>
              <a:t> </a:t>
            </a:r>
            <a:r>
              <a:rPr lang="en-US" sz="1000" dirty="0" err="1">
                <a:solidFill>
                  <a:schemeClr val="tx1"/>
                </a:solidFill>
              </a:rPr>
              <a:t>Basa</a:t>
            </a:r>
            <a:r>
              <a:rPr lang="en-US" sz="1000" dirty="0">
                <a:solidFill>
                  <a:schemeClr val="tx1"/>
                </a:solidFill>
              </a:rPr>
              <a:t> </a:t>
            </a:r>
            <a:r>
              <a:rPr lang="en-US" sz="1000" dirty="0" err="1">
                <a:solidFill>
                  <a:schemeClr val="tx1"/>
                </a:solidFill>
              </a:rPr>
              <a:t>Pati</a:t>
            </a:r>
            <a:r>
              <a:rPr lang="en-US" sz="1000" dirty="0">
                <a:solidFill>
                  <a:schemeClr val="tx1"/>
                </a:solidFill>
              </a:rPr>
              <a:t> and A. G. Ramakrishnan, “Word Level Multi-script Identification”, Pattern Recognition Letters, </a:t>
            </a:r>
            <a:r>
              <a:rPr lang="en-US" sz="1000" dirty="0" smtClean="0">
                <a:solidFill>
                  <a:schemeClr val="tx1"/>
                </a:solidFill>
              </a:rPr>
              <a:t>2008</a:t>
            </a:r>
            <a:endParaRPr lang="en-US" sz="1000" dirty="0">
              <a:solidFill>
                <a:schemeClr val="tx1"/>
              </a:solidFill>
            </a:endParaRPr>
          </a:p>
        </p:txBody>
      </p:sp>
      <mc:AlternateContent xmlns:mc="http://schemas.openxmlformats.org/markup-compatibility/2006" xmlns:a14="http://schemas.microsoft.com/office/drawing/2010/main">
        <mc:Choice Requires="a14">
          <p:sp>
            <p:nvSpPr>
              <p:cNvPr id="7" name="TextBox 6"/>
              <p:cNvSpPr txBox="1"/>
              <p:nvPr/>
            </p:nvSpPr>
            <p:spPr>
              <a:xfrm>
                <a:off x="381001" y="1828800"/>
                <a:ext cx="3810000" cy="4247317"/>
              </a:xfrm>
              <a:prstGeom prst="rect">
                <a:avLst/>
              </a:prstGeom>
              <a:noFill/>
            </p:spPr>
            <p:txBody>
              <a:bodyPr wrap="square" rtlCol="0">
                <a:spAutoFit/>
              </a:bodyPr>
              <a:lstStyle/>
              <a:p>
                <a:pPr marL="449028" indent="-449028">
                  <a:buFont typeface="Wingdings" panose="05000000000000000000" pitchFamily="2" charset="2"/>
                  <a:buChar char="§"/>
                </a:pPr>
                <a14:m>
                  <m:oMath xmlns:m="http://schemas.openxmlformats.org/officeDocument/2006/math">
                    <m:r>
                      <a:rPr lang="en-US" b="1" i="1">
                        <a:solidFill>
                          <a:schemeClr val="tx1"/>
                        </a:solidFill>
                        <a:latin typeface="Cambria Math" panose="02040503050406030204" pitchFamily="18" charset="0"/>
                      </a:rPr>
                      <m:t>𝟐𝟐𝟎</m:t>
                    </m:r>
                    <m:r>
                      <a:rPr lang="en-US" b="1" i="1">
                        <a:solidFill>
                          <a:schemeClr val="tx1"/>
                        </a:solidFill>
                        <a:latin typeface="Cambria Math" panose="02040503050406030204" pitchFamily="18" charset="0"/>
                      </a:rPr>
                      <m:t>𝑲</m:t>
                    </m:r>
                  </m:oMath>
                </a14:m>
                <a:r>
                  <a:rPr lang="en-US" dirty="0">
                    <a:solidFill>
                      <a:schemeClr val="tx1"/>
                    </a:solidFill>
                    <a:latin typeface="+mj-lt"/>
                  </a:rPr>
                  <a:t> </a:t>
                </a:r>
                <a:r>
                  <a:rPr lang="en-US" dirty="0" smtClean="0">
                    <a:solidFill>
                      <a:schemeClr val="tx1"/>
                    </a:solidFill>
                    <a:latin typeface="+mj-lt"/>
                  </a:rPr>
                  <a:t>words; </a:t>
                </a:r>
                <a14:m>
                  <m:oMath xmlns:m="http://schemas.openxmlformats.org/officeDocument/2006/math">
                    <m:r>
                      <a:rPr lang="en-US" b="1">
                        <a:solidFill>
                          <a:schemeClr val="tx1"/>
                        </a:solidFill>
                        <a:latin typeface="Cambria Math" panose="02040503050406030204" pitchFamily="18" charset="0"/>
                      </a:rPr>
                      <m:t>𝟕</m:t>
                    </m:r>
                    <m:r>
                      <a:rPr lang="en-US" b="1" i="0" smtClean="0">
                        <a:solidFill>
                          <a:schemeClr val="tx1"/>
                        </a:solidFill>
                        <a:latin typeface="Cambria Math" panose="02040503050406030204" pitchFamily="18" charset="0"/>
                      </a:rPr>
                      <m:t>𝟕</m:t>
                    </m:r>
                    <m:r>
                      <a:rPr lang="en-US" b="1">
                        <a:solidFill>
                          <a:schemeClr val="tx1"/>
                        </a:solidFill>
                        <a:latin typeface="Cambria Math" panose="02040503050406030204" pitchFamily="18" charset="0"/>
                      </a:rPr>
                      <m:t>𝐊</m:t>
                    </m:r>
                    <m:r>
                      <a:rPr lang="en-US" b="1">
                        <a:solidFill>
                          <a:schemeClr val="tx1"/>
                        </a:solidFill>
                        <a:latin typeface="Cambria Math" panose="02040503050406030204" pitchFamily="18" charset="0"/>
                      </a:rPr>
                      <m:t> </m:t>
                    </m:r>
                  </m:oMath>
                </a14:m>
                <a:r>
                  <a:rPr lang="en-US" dirty="0" smtClean="0">
                    <a:solidFill>
                      <a:schemeClr val="tx1"/>
                    </a:solidFill>
                    <a:latin typeface="+mj-lt"/>
                  </a:rPr>
                  <a:t>used for </a:t>
                </a:r>
                <a:r>
                  <a:rPr lang="en-US" dirty="0">
                    <a:solidFill>
                      <a:schemeClr val="tx1"/>
                    </a:solidFill>
                    <a:latin typeface="+mj-lt"/>
                  </a:rPr>
                  <a:t>training, </a:t>
                </a:r>
                <a14:m>
                  <m:oMath xmlns:m="http://schemas.openxmlformats.org/officeDocument/2006/math">
                    <m:r>
                      <a:rPr lang="en-US" b="1" i="0" smtClean="0">
                        <a:solidFill>
                          <a:schemeClr val="tx1"/>
                        </a:solidFill>
                        <a:latin typeface="Cambria Math" panose="02040503050406030204" pitchFamily="18" charset="0"/>
                      </a:rPr>
                      <m:t>𝟏𝟒𝟑</m:t>
                    </m:r>
                    <m:r>
                      <a:rPr lang="en-US" b="1">
                        <a:solidFill>
                          <a:schemeClr val="tx1"/>
                        </a:solidFill>
                        <a:latin typeface="Cambria Math" panose="02040503050406030204" pitchFamily="18" charset="0"/>
                      </a:rPr>
                      <m:t>𝐊</m:t>
                    </m:r>
                  </m:oMath>
                </a14:m>
                <a:r>
                  <a:rPr lang="en-US" dirty="0">
                    <a:solidFill>
                      <a:schemeClr val="tx1"/>
                    </a:solidFill>
                    <a:latin typeface="+mj-lt"/>
                  </a:rPr>
                  <a:t> </a:t>
                </a:r>
                <a:r>
                  <a:rPr lang="en-US" dirty="0" smtClean="0">
                    <a:solidFill>
                      <a:schemeClr val="tx1"/>
                    </a:solidFill>
                    <a:latin typeface="+mj-lt"/>
                  </a:rPr>
                  <a:t>used for testing</a:t>
                </a:r>
              </a:p>
              <a:p>
                <a:pPr marL="449028" indent="-449028">
                  <a:buFont typeface="Wingdings" panose="05000000000000000000" pitchFamily="2" charset="2"/>
                  <a:buChar char="§"/>
                </a:pPr>
                <a:endParaRPr lang="en-US" dirty="0" smtClean="0">
                  <a:solidFill>
                    <a:schemeClr val="tx1"/>
                  </a:solidFill>
                  <a:latin typeface="+mj-lt"/>
                </a:endParaRPr>
              </a:p>
              <a:p>
                <a:pPr marL="449028" indent="-449028">
                  <a:buFont typeface="Wingdings" panose="05000000000000000000" pitchFamily="2" charset="2"/>
                  <a:buChar char="§"/>
                </a:pPr>
                <a14:m>
                  <m:oMath xmlns:m="http://schemas.openxmlformats.org/officeDocument/2006/math">
                    <m:r>
                      <a:rPr lang="en-US" i="1">
                        <a:solidFill>
                          <a:schemeClr val="tx1"/>
                        </a:solidFill>
                        <a:latin typeface="Cambria Math" panose="02040503050406030204" pitchFamily="18" charset="0"/>
                      </a:rPr>
                      <m:t>[1]</m:t>
                    </m:r>
                  </m:oMath>
                </a14:m>
                <a:r>
                  <a:rPr lang="en-US" dirty="0">
                    <a:solidFill>
                      <a:schemeClr val="tx1"/>
                    </a:solidFill>
                    <a:latin typeface="+mj-lt"/>
                  </a:rPr>
                  <a:t> uses </a:t>
                </a:r>
                <a:r>
                  <a:rPr lang="en-US" dirty="0" smtClean="0">
                    <a:solidFill>
                      <a:schemeClr val="tx1"/>
                    </a:solidFill>
                    <a:latin typeface="+mj-lt"/>
                  </a:rPr>
                  <a:t>Gabor </a:t>
                </a:r>
                <a:r>
                  <a:rPr lang="en-US" dirty="0">
                    <a:solidFill>
                      <a:schemeClr val="tx1"/>
                    </a:solidFill>
                    <a:latin typeface="+mj-lt"/>
                  </a:rPr>
                  <a:t>features with </a:t>
                </a:r>
                <a14:m>
                  <m:oMath xmlns:m="http://schemas.openxmlformats.org/officeDocument/2006/math">
                    <m:r>
                      <m:rPr>
                        <m:sty m:val="p"/>
                      </m:rPr>
                      <a:rPr lang="en-US">
                        <a:solidFill>
                          <a:schemeClr val="tx1"/>
                        </a:solidFill>
                        <a:latin typeface="Cambria Math" panose="02040503050406030204" pitchFamily="18" charset="0"/>
                      </a:rPr>
                      <m:t>SVM</m:t>
                    </m:r>
                    <m:r>
                      <a:rPr lang="en-US" b="1">
                        <a:solidFill>
                          <a:schemeClr val="tx1"/>
                        </a:solidFill>
                        <a:latin typeface="Cambria Math" panose="02040503050406030204" pitchFamily="18" charset="0"/>
                      </a:rPr>
                      <m:t> </m:t>
                    </m:r>
                  </m:oMath>
                </a14:m>
                <a:r>
                  <a:rPr lang="en-US" dirty="0">
                    <a:solidFill>
                      <a:schemeClr val="tx1"/>
                    </a:solidFill>
                    <a:latin typeface="+mj-lt"/>
                  </a:rPr>
                  <a:t>classifier in hierarchical setting</a:t>
                </a:r>
                <a:r>
                  <a:rPr lang="en-US" dirty="0" smtClean="0">
                    <a:solidFill>
                      <a:schemeClr val="tx1"/>
                    </a:solidFill>
                    <a:latin typeface="+mj-lt"/>
                  </a:rPr>
                  <a:t>.</a:t>
                </a:r>
              </a:p>
              <a:p>
                <a:pPr marL="449028" indent="-449028">
                  <a:buFont typeface="Wingdings" panose="05000000000000000000" pitchFamily="2" charset="2"/>
                  <a:buChar char="§"/>
                </a:pPr>
                <a:endParaRPr lang="en-US" dirty="0">
                  <a:solidFill>
                    <a:schemeClr val="tx1"/>
                  </a:solidFill>
                  <a:latin typeface="+mj-lt"/>
                </a:endParaRPr>
              </a:p>
              <a:p>
                <a:pPr marL="449028" indent="-449028">
                  <a:buFont typeface="Wingdings" panose="05000000000000000000" pitchFamily="2" charset="2"/>
                  <a:buChar char="§"/>
                </a:pPr>
                <a:r>
                  <a:rPr lang="en-US" dirty="0" smtClean="0">
                    <a:solidFill>
                      <a:schemeClr val="tx1"/>
                    </a:solidFill>
                    <a:latin typeface="+mj-lt"/>
                  </a:rPr>
                  <a:t>Our method achieves an error reduction of </a:t>
                </a:r>
                <a14:m>
                  <m:oMath xmlns:m="http://schemas.openxmlformats.org/officeDocument/2006/math">
                    <m:r>
                      <a:rPr lang="en-US" b="1" i="1" smtClean="0">
                        <a:solidFill>
                          <a:schemeClr val="tx1"/>
                        </a:solidFill>
                        <a:latin typeface="Cambria Math" panose="02040503050406030204" pitchFamily="18" charset="0"/>
                      </a:rPr>
                      <m:t>𝟏𝟏</m:t>
                    </m:r>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𝟏𝟕</m:t>
                    </m:r>
                    <m:r>
                      <a:rPr lang="en-US" b="1" i="1" smtClean="0">
                        <a:solidFill>
                          <a:schemeClr val="tx1"/>
                        </a:solidFill>
                        <a:latin typeface="Cambria Math" panose="02040503050406030204" pitchFamily="18" charset="0"/>
                      </a:rPr>
                      <m:t>%</m:t>
                    </m:r>
                  </m:oMath>
                </a14:m>
                <a:r>
                  <a:rPr lang="en-US" b="1" dirty="0" smtClean="0">
                    <a:solidFill>
                      <a:schemeClr val="tx1"/>
                    </a:solidFill>
                    <a:latin typeface="+mj-lt"/>
                  </a:rPr>
                  <a:t> </a:t>
                </a:r>
                <a:r>
                  <a:rPr lang="en-US" dirty="0" smtClean="0">
                    <a:solidFill>
                      <a:schemeClr val="tx1"/>
                    </a:solidFill>
                    <a:latin typeface="+mj-lt"/>
                  </a:rPr>
                  <a:t>when compared with </a:t>
                </a:r>
                <a14:m>
                  <m:oMath xmlns:m="http://schemas.openxmlformats.org/officeDocument/2006/math">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e>
                    </m:d>
                  </m:oMath>
                </a14:m>
                <a:r>
                  <a:rPr lang="en-US" b="1" dirty="0" smtClean="0">
                    <a:solidFill>
                      <a:schemeClr val="tx1"/>
                    </a:solidFill>
                    <a:latin typeface="+mj-lt"/>
                  </a:rPr>
                  <a:t>.</a:t>
                </a:r>
              </a:p>
              <a:p>
                <a:pPr marL="449028" indent="-449028">
                  <a:buFont typeface="Wingdings" panose="05000000000000000000" pitchFamily="2" charset="2"/>
                  <a:buChar char="§"/>
                </a:pPr>
                <a:endParaRPr lang="en-US" b="1" dirty="0" smtClean="0">
                  <a:solidFill>
                    <a:schemeClr val="tx1"/>
                  </a:solidFill>
                  <a:latin typeface="+mj-lt"/>
                </a:endParaRPr>
              </a:p>
              <a:p>
                <a:pPr marL="449028" indent="-449028">
                  <a:buFont typeface="Wingdings" panose="05000000000000000000" pitchFamily="2" charset="2"/>
                  <a:buChar char="§"/>
                </a:pPr>
                <a:r>
                  <a:rPr lang="en-US" dirty="0" smtClean="0">
                    <a:solidFill>
                      <a:schemeClr val="tx1"/>
                    </a:solidFill>
                    <a:latin typeface="+mj-lt"/>
                  </a:rPr>
                  <a:t>Our </a:t>
                </a:r>
                <a:r>
                  <a:rPr lang="en-US" dirty="0">
                    <a:solidFill>
                      <a:schemeClr val="tx1"/>
                    </a:solidFill>
                    <a:latin typeface="+mj-lt"/>
                  </a:rPr>
                  <a:t>method is simple and uses </a:t>
                </a:r>
                <a:r>
                  <a:rPr lang="en-US" dirty="0" smtClean="0">
                    <a:solidFill>
                      <a:schemeClr val="tx1"/>
                    </a:solidFill>
                    <a:latin typeface="+mj-lt"/>
                  </a:rPr>
                  <a:t>multiclass handcrafted </a:t>
                </a:r>
                <a:r>
                  <a:rPr lang="en-US" dirty="0">
                    <a:solidFill>
                      <a:schemeClr val="tx1"/>
                    </a:solidFill>
                    <a:latin typeface="+mj-lt"/>
                  </a:rPr>
                  <a:t>classifier architecture unlike </a:t>
                </a:r>
                <a14:m>
                  <m:oMath xmlns:m="http://schemas.openxmlformats.org/officeDocument/2006/math">
                    <m:r>
                      <a:rPr lang="en-US" i="1">
                        <a:solidFill>
                          <a:schemeClr val="tx1"/>
                        </a:solidFill>
                        <a:latin typeface="Cambria Math" panose="02040503050406030204" pitchFamily="18" charset="0"/>
                      </a:rPr>
                      <m:t>[1]</m:t>
                    </m:r>
                  </m:oMath>
                </a14:m>
                <a:r>
                  <a:rPr lang="en-US" dirty="0">
                    <a:solidFill>
                      <a:schemeClr val="tx1"/>
                    </a:solidFill>
                    <a:latin typeface="+mj-lt"/>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381001" y="1828800"/>
                <a:ext cx="3810000" cy="4247317"/>
              </a:xfrm>
              <a:prstGeom prst="rect">
                <a:avLst/>
              </a:prstGeom>
              <a:blipFill rotWithShape="0">
                <a:blip r:embed="rId4"/>
                <a:stretch>
                  <a:fillRect l="-1120" t="-717" r="-2240" b="-1291"/>
                </a:stretch>
              </a:blipFill>
            </p:spPr>
            <p:txBody>
              <a:bodyPr/>
              <a:lstStyle/>
              <a:p>
                <a:r>
                  <a:rPr lang="en-US">
                    <a:noFill/>
                  </a:rPr>
                  <a:t> </a:t>
                </a:r>
              </a:p>
            </p:txBody>
          </p:sp>
        </mc:Fallback>
      </mc:AlternateContent>
    </p:spTree>
    <p:extLst>
      <p:ext uri="{BB962C8B-B14F-4D97-AF65-F5344CB8AC3E}">
        <p14:creationId xmlns:p14="http://schemas.microsoft.com/office/powerpoint/2010/main" val="29673718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557464" y="228600"/>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Results and Discussions</a:t>
            </a:r>
            <a:endParaRPr lang="en-US" sz="3600" kern="0" dirty="0">
              <a:solidFill>
                <a:schemeClr val="accent2"/>
              </a:solidFill>
            </a:endParaRPr>
          </a:p>
        </p:txBody>
      </p:sp>
      <p:sp>
        <p:nvSpPr>
          <p:cNvPr id="2" name="TextBox 1"/>
          <p:cNvSpPr txBox="1"/>
          <p:nvPr/>
        </p:nvSpPr>
        <p:spPr>
          <a:xfrm>
            <a:off x="557464" y="1066800"/>
            <a:ext cx="5005136" cy="369332"/>
          </a:xfrm>
          <a:prstGeom prst="rect">
            <a:avLst/>
          </a:prstGeom>
          <a:noFill/>
        </p:spPr>
        <p:txBody>
          <a:bodyPr wrap="square" rtlCol="0">
            <a:spAutoFit/>
          </a:bodyPr>
          <a:lstStyle/>
          <a:p>
            <a:r>
              <a:rPr lang="en-US" dirty="0" smtClean="0">
                <a:solidFill>
                  <a:schemeClr val="tx1"/>
                </a:solidFill>
              </a:rPr>
              <a:t>Script Identification: Qualitative Results</a:t>
            </a:r>
            <a:endParaRPr lang="en-US"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815484187"/>
              </p:ext>
            </p:extLst>
          </p:nvPr>
        </p:nvGraphicFramePr>
        <p:xfrm>
          <a:off x="557466" y="1449781"/>
          <a:ext cx="7595934" cy="5229000"/>
        </p:xfrm>
        <a:graphic>
          <a:graphicData uri="http://schemas.openxmlformats.org/drawingml/2006/table">
            <a:tbl>
              <a:tblPr firstRow="1" bandRow="1">
                <a:tableStyleId>{5C22544A-7EE6-4342-B048-85BDC9FD1C3A}</a:tableStyleId>
              </a:tblPr>
              <a:tblGrid>
                <a:gridCol w="1265989"/>
                <a:gridCol w="1265989"/>
                <a:gridCol w="1265989"/>
                <a:gridCol w="1265989"/>
                <a:gridCol w="1265989"/>
                <a:gridCol w="1265989"/>
              </a:tblGrid>
              <a:tr h="392570">
                <a:tc>
                  <a:txBody>
                    <a:bodyPr/>
                    <a:lstStyle/>
                    <a:p>
                      <a:pPr algn="ctr"/>
                      <a:r>
                        <a:rPr lang="en-US" sz="1400" dirty="0" smtClean="0">
                          <a:solidFill>
                            <a:srgbClr val="0070C0"/>
                          </a:solidFill>
                          <a:latin typeface="+mj-lt"/>
                        </a:rPr>
                        <a:t>Script/  Language</a:t>
                      </a:r>
                      <a:endParaRPr lang="en-US" sz="1400" dirty="0">
                        <a:solidFill>
                          <a:srgbClr val="0070C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US" sz="1400" dirty="0" smtClean="0">
                          <a:solidFill>
                            <a:srgbClr val="0070C0"/>
                          </a:solidFill>
                          <a:latin typeface="+mj-lt"/>
                        </a:rPr>
                        <a:t>Correctly</a:t>
                      </a:r>
                      <a:r>
                        <a:rPr lang="en-US" sz="1400" baseline="0" dirty="0" smtClean="0">
                          <a:solidFill>
                            <a:srgbClr val="0070C0"/>
                          </a:solidFill>
                          <a:latin typeface="+mj-lt"/>
                        </a:rPr>
                        <a:t> Identified Words</a:t>
                      </a:r>
                      <a:endParaRPr lang="en-US" sz="1400" dirty="0">
                        <a:solidFill>
                          <a:srgbClr val="0070C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c gridSpan="2">
                  <a:txBody>
                    <a:bodyPr/>
                    <a:lstStyle/>
                    <a:p>
                      <a:pPr algn="ctr"/>
                      <a:r>
                        <a:rPr lang="en-US" sz="1400" dirty="0" smtClean="0">
                          <a:solidFill>
                            <a:srgbClr val="0070C0"/>
                          </a:solidFill>
                          <a:latin typeface="+mj-lt"/>
                        </a:rPr>
                        <a:t>Wrong Words</a:t>
                      </a:r>
                      <a:endParaRPr lang="en-US" sz="1400" dirty="0">
                        <a:solidFill>
                          <a:srgbClr val="0070C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latin typeface="+mj-lt"/>
                      </a:endParaRPr>
                    </a:p>
                  </a:txBody>
                  <a:tcPr/>
                </a:tc>
              </a:tr>
              <a:tr h="392570">
                <a:tc>
                  <a:txBody>
                    <a:bodyPr/>
                    <a:lstStyle/>
                    <a:p>
                      <a:pPr algn="l"/>
                      <a:r>
                        <a:rPr lang="en-US" sz="1400" dirty="0" smtClean="0">
                          <a:latin typeface="+mj-lt"/>
                        </a:rPr>
                        <a:t>Hindi</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dirty="0" smtClean="0">
                          <a:solidFill>
                            <a:srgbClr val="FF0000"/>
                          </a:solidFill>
                          <a:latin typeface="+mj-lt"/>
                        </a:rPr>
                        <a:t>Marathi</a:t>
                      </a:r>
                      <a:endParaRPr lang="en-US" sz="1400"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2570">
                <a:tc>
                  <a:txBody>
                    <a:bodyPr/>
                    <a:lstStyle/>
                    <a:p>
                      <a:pPr algn="l"/>
                      <a:r>
                        <a:rPr lang="en-US" sz="1400" dirty="0" smtClean="0">
                          <a:latin typeface="+mj-lt"/>
                        </a:rPr>
                        <a:t>Malayalam</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dirty="0" smtClean="0">
                          <a:solidFill>
                            <a:srgbClr val="FF0000"/>
                          </a:solidFill>
                          <a:latin typeface="+mj-lt"/>
                        </a:rPr>
                        <a:t>Tamil</a:t>
                      </a:r>
                      <a:endParaRPr lang="en-US" sz="1400"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2570">
                <a:tc>
                  <a:txBody>
                    <a:bodyPr/>
                    <a:lstStyle/>
                    <a:p>
                      <a:pPr algn="l"/>
                      <a:r>
                        <a:rPr lang="en-US" sz="1400" dirty="0" smtClean="0">
                          <a:latin typeface="+mj-lt"/>
                        </a:rPr>
                        <a:t>Gurumukhi</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dirty="0" smtClean="0">
                          <a:solidFill>
                            <a:srgbClr val="FF0000"/>
                          </a:solidFill>
                          <a:latin typeface="+mj-lt"/>
                        </a:rPr>
                        <a:t>Bangla</a:t>
                      </a:r>
                      <a:endParaRPr lang="en-US" sz="1400"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2570">
                <a:tc>
                  <a:txBody>
                    <a:bodyPr/>
                    <a:lstStyle/>
                    <a:p>
                      <a:pPr algn="l"/>
                      <a:r>
                        <a:rPr lang="en-US" sz="1400" dirty="0" smtClean="0">
                          <a:latin typeface="+mj-lt"/>
                        </a:rPr>
                        <a:t>Kannada</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dirty="0" smtClean="0">
                          <a:solidFill>
                            <a:srgbClr val="FF0000"/>
                          </a:solidFill>
                          <a:latin typeface="+mj-lt"/>
                        </a:rPr>
                        <a:t>Telugu</a:t>
                      </a:r>
                      <a:endParaRPr lang="en-US" sz="1400"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2570">
                <a:tc>
                  <a:txBody>
                    <a:bodyPr/>
                    <a:lstStyle/>
                    <a:p>
                      <a:pPr algn="l"/>
                      <a:r>
                        <a:rPr lang="en-US" sz="1400" dirty="0" smtClean="0">
                          <a:latin typeface="+mj-lt"/>
                        </a:rPr>
                        <a:t>Tamil</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dirty="0" smtClean="0">
                          <a:solidFill>
                            <a:srgbClr val="FF0000"/>
                          </a:solidFill>
                          <a:latin typeface="+mj-lt"/>
                        </a:rPr>
                        <a:t>Malayalam</a:t>
                      </a:r>
                      <a:endParaRPr lang="en-US" sz="1400"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2570">
                <a:tc>
                  <a:txBody>
                    <a:bodyPr/>
                    <a:lstStyle/>
                    <a:p>
                      <a:pPr algn="l"/>
                      <a:r>
                        <a:rPr lang="en-US" sz="1400" dirty="0" smtClean="0">
                          <a:latin typeface="+mj-lt"/>
                        </a:rPr>
                        <a:t>Telugu</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kern="1200" dirty="0" smtClean="0">
                          <a:solidFill>
                            <a:srgbClr val="FF0000"/>
                          </a:solidFill>
                          <a:latin typeface="+mj-lt"/>
                          <a:ea typeface="+mn-ea"/>
                          <a:cs typeface="+mn-cs"/>
                        </a:rPr>
                        <a:t>Kannada</a:t>
                      </a:r>
                      <a:endParaRPr lang="en-US" sz="1400"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2570">
                <a:tc>
                  <a:txBody>
                    <a:bodyPr/>
                    <a:lstStyle/>
                    <a:p>
                      <a:pPr algn="l"/>
                      <a:r>
                        <a:rPr lang="en-US" sz="1400" dirty="0" smtClean="0">
                          <a:latin typeface="+mj-lt"/>
                        </a:rPr>
                        <a:t>Bangla</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dirty="0" smtClean="0">
                          <a:solidFill>
                            <a:srgbClr val="FF0000"/>
                          </a:solidFill>
                          <a:latin typeface="+mj-lt"/>
                        </a:rPr>
                        <a:t>Hindi</a:t>
                      </a:r>
                      <a:endParaRPr lang="en-US" sz="1400"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2570">
                <a:tc>
                  <a:txBody>
                    <a:bodyPr/>
                    <a:lstStyle/>
                    <a:p>
                      <a:pPr algn="l"/>
                      <a:r>
                        <a:rPr lang="en-US" sz="1400" dirty="0" smtClean="0">
                          <a:latin typeface="+mj-lt"/>
                        </a:rPr>
                        <a:t>Marathi</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dirty="0" smtClean="0">
                          <a:solidFill>
                            <a:srgbClr val="FF0000"/>
                          </a:solidFill>
                          <a:latin typeface="+mj-lt"/>
                        </a:rPr>
                        <a:t>Hindi</a:t>
                      </a:r>
                      <a:endParaRPr lang="en-US" sz="1400"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2570">
                <a:tc>
                  <a:txBody>
                    <a:bodyPr/>
                    <a:lstStyle/>
                    <a:p>
                      <a:pPr algn="l"/>
                      <a:r>
                        <a:rPr lang="en-US" sz="1400" dirty="0" smtClean="0">
                          <a:latin typeface="+mj-lt"/>
                        </a:rPr>
                        <a:t>Gujarati</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dirty="0" smtClean="0">
                          <a:solidFill>
                            <a:srgbClr val="FF0000"/>
                          </a:solidFill>
                          <a:latin typeface="+mj-lt"/>
                        </a:rPr>
                        <a:t>Hindi</a:t>
                      </a:r>
                      <a:endParaRPr lang="en-US" sz="1400"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2570">
                <a:tc>
                  <a:txBody>
                    <a:bodyPr/>
                    <a:lstStyle/>
                    <a:p>
                      <a:pPr algn="l"/>
                      <a:r>
                        <a:rPr lang="en-US" sz="1400" dirty="0" smtClean="0">
                          <a:latin typeface="+mj-lt"/>
                        </a:rPr>
                        <a:t>Assamese</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dirty="0" smtClean="0">
                          <a:solidFill>
                            <a:srgbClr val="FF0000"/>
                          </a:solidFill>
                          <a:latin typeface="+mj-lt"/>
                        </a:rPr>
                        <a:t>Manipuri</a:t>
                      </a:r>
                      <a:endParaRPr lang="en-US" sz="1400"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2570">
                <a:tc>
                  <a:txBody>
                    <a:bodyPr/>
                    <a:lstStyle/>
                    <a:p>
                      <a:pPr algn="l"/>
                      <a:r>
                        <a:rPr lang="en-US" sz="1400" dirty="0" smtClean="0">
                          <a:latin typeface="+mj-lt"/>
                        </a:rPr>
                        <a:t>Manipuri</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dirty="0" smtClean="0">
                          <a:solidFill>
                            <a:srgbClr val="FF0000"/>
                          </a:solidFill>
                          <a:latin typeface="+mj-lt"/>
                        </a:rPr>
                        <a:t>Assamese</a:t>
                      </a:r>
                      <a:endParaRPr lang="en-US" sz="1400"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2570">
                <a:tc>
                  <a:txBody>
                    <a:bodyPr/>
                    <a:lstStyle/>
                    <a:p>
                      <a:pPr algn="l"/>
                      <a:r>
                        <a:rPr lang="en-US" sz="1400" dirty="0" err="1" smtClean="0">
                          <a:latin typeface="+mj-lt"/>
                        </a:rPr>
                        <a:t>Odiya</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dirty="0" smtClean="0">
                          <a:solidFill>
                            <a:srgbClr val="FF0000"/>
                          </a:solidFill>
                          <a:latin typeface="+mj-lt"/>
                        </a:rPr>
                        <a:t>Bangla</a:t>
                      </a:r>
                      <a:endParaRPr lang="en-US" sz="1400"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1569" y="5514084"/>
            <a:ext cx="1033463" cy="350319"/>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5535857"/>
            <a:ext cx="1033272" cy="331543"/>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2505" y="5552418"/>
            <a:ext cx="1033272" cy="311985"/>
          </a:xfrm>
          <a:prstGeom prst="rect">
            <a:avLst/>
          </a:prstGeom>
        </p:spPr>
      </p:pic>
      <p:pic>
        <p:nvPicPr>
          <p:cNvPr id="17" name="Picture 16"/>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764497" y="5527892"/>
            <a:ext cx="1033272" cy="347472"/>
          </a:xfrm>
          <a:prstGeom prst="rect">
            <a:avLst/>
          </a:prstGeom>
        </p:spPr>
      </p:pic>
      <p:pic>
        <p:nvPicPr>
          <p:cNvPr id="18" name="Picture 17"/>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236026" y="4366968"/>
            <a:ext cx="1033272" cy="347472"/>
          </a:xfrm>
          <a:prstGeom prst="rect">
            <a:avLst/>
          </a:prstGeom>
        </p:spPr>
      </p:pic>
      <p:pic>
        <p:nvPicPr>
          <p:cNvPr id="19" name="Picture 18"/>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1951552" y="4405453"/>
            <a:ext cx="1033272" cy="270503"/>
          </a:xfrm>
          <a:prstGeom prst="rect">
            <a:avLst/>
          </a:prstGeom>
        </p:spPr>
      </p:pic>
      <p:pic>
        <p:nvPicPr>
          <p:cNvPr id="20" name="Picture 19"/>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438901" y="4357183"/>
            <a:ext cx="1033272" cy="347472"/>
          </a:xfrm>
          <a:prstGeom prst="rect">
            <a:avLst/>
          </a:prstGeom>
        </p:spPr>
      </p:pic>
      <p:pic>
        <p:nvPicPr>
          <p:cNvPr id="21" name="Picture 20"/>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787769" y="4363140"/>
            <a:ext cx="981261" cy="347472"/>
          </a:xfrm>
          <a:prstGeom prst="rect">
            <a:avLst/>
          </a:prstGeom>
        </p:spPr>
      </p:pic>
      <p:pic>
        <p:nvPicPr>
          <p:cNvPr id="22" name="Picture 21"/>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3236026" y="5148276"/>
            <a:ext cx="1033272" cy="347472"/>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38901" y="5148276"/>
            <a:ext cx="1033272" cy="378699"/>
          </a:xfrm>
          <a:prstGeom prst="rect">
            <a:avLst/>
          </a:prstGeom>
        </p:spPr>
      </p:pic>
      <p:pic>
        <p:nvPicPr>
          <p:cNvPr id="24" name="Picture 23"/>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1967569" y="5154711"/>
            <a:ext cx="1033272" cy="347472"/>
          </a:xfrm>
          <a:prstGeom prst="rect">
            <a:avLst/>
          </a:prstGeom>
        </p:spPr>
      </p:pic>
      <p:pic>
        <p:nvPicPr>
          <p:cNvPr id="25" name="Picture 24"/>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5756344" y="5175985"/>
            <a:ext cx="1033272" cy="347472"/>
          </a:xfrm>
          <a:prstGeom prst="rect">
            <a:avLst/>
          </a:prstGeom>
        </p:spPr>
      </p:pic>
      <p:pic>
        <p:nvPicPr>
          <p:cNvPr id="26" name="Picture 25"/>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3228109" y="2734639"/>
            <a:ext cx="1033272" cy="347472"/>
          </a:xfrm>
          <a:prstGeom prst="rect">
            <a:avLst/>
          </a:prstGeom>
        </p:spPr>
      </p:pic>
      <p:pic>
        <p:nvPicPr>
          <p:cNvPr id="27" name="Picture 26"/>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1968559" y="2786411"/>
            <a:ext cx="1033272" cy="347472"/>
          </a:xfrm>
          <a:prstGeom prst="rect">
            <a:avLst/>
          </a:prstGeom>
        </p:spPr>
      </p:pic>
      <p:pic>
        <p:nvPicPr>
          <p:cNvPr id="28" name="Picture 27"/>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4455410" y="2749486"/>
            <a:ext cx="1033272" cy="347472"/>
          </a:xfrm>
          <a:prstGeom prst="rect">
            <a:avLst/>
          </a:prstGeom>
        </p:spPr>
      </p:pic>
      <p:pic>
        <p:nvPicPr>
          <p:cNvPr id="29" name="Picture 2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769069" y="2798673"/>
            <a:ext cx="1020547" cy="347472"/>
          </a:xfrm>
          <a:prstGeom prst="rect">
            <a:avLst/>
          </a:prstGeom>
        </p:spPr>
      </p:pic>
      <p:pic>
        <p:nvPicPr>
          <p:cNvPr id="30" name="Picture 29"/>
          <p:cNvPicPr>
            <a:picLocks/>
          </p:cNvPicPr>
          <p:nvPr/>
        </p:nvPicPr>
        <p:blipFill>
          <a:blip r:embed="rId19" cstate="print">
            <a:extLst>
              <a:ext uri="{28A0092B-C50C-407E-A947-70E740481C1C}">
                <a14:useLocalDpi xmlns:a14="http://schemas.microsoft.com/office/drawing/2010/main" val="0"/>
              </a:ext>
            </a:extLst>
          </a:blip>
          <a:stretch>
            <a:fillRect/>
          </a:stretch>
        </p:blipFill>
        <p:spPr>
          <a:xfrm>
            <a:off x="3195369" y="2008557"/>
            <a:ext cx="1160064" cy="347472"/>
          </a:xfrm>
          <a:prstGeom prst="rect">
            <a:avLst/>
          </a:prstGeom>
        </p:spPr>
      </p:pic>
      <p:pic>
        <p:nvPicPr>
          <p:cNvPr id="31" name="Picture 30"/>
          <p:cNvPicPr>
            <a:picLocks/>
          </p:cNvPicPr>
          <p:nvPr/>
        </p:nvPicPr>
        <p:blipFill>
          <a:blip r:embed="rId20" cstate="print">
            <a:extLst>
              <a:ext uri="{28A0092B-C50C-407E-A947-70E740481C1C}">
                <a14:useLocalDpi xmlns:a14="http://schemas.microsoft.com/office/drawing/2010/main" val="0"/>
              </a:ext>
            </a:extLst>
          </a:blip>
          <a:stretch>
            <a:fillRect/>
          </a:stretch>
        </p:blipFill>
        <p:spPr>
          <a:xfrm>
            <a:off x="4505826" y="1978133"/>
            <a:ext cx="1076706" cy="347472"/>
          </a:xfrm>
          <a:prstGeom prst="rect">
            <a:avLst/>
          </a:prstGeom>
        </p:spPr>
      </p:pic>
      <p:pic>
        <p:nvPicPr>
          <p:cNvPr id="32" name="Picture 31"/>
          <p:cNvPicPr>
            <a:picLocks/>
          </p:cNvPicPr>
          <p:nvPr/>
        </p:nvPicPr>
        <p:blipFill>
          <a:blip r:embed="rId21" cstate="print">
            <a:extLst>
              <a:ext uri="{28A0092B-C50C-407E-A947-70E740481C1C}">
                <a14:useLocalDpi xmlns:a14="http://schemas.microsoft.com/office/drawing/2010/main" val="0"/>
              </a:ext>
            </a:extLst>
          </a:blip>
          <a:stretch>
            <a:fillRect/>
          </a:stretch>
        </p:blipFill>
        <p:spPr>
          <a:xfrm>
            <a:off x="1991746" y="1971602"/>
            <a:ext cx="952883" cy="347472"/>
          </a:xfrm>
          <a:prstGeom prst="rect">
            <a:avLst/>
          </a:prstGeom>
        </p:spPr>
      </p:pic>
      <p:pic>
        <p:nvPicPr>
          <p:cNvPr id="33" name="Picture 32"/>
          <p:cNvPicPr>
            <a:picLocks/>
          </p:cNvPicPr>
          <p:nvPr/>
        </p:nvPicPr>
        <p:blipFill>
          <a:blip r:embed="rId22" cstate="print">
            <a:extLst>
              <a:ext uri="{28A0092B-C50C-407E-A947-70E740481C1C}">
                <a14:useLocalDpi xmlns:a14="http://schemas.microsoft.com/office/drawing/2010/main" val="0"/>
              </a:ext>
            </a:extLst>
          </a:blip>
          <a:stretch>
            <a:fillRect/>
          </a:stretch>
        </p:blipFill>
        <p:spPr>
          <a:xfrm>
            <a:off x="5769069" y="2008557"/>
            <a:ext cx="1028700" cy="347472"/>
          </a:xfrm>
          <a:prstGeom prst="rect">
            <a:avLst/>
          </a:prstGeom>
        </p:spPr>
      </p:pic>
      <p:pic>
        <p:nvPicPr>
          <p:cNvPr id="34" name="Picture 3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457450" y="3209606"/>
            <a:ext cx="1033272" cy="288933"/>
          </a:xfrm>
          <a:prstGeom prst="rect">
            <a:avLst/>
          </a:prstGeom>
        </p:spPr>
      </p:pic>
      <p:pic>
        <p:nvPicPr>
          <p:cNvPr id="35" name="Picture 3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236026" y="3172166"/>
            <a:ext cx="1033272" cy="358065"/>
          </a:xfrm>
          <a:prstGeom prst="rect">
            <a:avLst/>
          </a:prstGeom>
        </p:spPr>
      </p:pic>
      <p:pic>
        <p:nvPicPr>
          <p:cNvPr id="37" name="Picture 3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973009" y="3210431"/>
            <a:ext cx="1033272" cy="235878"/>
          </a:xfrm>
          <a:prstGeom prst="rect">
            <a:avLst/>
          </a:prstGeom>
        </p:spPr>
      </p:pic>
      <p:pic>
        <p:nvPicPr>
          <p:cNvPr id="38" name="Picture 37"/>
          <p:cNvPicPr>
            <a:picLocks/>
          </p:cNvPicPr>
          <p:nvPr/>
        </p:nvPicPr>
        <p:blipFill>
          <a:blip r:embed="rId26" cstate="print">
            <a:extLst>
              <a:ext uri="{28A0092B-C50C-407E-A947-70E740481C1C}">
                <a14:useLocalDpi xmlns:a14="http://schemas.microsoft.com/office/drawing/2010/main" val="0"/>
              </a:ext>
            </a:extLst>
          </a:blip>
          <a:stretch>
            <a:fillRect/>
          </a:stretch>
        </p:blipFill>
        <p:spPr>
          <a:xfrm>
            <a:off x="5779645" y="3163215"/>
            <a:ext cx="1042416" cy="347472"/>
          </a:xfrm>
          <a:prstGeom prst="rect">
            <a:avLst/>
          </a:prstGeom>
        </p:spPr>
      </p:pic>
      <p:pic>
        <p:nvPicPr>
          <p:cNvPr id="39" name="Picture 38"/>
          <p:cNvPicPr>
            <a:picLocks/>
          </p:cNvPicPr>
          <p:nvPr/>
        </p:nvPicPr>
        <p:blipFill>
          <a:blip r:embed="rId27" cstate="print">
            <a:extLst>
              <a:ext uri="{28A0092B-C50C-407E-A947-70E740481C1C}">
                <a14:useLocalDpi xmlns:a14="http://schemas.microsoft.com/office/drawing/2010/main" val="0"/>
              </a:ext>
            </a:extLst>
          </a:blip>
          <a:stretch>
            <a:fillRect/>
          </a:stretch>
        </p:blipFill>
        <p:spPr>
          <a:xfrm>
            <a:off x="3282921" y="2368440"/>
            <a:ext cx="1033272" cy="347472"/>
          </a:xfrm>
          <a:prstGeom prst="rect">
            <a:avLst/>
          </a:prstGeom>
        </p:spPr>
      </p:pic>
      <p:pic>
        <p:nvPicPr>
          <p:cNvPr id="40" name="Picture 39"/>
          <p:cNvPicPr>
            <a:picLocks/>
          </p:cNvPicPr>
          <p:nvPr/>
        </p:nvPicPr>
        <p:blipFill rotWithShape="1">
          <a:blip r:embed="rId28" cstate="print">
            <a:extLst>
              <a:ext uri="{28A0092B-C50C-407E-A947-70E740481C1C}">
                <a14:useLocalDpi xmlns:a14="http://schemas.microsoft.com/office/drawing/2010/main" val="0"/>
              </a:ext>
            </a:extLst>
          </a:blip>
          <a:srcRect b="31108"/>
          <a:stretch/>
        </p:blipFill>
        <p:spPr>
          <a:xfrm>
            <a:off x="4455410" y="2363809"/>
            <a:ext cx="1033272" cy="347472"/>
          </a:xfrm>
          <a:prstGeom prst="rect">
            <a:avLst/>
          </a:prstGeom>
        </p:spPr>
      </p:pic>
      <p:pic>
        <p:nvPicPr>
          <p:cNvPr id="41" name="Picture 40"/>
          <p:cNvPicPr>
            <a:picLocks/>
          </p:cNvPicPr>
          <p:nvPr/>
        </p:nvPicPr>
        <p:blipFill>
          <a:blip r:embed="rId29" cstate="print">
            <a:extLst>
              <a:ext uri="{28A0092B-C50C-407E-A947-70E740481C1C}">
                <a14:useLocalDpi xmlns:a14="http://schemas.microsoft.com/office/drawing/2010/main" val="0"/>
              </a:ext>
            </a:extLst>
          </a:blip>
          <a:stretch>
            <a:fillRect/>
          </a:stretch>
        </p:blipFill>
        <p:spPr>
          <a:xfrm>
            <a:off x="1950562" y="2368203"/>
            <a:ext cx="1033272" cy="347472"/>
          </a:xfrm>
          <a:prstGeom prst="rect">
            <a:avLst/>
          </a:prstGeom>
        </p:spPr>
      </p:pic>
      <p:pic>
        <p:nvPicPr>
          <p:cNvPr id="42" name="Picture 41"/>
          <p:cNvPicPr>
            <a:picLocks/>
          </p:cNvPicPr>
          <p:nvPr/>
        </p:nvPicPr>
        <p:blipFill>
          <a:blip r:embed="rId30" cstate="print">
            <a:extLst>
              <a:ext uri="{28A0092B-C50C-407E-A947-70E740481C1C}">
                <a14:useLocalDpi xmlns:a14="http://schemas.microsoft.com/office/drawing/2010/main" val="0"/>
              </a:ext>
            </a:extLst>
          </a:blip>
          <a:stretch>
            <a:fillRect/>
          </a:stretch>
        </p:blipFill>
        <p:spPr>
          <a:xfrm>
            <a:off x="5769069" y="2373099"/>
            <a:ext cx="1033272" cy="347472"/>
          </a:xfrm>
          <a:prstGeom prst="rect">
            <a:avLst/>
          </a:prstGeom>
        </p:spPr>
      </p:pic>
      <p:pic>
        <p:nvPicPr>
          <p:cNvPr id="43" name="Picture 42"/>
          <p:cNvPicPr>
            <a:picLocks/>
          </p:cNvPicPr>
          <p:nvPr/>
        </p:nvPicPr>
        <p:blipFill>
          <a:blip r:embed="rId31" cstate="print">
            <a:extLst>
              <a:ext uri="{28A0092B-C50C-407E-A947-70E740481C1C}">
                <a14:useLocalDpi xmlns:a14="http://schemas.microsoft.com/office/drawing/2010/main" val="0"/>
              </a:ext>
            </a:extLst>
          </a:blip>
          <a:stretch>
            <a:fillRect/>
          </a:stretch>
        </p:blipFill>
        <p:spPr>
          <a:xfrm>
            <a:off x="4495248" y="5938094"/>
            <a:ext cx="1033272" cy="347472"/>
          </a:xfrm>
          <a:prstGeom prst="rect">
            <a:avLst/>
          </a:prstGeom>
        </p:spPr>
      </p:pic>
      <p:pic>
        <p:nvPicPr>
          <p:cNvPr id="44" name="Picture 43"/>
          <p:cNvPicPr>
            <a:picLocks/>
          </p:cNvPicPr>
          <p:nvPr/>
        </p:nvPicPr>
        <p:blipFill>
          <a:blip r:embed="rId32" cstate="print">
            <a:extLst>
              <a:ext uri="{28A0092B-C50C-407E-A947-70E740481C1C}">
                <a14:useLocalDpi xmlns:a14="http://schemas.microsoft.com/office/drawing/2010/main" val="0"/>
              </a:ext>
            </a:extLst>
          </a:blip>
          <a:stretch>
            <a:fillRect/>
          </a:stretch>
        </p:blipFill>
        <p:spPr>
          <a:xfrm>
            <a:off x="1967569" y="5913561"/>
            <a:ext cx="1033272" cy="347472"/>
          </a:xfrm>
          <a:prstGeom prst="rect">
            <a:avLst/>
          </a:prstGeom>
        </p:spPr>
      </p:pic>
      <p:pic>
        <p:nvPicPr>
          <p:cNvPr id="45" name="Picture 44"/>
          <p:cNvPicPr>
            <a:picLocks/>
          </p:cNvPicPr>
          <p:nvPr/>
        </p:nvPicPr>
        <p:blipFill>
          <a:blip r:embed="rId33" cstate="print">
            <a:extLst>
              <a:ext uri="{28A0092B-C50C-407E-A947-70E740481C1C}">
                <a14:useLocalDpi xmlns:a14="http://schemas.microsoft.com/office/drawing/2010/main" val="0"/>
              </a:ext>
            </a:extLst>
          </a:blip>
          <a:stretch>
            <a:fillRect/>
          </a:stretch>
        </p:blipFill>
        <p:spPr>
          <a:xfrm>
            <a:off x="3195369" y="5929584"/>
            <a:ext cx="1033272" cy="347472"/>
          </a:xfrm>
          <a:prstGeom prst="rect">
            <a:avLst/>
          </a:prstGeom>
        </p:spPr>
      </p:pic>
      <p:pic>
        <p:nvPicPr>
          <p:cNvPr id="46" name="Picture 45"/>
          <p:cNvPicPr>
            <a:picLocks/>
          </p:cNvPicPr>
          <p:nvPr/>
        </p:nvPicPr>
        <p:blipFill>
          <a:blip r:embed="rId34" cstate="print">
            <a:extLst>
              <a:ext uri="{28A0092B-C50C-407E-A947-70E740481C1C}">
                <a14:useLocalDpi xmlns:a14="http://schemas.microsoft.com/office/drawing/2010/main" val="0"/>
              </a:ext>
            </a:extLst>
          </a:blip>
          <a:stretch>
            <a:fillRect/>
          </a:stretch>
        </p:blipFill>
        <p:spPr>
          <a:xfrm>
            <a:off x="5752854" y="5912137"/>
            <a:ext cx="1033272" cy="347472"/>
          </a:xfrm>
          <a:prstGeom prst="rect">
            <a:avLst/>
          </a:prstGeom>
        </p:spPr>
      </p:pic>
      <p:pic>
        <p:nvPicPr>
          <p:cNvPr id="47" name="Picture 46"/>
          <p:cNvPicPr>
            <a:picLocks/>
          </p:cNvPicPr>
          <p:nvPr/>
        </p:nvPicPr>
        <p:blipFill>
          <a:blip r:embed="rId35" cstate="print">
            <a:extLst>
              <a:ext uri="{28A0092B-C50C-407E-A947-70E740481C1C}">
                <a14:useLocalDpi xmlns:a14="http://schemas.microsoft.com/office/drawing/2010/main" val="0"/>
              </a:ext>
            </a:extLst>
          </a:blip>
          <a:stretch>
            <a:fillRect/>
          </a:stretch>
        </p:blipFill>
        <p:spPr>
          <a:xfrm>
            <a:off x="1937779" y="4732948"/>
            <a:ext cx="1033272" cy="347472"/>
          </a:xfrm>
          <a:prstGeom prst="rect">
            <a:avLst/>
          </a:prstGeom>
        </p:spPr>
      </p:pic>
      <p:pic>
        <p:nvPicPr>
          <p:cNvPr id="49" name="Picture 48"/>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3266961" y="4763029"/>
            <a:ext cx="1033272" cy="352774"/>
          </a:xfrm>
          <a:prstGeom prst="rect">
            <a:avLst/>
          </a:prstGeom>
        </p:spPr>
      </p:pic>
      <p:pic>
        <p:nvPicPr>
          <p:cNvPr id="50" name="Picture 49"/>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4438901" y="4758242"/>
            <a:ext cx="1033272" cy="307403"/>
          </a:xfrm>
          <a:prstGeom prst="rect">
            <a:avLst/>
          </a:prstGeom>
        </p:spPr>
      </p:pic>
      <p:pic>
        <p:nvPicPr>
          <p:cNvPr id="51" name="Picture 50"/>
          <p:cNvPicPr>
            <a:picLocks/>
          </p:cNvPicPr>
          <p:nvPr/>
        </p:nvPicPr>
        <p:blipFill>
          <a:blip r:embed="rId38" cstate="print">
            <a:extLst>
              <a:ext uri="{28A0092B-C50C-407E-A947-70E740481C1C}">
                <a14:useLocalDpi xmlns:a14="http://schemas.microsoft.com/office/drawing/2010/main" val="0"/>
              </a:ext>
            </a:extLst>
          </a:blip>
          <a:stretch>
            <a:fillRect/>
          </a:stretch>
        </p:blipFill>
        <p:spPr>
          <a:xfrm>
            <a:off x="5756344" y="4756813"/>
            <a:ext cx="1033272" cy="347472"/>
          </a:xfrm>
          <a:prstGeom prst="rect">
            <a:avLst/>
          </a:prstGeom>
        </p:spPr>
      </p:pic>
      <p:pic>
        <p:nvPicPr>
          <p:cNvPr id="52" name="Picture 51"/>
          <p:cNvPicPr>
            <a:picLocks/>
          </p:cNvPicPr>
          <p:nvPr/>
        </p:nvPicPr>
        <p:blipFill>
          <a:blip r:embed="rId39" cstate="print">
            <a:extLst>
              <a:ext uri="{28A0092B-C50C-407E-A947-70E740481C1C}">
                <a14:useLocalDpi xmlns:a14="http://schemas.microsoft.com/office/drawing/2010/main" val="0"/>
              </a:ext>
            </a:extLst>
          </a:blip>
          <a:stretch>
            <a:fillRect/>
          </a:stretch>
        </p:blipFill>
        <p:spPr>
          <a:xfrm>
            <a:off x="3193924" y="6291544"/>
            <a:ext cx="1033272" cy="347472"/>
          </a:xfrm>
          <a:prstGeom prst="rect">
            <a:avLst/>
          </a:prstGeom>
        </p:spPr>
      </p:pic>
      <p:pic>
        <p:nvPicPr>
          <p:cNvPr id="53" name="Picture 52"/>
          <p:cNvPicPr>
            <a:picLocks/>
          </p:cNvPicPr>
          <p:nvPr/>
        </p:nvPicPr>
        <p:blipFill>
          <a:blip r:embed="rId40" cstate="print">
            <a:extLst>
              <a:ext uri="{28A0092B-C50C-407E-A947-70E740481C1C}">
                <a14:useLocalDpi xmlns:a14="http://schemas.microsoft.com/office/drawing/2010/main" val="0"/>
              </a:ext>
            </a:extLst>
          </a:blip>
          <a:stretch>
            <a:fillRect/>
          </a:stretch>
        </p:blipFill>
        <p:spPr>
          <a:xfrm>
            <a:off x="4457450" y="6304315"/>
            <a:ext cx="1033272" cy="347472"/>
          </a:xfrm>
          <a:prstGeom prst="rect">
            <a:avLst/>
          </a:prstGeom>
        </p:spPr>
      </p:pic>
      <p:pic>
        <p:nvPicPr>
          <p:cNvPr id="54" name="Picture 53"/>
          <p:cNvPicPr>
            <a:picLocks/>
          </p:cNvPicPr>
          <p:nvPr/>
        </p:nvPicPr>
        <p:blipFill>
          <a:blip r:embed="rId41" cstate="print">
            <a:extLst>
              <a:ext uri="{28A0092B-C50C-407E-A947-70E740481C1C}">
                <a14:useLocalDpi xmlns:a14="http://schemas.microsoft.com/office/drawing/2010/main" val="0"/>
              </a:ext>
            </a:extLst>
          </a:blip>
          <a:stretch>
            <a:fillRect/>
          </a:stretch>
        </p:blipFill>
        <p:spPr>
          <a:xfrm>
            <a:off x="1969975" y="6307541"/>
            <a:ext cx="1033272" cy="347472"/>
          </a:xfrm>
          <a:prstGeom prst="rect">
            <a:avLst/>
          </a:prstGeom>
        </p:spPr>
      </p:pic>
      <p:pic>
        <p:nvPicPr>
          <p:cNvPr id="57" name="Picture 56"/>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5752659" y="6323771"/>
            <a:ext cx="1045110" cy="347472"/>
          </a:xfrm>
          <a:prstGeom prst="rect">
            <a:avLst/>
          </a:prstGeom>
        </p:spPr>
      </p:pic>
      <p:pic>
        <p:nvPicPr>
          <p:cNvPr id="58" name="Picture 57"/>
          <p:cNvPicPr>
            <a:picLocks/>
          </p:cNvPicPr>
          <p:nvPr/>
        </p:nvPicPr>
        <p:blipFill>
          <a:blip r:embed="rId43" cstate="print">
            <a:extLst>
              <a:ext uri="{28A0092B-C50C-407E-A947-70E740481C1C}">
                <a14:useLocalDpi xmlns:a14="http://schemas.microsoft.com/office/drawing/2010/main" val="0"/>
              </a:ext>
            </a:extLst>
          </a:blip>
          <a:stretch>
            <a:fillRect/>
          </a:stretch>
        </p:blipFill>
        <p:spPr>
          <a:xfrm>
            <a:off x="4455410" y="3562186"/>
            <a:ext cx="1033272" cy="347472"/>
          </a:xfrm>
          <a:prstGeom prst="rect">
            <a:avLst/>
          </a:prstGeom>
        </p:spPr>
      </p:pic>
      <p:pic>
        <p:nvPicPr>
          <p:cNvPr id="59" name="Picture 58"/>
          <p:cNvPicPr>
            <a:picLocks/>
          </p:cNvPicPr>
          <p:nvPr/>
        </p:nvPicPr>
        <p:blipFill>
          <a:blip r:embed="rId44" cstate="print">
            <a:extLst>
              <a:ext uri="{28A0092B-C50C-407E-A947-70E740481C1C}">
                <a14:useLocalDpi xmlns:a14="http://schemas.microsoft.com/office/drawing/2010/main" val="0"/>
              </a:ext>
            </a:extLst>
          </a:blip>
          <a:stretch>
            <a:fillRect/>
          </a:stretch>
        </p:blipFill>
        <p:spPr>
          <a:xfrm>
            <a:off x="1961442" y="3538240"/>
            <a:ext cx="1033272" cy="347472"/>
          </a:xfrm>
          <a:prstGeom prst="rect">
            <a:avLst/>
          </a:prstGeom>
        </p:spPr>
      </p:pic>
      <p:pic>
        <p:nvPicPr>
          <p:cNvPr id="60" name="Picture 59"/>
          <p:cNvPicPr>
            <a:picLocks/>
          </p:cNvPicPr>
          <p:nvPr/>
        </p:nvPicPr>
        <p:blipFill>
          <a:blip r:embed="rId45" cstate="print">
            <a:extLst>
              <a:ext uri="{28A0092B-C50C-407E-A947-70E740481C1C}">
                <a14:useLocalDpi xmlns:a14="http://schemas.microsoft.com/office/drawing/2010/main" val="0"/>
              </a:ext>
            </a:extLst>
          </a:blip>
          <a:stretch>
            <a:fillRect/>
          </a:stretch>
        </p:blipFill>
        <p:spPr>
          <a:xfrm>
            <a:off x="3200400" y="3565857"/>
            <a:ext cx="1033272" cy="347472"/>
          </a:xfrm>
          <a:prstGeom prst="rect">
            <a:avLst/>
          </a:prstGeom>
        </p:spPr>
      </p:pic>
      <p:pic>
        <p:nvPicPr>
          <p:cNvPr id="62" name="Picture 61"/>
          <p:cNvPicPr>
            <a:picLocks/>
          </p:cNvPicPr>
          <p:nvPr/>
        </p:nvPicPr>
        <p:blipFill>
          <a:blip r:embed="rId46" cstate="print">
            <a:extLst>
              <a:ext uri="{28A0092B-C50C-407E-A947-70E740481C1C}">
                <a14:useLocalDpi xmlns:a14="http://schemas.microsoft.com/office/drawing/2010/main" val="0"/>
              </a:ext>
            </a:extLst>
          </a:blip>
          <a:stretch>
            <a:fillRect/>
          </a:stretch>
        </p:blipFill>
        <p:spPr>
          <a:xfrm>
            <a:off x="5787769" y="3558244"/>
            <a:ext cx="1033272" cy="347472"/>
          </a:xfrm>
          <a:prstGeom prst="rect">
            <a:avLst/>
          </a:prstGeom>
        </p:spPr>
      </p:pic>
      <p:pic>
        <p:nvPicPr>
          <p:cNvPr id="63" name="Picture 62"/>
          <p:cNvPicPr>
            <a:picLocks/>
          </p:cNvPicPr>
          <p:nvPr/>
        </p:nvPicPr>
        <p:blipFill>
          <a:blip r:embed="rId47" cstate="print">
            <a:extLst>
              <a:ext uri="{28A0092B-C50C-407E-A947-70E740481C1C}">
                <a14:useLocalDpi xmlns:a14="http://schemas.microsoft.com/office/drawing/2010/main" val="0"/>
              </a:ext>
            </a:extLst>
          </a:blip>
          <a:stretch>
            <a:fillRect/>
          </a:stretch>
        </p:blipFill>
        <p:spPr>
          <a:xfrm>
            <a:off x="4457450" y="3943649"/>
            <a:ext cx="1033272" cy="347472"/>
          </a:xfrm>
          <a:prstGeom prst="rect">
            <a:avLst/>
          </a:prstGeom>
        </p:spPr>
      </p:pic>
      <p:pic>
        <p:nvPicPr>
          <p:cNvPr id="64" name="Picture 63"/>
          <p:cNvPicPr>
            <a:picLocks/>
          </p:cNvPicPr>
          <p:nvPr/>
        </p:nvPicPr>
        <p:blipFill>
          <a:blip r:embed="rId48" cstate="print">
            <a:extLst>
              <a:ext uri="{28A0092B-C50C-407E-A947-70E740481C1C}">
                <a14:useLocalDpi xmlns:a14="http://schemas.microsoft.com/office/drawing/2010/main" val="0"/>
              </a:ext>
            </a:extLst>
          </a:blip>
          <a:stretch>
            <a:fillRect/>
          </a:stretch>
        </p:blipFill>
        <p:spPr>
          <a:xfrm>
            <a:off x="1961442" y="3950923"/>
            <a:ext cx="1033272" cy="347472"/>
          </a:xfrm>
          <a:prstGeom prst="rect">
            <a:avLst/>
          </a:prstGeom>
        </p:spPr>
      </p:pic>
      <p:pic>
        <p:nvPicPr>
          <p:cNvPr id="65" name="Picture 64"/>
          <p:cNvPicPr>
            <a:picLocks/>
          </p:cNvPicPr>
          <p:nvPr/>
        </p:nvPicPr>
        <p:blipFill>
          <a:blip r:embed="rId49" cstate="print">
            <a:extLst>
              <a:ext uri="{28A0092B-C50C-407E-A947-70E740481C1C}">
                <a14:useLocalDpi xmlns:a14="http://schemas.microsoft.com/office/drawing/2010/main" val="0"/>
              </a:ext>
            </a:extLst>
          </a:blip>
          <a:stretch>
            <a:fillRect/>
          </a:stretch>
        </p:blipFill>
        <p:spPr>
          <a:xfrm>
            <a:off x="3205850" y="3939645"/>
            <a:ext cx="1033272" cy="347472"/>
          </a:xfrm>
          <a:prstGeom prst="rect">
            <a:avLst/>
          </a:prstGeom>
        </p:spPr>
      </p:pic>
      <p:pic>
        <p:nvPicPr>
          <p:cNvPr id="66" name="Picture 65"/>
          <p:cNvPicPr>
            <a:picLocks/>
          </p:cNvPicPr>
          <p:nvPr/>
        </p:nvPicPr>
        <p:blipFill>
          <a:blip r:embed="rId50" cstate="print">
            <a:extLst>
              <a:ext uri="{28A0092B-C50C-407E-A947-70E740481C1C}">
                <a14:useLocalDpi xmlns:a14="http://schemas.microsoft.com/office/drawing/2010/main" val="0"/>
              </a:ext>
            </a:extLst>
          </a:blip>
          <a:stretch>
            <a:fillRect/>
          </a:stretch>
        </p:blipFill>
        <p:spPr>
          <a:xfrm>
            <a:off x="5756344" y="3947854"/>
            <a:ext cx="1033272" cy="347472"/>
          </a:xfrm>
          <a:prstGeom prst="rect">
            <a:avLst/>
          </a:prstGeom>
        </p:spPr>
      </p:pic>
    </p:spTree>
    <p:extLst>
      <p:ext uri="{BB962C8B-B14F-4D97-AF65-F5344CB8AC3E}">
        <p14:creationId xmlns:p14="http://schemas.microsoft.com/office/powerpoint/2010/main" val="4159784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66049"/>
            <a:ext cx="8605838" cy="824551"/>
          </a:xfrm>
        </p:spPr>
        <p:txBody>
          <a:bodyPr/>
          <a:lstStyle/>
          <a:p>
            <a:r>
              <a:rPr lang="en-US" sz="3600" dirty="0" smtClean="0">
                <a:solidFill>
                  <a:schemeClr val="accent2"/>
                </a:solidFill>
              </a:rPr>
              <a:t>Motivation</a:t>
            </a:r>
            <a:endParaRPr lang="en-US" sz="3600" dirty="0">
              <a:solidFill>
                <a:schemeClr val="accent2"/>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9586" y="2388197"/>
            <a:ext cx="932688" cy="621792"/>
          </a:xfrm>
          <a:prstGeom prst="rect">
            <a:avLst/>
          </a:prstGeom>
          <a:effectLst>
            <a:outerShdw blurRad="50800" dist="38100" dir="5400000" algn="t" rotWithShape="0">
              <a:prstClr val="black">
                <a:alpha val="40000"/>
              </a:prst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0561" y="2588222"/>
            <a:ext cx="932688" cy="621792"/>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5351" y="2873020"/>
            <a:ext cx="932688" cy="621792"/>
          </a:xfrm>
          <a:prstGeom prst="rect">
            <a:avLst/>
          </a:prstGeom>
          <a:effectLst>
            <a:outerShdw blurRad="50800" dist="38100" dir="5400000" algn="t" rotWithShape="0">
              <a:prstClr val="black">
                <a:alpha val="40000"/>
              </a:prst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4891" y="3119717"/>
            <a:ext cx="932688" cy="621792"/>
          </a:xfrm>
          <a:prstGeom prst="rect">
            <a:avLst/>
          </a:prstGeom>
          <a:effectLst>
            <a:outerShdw blurRad="50800" dist="38100" dir="5400000" algn="t" rotWithShape="0">
              <a:prstClr val="black">
                <a:alpha val="40000"/>
              </a:prstClr>
            </a:outerShd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02048" y="3459760"/>
            <a:ext cx="812569" cy="621792"/>
          </a:xfrm>
          <a:prstGeom prst="rect">
            <a:avLst/>
          </a:prstGeom>
          <a:effectLst>
            <a:outerShdw blurRad="50800" dist="38100" dir="5400000" algn="t" rotWithShape="0">
              <a:prstClr val="black">
                <a:alpha val="40000"/>
              </a:prstClr>
            </a:outerShdw>
          </a:effec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39400" y="3732174"/>
            <a:ext cx="830233" cy="621792"/>
          </a:xfrm>
          <a:prstGeom prst="rect">
            <a:avLst/>
          </a:prstGeom>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56553" y="4044590"/>
            <a:ext cx="950353" cy="713647"/>
          </a:xfrm>
          <a:prstGeom prst="rect">
            <a:avLst/>
          </a:prstGeom>
          <a:effectLst>
            <a:outerShdw blurRad="50800" dist="38100" dir="5400000" algn="t" rotWithShape="0">
              <a:prstClr val="black">
                <a:alpha val="40000"/>
              </a:prstClr>
            </a:outerShdw>
          </a:effectLst>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30508" y="4344631"/>
            <a:ext cx="932688" cy="621792"/>
          </a:xfrm>
          <a:prstGeom prst="rect">
            <a:avLst/>
          </a:prstGeom>
          <a:effectLst>
            <a:outerShdw blurRad="50800" dist="38100" dir="5400000" algn="t" rotWithShape="0">
              <a:prstClr val="black">
                <a:alpha val="40000"/>
              </a:prstClr>
            </a:outerShdw>
          </a:effectLst>
        </p:spPr>
      </p:pic>
      <p:pic>
        <p:nvPicPr>
          <p:cNvPr id="1028" name="Picture 4" descr="http://ocr.iiit.ac.in/webOCR/images/Bangla/BA_01_015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76500" y="2261635"/>
            <a:ext cx="706616" cy="1180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ocr.iiit.ac.in/webOCR/images/Bangla/BA_01_015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57855" y="2657737"/>
            <a:ext cx="710149" cy="11835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ocr.iiit.ac.in/webOCR/images/Malayalam/MA_01_0003.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54129" y="2994451"/>
            <a:ext cx="685417" cy="11447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http://ocr.iiit.ac.in/webOCR/images/Malayalam/MA_01_0003.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48364" y="3437001"/>
            <a:ext cx="685417" cy="11447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6" name="Picture 12" descr="http://ocr.iiit.ac.in/webOCR/images/Telugu/TE_01_0003.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55474" y="2895978"/>
            <a:ext cx="805542" cy="12542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8" name="Picture 14" descr="http://ocr.iiit.ac.in/webOCR/images/Marathi/MR_01_0003.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48216" y="3229163"/>
            <a:ext cx="780811" cy="11765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0" name="Picture 16" descr="http://ocr.iiit.ac.in/webOCR/images/Kannada/KA_01_0003.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642906" y="3534288"/>
            <a:ext cx="720748" cy="11517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1439523" y="3884751"/>
            <a:ext cx="968017" cy="727779"/>
          </a:xfrm>
          <a:prstGeom prst="rect">
            <a:avLst/>
          </a:prstGeom>
          <a:effectLst>
            <a:outerShdw blurRad="50800" dist="38100" dir="5400000" algn="t" rotWithShape="0">
              <a:prstClr val="black">
                <a:alpha val="40000"/>
              </a:prstClr>
            </a:outerShdw>
          </a:effectLst>
        </p:spPr>
      </p:pic>
      <p:pic>
        <p:nvPicPr>
          <p:cNvPr id="17" name="Picture 1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53136" y="3473522"/>
            <a:ext cx="1123465" cy="840833"/>
          </a:xfrm>
          <a:prstGeom prst="rect">
            <a:avLst/>
          </a:prstGeom>
          <a:effectLst>
            <a:outerShdw blurRad="50800" dist="38100" dir="5400000" algn="t" rotWithShape="0">
              <a:prstClr val="black">
                <a:alpha val="40000"/>
              </a:prstClr>
            </a:outerShdw>
          </a:effectLst>
        </p:spPr>
      </p:pic>
      <p:pic>
        <p:nvPicPr>
          <p:cNvPr id="16" name="Picture 1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33208" y="3282226"/>
            <a:ext cx="1095202" cy="823168"/>
          </a:xfrm>
          <a:prstGeom prst="rect">
            <a:avLst/>
          </a:prstGeom>
          <a:effectLst>
            <a:outerShdw blurRad="50800" dist="38100" dir="5400000" algn="t" rotWithShape="0">
              <a:prstClr val="black">
                <a:alpha val="40000"/>
              </a:prstClr>
            </a:outerShdw>
          </a:effectLst>
        </p:spPr>
      </p:pic>
      <p:pic>
        <p:nvPicPr>
          <p:cNvPr id="18" name="Picture 1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71512" y="2675454"/>
            <a:ext cx="1126998" cy="844365"/>
          </a:xfrm>
          <a:prstGeom prst="rect">
            <a:avLst/>
          </a:prstGeom>
          <a:effectLst>
            <a:outerShdw blurRad="50800" dist="38100" dir="5400000" algn="t" rotWithShape="0">
              <a:prstClr val="black">
                <a:alpha val="40000"/>
              </a:prstClr>
            </a:outerShdw>
          </a:effectLst>
        </p:spPr>
      </p:pic>
      <p:cxnSp>
        <p:nvCxnSpPr>
          <p:cNvPr id="8" name="Elbow Connector 7"/>
          <p:cNvCxnSpPr/>
          <p:nvPr/>
        </p:nvCxnSpPr>
        <p:spPr bwMode="auto">
          <a:xfrm rot="16200000" flipH="1">
            <a:off x="3594400" y="3794620"/>
            <a:ext cx="1724977" cy="990600"/>
          </a:xfrm>
          <a:prstGeom prst="bentConnector3">
            <a:avLst>
              <a:gd name="adj1" fmla="val 433"/>
            </a:avLst>
          </a:prstGeom>
          <a:solidFill>
            <a:srgbClr val="00B8FF"/>
          </a:solidFill>
          <a:ln w="38100" cap="flat" cmpd="sng" algn="ctr">
            <a:solidFill>
              <a:srgbClr val="00B8FF"/>
            </a:solidFill>
            <a:prstDash val="solid"/>
            <a:round/>
            <a:headEnd type="none" w="med" len="med"/>
            <a:tailEnd type="triangle"/>
          </a:ln>
          <a:effectLst/>
        </p:spPr>
      </p:cxnSp>
      <p:cxnSp>
        <p:nvCxnSpPr>
          <p:cNvPr id="25" name="Elbow Connector 24"/>
          <p:cNvCxnSpPr/>
          <p:nvPr/>
        </p:nvCxnSpPr>
        <p:spPr bwMode="auto">
          <a:xfrm rot="5400000">
            <a:off x="4695752" y="3899797"/>
            <a:ext cx="1724978" cy="780247"/>
          </a:xfrm>
          <a:prstGeom prst="bentConnector3">
            <a:avLst>
              <a:gd name="adj1" fmla="val 1810"/>
            </a:avLst>
          </a:prstGeom>
          <a:solidFill>
            <a:srgbClr val="00B8FF"/>
          </a:solidFill>
          <a:ln w="38100" cap="flat" cmpd="sng" algn="ctr">
            <a:solidFill>
              <a:srgbClr val="00B8FF"/>
            </a:solidFill>
            <a:prstDash val="solid"/>
            <a:round/>
            <a:headEnd type="none" w="med" len="med"/>
            <a:tailEnd type="triangle"/>
          </a:ln>
          <a:effectLst/>
        </p:spPr>
      </p:cxnSp>
      <p:sp>
        <p:nvSpPr>
          <p:cNvPr id="31" name="Rectangle 30"/>
          <p:cNvSpPr/>
          <p:nvPr/>
        </p:nvSpPr>
        <p:spPr bwMode="auto">
          <a:xfrm>
            <a:off x="3509962" y="5143273"/>
            <a:ext cx="2971800" cy="533399"/>
          </a:xfrm>
          <a:prstGeom prst="rect">
            <a:avLst/>
          </a:prstGeom>
          <a:noFill/>
          <a:ln w="19050" cap="flat" cmpd="sng" algn="ctr">
            <a:solidFill>
              <a:srgbClr val="00B8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1024" name="TextBox 1023"/>
          <p:cNvSpPr txBox="1"/>
          <p:nvPr/>
        </p:nvSpPr>
        <p:spPr>
          <a:xfrm>
            <a:off x="3752342" y="5195515"/>
            <a:ext cx="2741295" cy="369332"/>
          </a:xfrm>
          <a:prstGeom prst="rect">
            <a:avLst/>
          </a:prstGeom>
          <a:noFill/>
        </p:spPr>
        <p:txBody>
          <a:bodyPr wrap="square" rtlCol="0">
            <a:spAutoFit/>
          </a:bodyPr>
          <a:lstStyle/>
          <a:p>
            <a:r>
              <a:rPr lang="en-US" dirty="0" smtClean="0">
                <a:solidFill>
                  <a:srgbClr val="00B050"/>
                </a:solidFill>
              </a:rPr>
              <a:t>Text Extractor or OCR</a:t>
            </a:r>
            <a:endParaRPr lang="en-US" dirty="0">
              <a:solidFill>
                <a:srgbClr val="00B050"/>
              </a:solidFill>
            </a:endParaRPr>
          </a:p>
        </p:txBody>
      </p:sp>
      <p:pic>
        <p:nvPicPr>
          <p:cNvPr id="1026" name="Picture 2" descr="http://www.genesistechnologies.com/assets/1/6/filebound-mobile-icon.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18374" y="5867400"/>
            <a:ext cx="954975" cy="954975"/>
          </a:xfrm>
          <a:prstGeom prst="rect">
            <a:avLst/>
          </a:prstGeom>
          <a:noFill/>
          <a:extLst>
            <a:ext uri="{909E8E84-426E-40DD-AFC4-6F175D3DCCD1}">
              <a14:hiddenFill xmlns:a14="http://schemas.microsoft.com/office/drawing/2010/main">
                <a:solidFill>
                  <a:srgbClr val="FFFFFF"/>
                </a:solidFill>
              </a14:hiddenFill>
            </a:ext>
          </a:extLst>
        </p:spPr>
      </p:pic>
      <p:cxnSp>
        <p:nvCxnSpPr>
          <p:cNvPr id="1027" name="Straight Arrow Connector 1026"/>
          <p:cNvCxnSpPr>
            <a:stCxn id="31" idx="2"/>
          </p:cNvCxnSpPr>
          <p:nvPr/>
        </p:nvCxnSpPr>
        <p:spPr bwMode="auto">
          <a:xfrm>
            <a:off x="4995862" y="5676672"/>
            <a:ext cx="0" cy="190728"/>
          </a:xfrm>
          <a:prstGeom prst="straightConnector1">
            <a:avLst/>
          </a:prstGeom>
          <a:solidFill>
            <a:srgbClr val="00B8FF"/>
          </a:solidFill>
          <a:ln w="38100" cap="flat" cmpd="sng" algn="ctr">
            <a:solidFill>
              <a:srgbClr val="00B8FF"/>
            </a:solidFill>
            <a:prstDash val="solid"/>
            <a:round/>
            <a:headEnd type="none" w="med" len="med"/>
            <a:tailEnd type="triangle"/>
          </a:ln>
          <a:effectLst/>
        </p:spPr>
      </p:cxnSp>
      <p:pic>
        <p:nvPicPr>
          <p:cNvPr id="1041" name="Picture 10" descr="https://image.freepik.com/free-icon/books-stack-of-three_318-45543.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385133" y="851847"/>
            <a:ext cx="1316165" cy="131616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2" descr="http://icons.iconarchive.com/icons/icons8/windows-8/128/Mobile-Smartphone-Tablet-icon.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40287" y="1085579"/>
            <a:ext cx="1021542" cy="1021543"/>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Straight Arrow Connector 50"/>
          <p:cNvCxnSpPr>
            <a:stCxn id="1042" idx="2"/>
          </p:cNvCxnSpPr>
          <p:nvPr/>
        </p:nvCxnSpPr>
        <p:spPr bwMode="auto">
          <a:xfrm flipH="1">
            <a:off x="2248611" y="2107122"/>
            <a:ext cx="2447" cy="481100"/>
          </a:xfrm>
          <a:prstGeom prst="straightConnector1">
            <a:avLst/>
          </a:prstGeom>
          <a:solidFill>
            <a:srgbClr val="00B8FF"/>
          </a:solidFill>
          <a:ln w="38100" cap="flat" cmpd="sng" algn="ctr">
            <a:solidFill>
              <a:srgbClr val="00B8FF"/>
            </a:solidFill>
            <a:prstDash val="solid"/>
            <a:round/>
            <a:headEnd type="none" w="med" len="med"/>
            <a:tailEnd type="triangle"/>
          </a:ln>
          <a:effectLst/>
        </p:spPr>
      </p:cxnSp>
      <p:cxnSp>
        <p:nvCxnSpPr>
          <p:cNvPr id="56" name="Straight Arrow Connector 55"/>
          <p:cNvCxnSpPr/>
          <p:nvPr/>
        </p:nvCxnSpPr>
        <p:spPr bwMode="auto">
          <a:xfrm>
            <a:off x="7255474" y="1968465"/>
            <a:ext cx="0" cy="363912"/>
          </a:xfrm>
          <a:prstGeom prst="straightConnector1">
            <a:avLst/>
          </a:prstGeom>
          <a:solidFill>
            <a:srgbClr val="00B8FF"/>
          </a:solidFill>
          <a:ln w="38100" cap="flat" cmpd="sng" algn="ctr">
            <a:solidFill>
              <a:srgbClr val="00B8FF"/>
            </a:solidFill>
            <a:prstDash val="solid"/>
            <a:round/>
            <a:headEnd type="none" w="med" len="med"/>
            <a:tailEnd type="triangle"/>
          </a:ln>
          <a:effectLst/>
        </p:spPr>
      </p:cxnSp>
      <p:sp>
        <p:nvSpPr>
          <p:cNvPr id="1052" name="TextBox 1051"/>
          <p:cNvSpPr txBox="1"/>
          <p:nvPr/>
        </p:nvSpPr>
        <p:spPr>
          <a:xfrm>
            <a:off x="3752342" y="5210093"/>
            <a:ext cx="2601787" cy="369332"/>
          </a:xfrm>
          <a:prstGeom prst="rect">
            <a:avLst/>
          </a:prstGeom>
          <a:solidFill>
            <a:srgbClr val="FFFF00"/>
          </a:solidFill>
        </p:spPr>
        <p:txBody>
          <a:bodyPr wrap="square" rtlCol="0">
            <a:spAutoFit/>
          </a:bodyPr>
          <a:lstStyle/>
          <a:p>
            <a:pPr algn="ctr"/>
            <a:r>
              <a:rPr lang="en-US" dirty="0" smtClean="0">
                <a:solidFill>
                  <a:srgbClr val="FF0000"/>
                </a:solidFill>
              </a:rPr>
              <a:t>What’s the script?</a:t>
            </a:r>
            <a:endParaRPr lang="en-US" dirty="0">
              <a:solidFill>
                <a:srgbClr val="FF0000"/>
              </a:solidFill>
            </a:endParaRPr>
          </a:p>
        </p:txBody>
      </p:sp>
    </p:spTree>
    <p:extLst>
      <p:ext uri="{BB962C8B-B14F-4D97-AF65-F5344CB8AC3E}">
        <p14:creationId xmlns:p14="http://schemas.microsoft.com/office/powerpoint/2010/main" val="13679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2"/>
                                        </p:tgtEl>
                                        <p:attrNameLst>
                                          <p:attrName>style.visibility</p:attrName>
                                        </p:attrNameLst>
                                      </p:cBhvr>
                                      <p:to>
                                        <p:strVal val="visible"/>
                                      </p:to>
                                    </p:set>
                                    <p:animEffect transition="in" filter="fade">
                                      <p:cBhvr>
                                        <p:cTn id="7" dur="500"/>
                                        <p:tgtEl>
                                          <p:spTgt spid="1042"/>
                                        </p:tgtEl>
                                      </p:cBhvr>
                                    </p:animEffect>
                                  </p:childTnLst>
                                </p:cTn>
                              </p:par>
                              <p:par>
                                <p:cTn id="8" presetID="10" presetClass="entr" presetSubtype="0" fill="hold" nodeType="withEffect">
                                  <p:stCondLst>
                                    <p:cond delay="0"/>
                                  </p:stCondLst>
                                  <p:childTnLst>
                                    <p:set>
                                      <p:cBhvr>
                                        <p:cTn id="9" dur="1" fill="hold">
                                          <p:stCondLst>
                                            <p:cond delay="0"/>
                                          </p:stCondLst>
                                        </p:cTn>
                                        <p:tgtEl>
                                          <p:spTgt spid="1041"/>
                                        </p:tgtEl>
                                        <p:attrNameLst>
                                          <p:attrName>style.visibility</p:attrName>
                                        </p:attrNameLst>
                                      </p:cBhvr>
                                      <p:to>
                                        <p:strVal val="visible"/>
                                      </p:to>
                                    </p:set>
                                    <p:animEffect transition="in" filter="fade">
                                      <p:cBhvr>
                                        <p:cTn id="10" dur="500"/>
                                        <p:tgtEl>
                                          <p:spTgt spid="104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down)">
                                      <p:cBhvr>
                                        <p:cTn id="15" dur="500"/>
                                        <p:tgtEl>
                                          <p:spTgt spid="51"/>
                                        </p:tgtEl>
                                      </p:cBhvr>
                                    </p:animEffect>
                                  </p:childTnLst>
                                </p:cTn>
                              </p:par>
                              <p:par>
                                <p:cTn id="16" presetID="10" presetClass="entr" presetSubtype="0"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500"/>
                                        <p:tgtEl>
                                          <p:spTgt spid="56"/>
                                        </p:tgtEl>
                                      </p:cBhvr>
                                    </p:animEffect>
                                  </p:childTnLst>
                                </p:cTn>
                              </p:par>
                              <p:par>
                                <p:cTn id="19" presetID="2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par>
                                <p:cTn id="22" presetID="2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2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par>
                                <p:cTn id="40" presetID="22" presetClass="entr" presetSubtype="4"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par>
                                <p:cTn id="46" presetID="22" presetClass="entr" presetSubtype="4"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par>
                                <p:cTn id="49" presetID="22" presetClass="entr" presetSubtype="4"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par>
                                <p:cTn id="52" presetID="22" presetClass="entr" presetSubtype="4"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cTn>
                              </p:par>
                              <p:par>
                                <p:cTn id="55" presetID="22" presetClass="entr" presetSubtype="4" fill="hold" nodeType="withEffect">
                                  <p:stCondLst>
                                    <p:cond delay="0"/>
                                  </p:stCondLst>
                                  <p:childTnLst>
                                    <p:set>
                                      <p:cBhvr>
                                        <p:cTn id="56" dur="1" fill="hold">
                                          <p:stCondLst>
                                            <p:cond delay="0"/>
                                          </p:stCondLst>
                                        </p:cTn>
                                        <p:tgtEl>
                                          <p:spTgt spid="1028"/>
                                        </p:tgtEl>
                                        <p:attrNameLst>
                                          <p:attrName>style.visibility</p:attrName>
                                        </p:attrNameLst>
                                      </p:cBhvr>
                                      <p:to>
                                        <p:strVal val="visible"/>
                                      </p:to>
                                    </p:set>
                                    <p:animEffect transition="in" filter="wipe(down)">
                                      <p:cBhvr>
                                        <p:cTn id="57" dur="500"/>
                                        <p:tgtEl>
                                          <p:spTgt spid="1028"/>
                                        </p:tgtEl>
                                      </p:cBhvr>
                                    </p:animEffect>
                                  </p:childTnLst>
                                </p:cTn>
                              </p:par>
                              <p:par>
                                <p:cTn id="58" presetID="22" presetClass="entr" presetSubtype="4" fill="hold" nodeType="withEffect">
                                  <p:stCondLst>
                                    <p:cond delay="0"/>
                                  </p:stCondLst>
                                  <p:childTnLst>
                                    <p:set>
                                      <p:cBhvr>
                                        <p:cTn id="59" dur="1" fill="hold">
                                          <p:stCondLst>
                                            <p:cond delay="0"/>
                                          </p:stCondLst>
                                        </p:cTn>
                                        <p:tgtEl>
                                          <p:spTgt spid="1030"/>
                                        </p:tgtEl>
                                        <p:attrNameLst>
                                          <p:attrName>style.visibility</p:attrName>
                                        </p:attrNameLst>
                                      </p:cBhvr>
                                      <p:to>
                                        <p:strVal val="visible"/>
                                      </p:to>
                                    </p:set>
                                    <p:animEffect transition="in" filter="wipe(down)">
                                      <p:cBhvr>
                                        <p:cTn id="60" dur="500"/>
                                        <p:tgtEl>
                                          <p:spTgt spid="1030"/>
                                        </p:tgtEl>
                                      </p:cBhvr>
                                    </p:animEffect>
                                  </p:childTnLst>
                                </p:cTn>
                              </p:par>
                              <p:par>
                                <p:cTn id="61" presetID="22" presetClass="entr" presetSubtype="4" fill="hold" nodeType="withEffect">
                                  <p:stCondLst>
                                    <p:cond delay="0"/>
                                  </p:stCondLst>
                                  <p:childTnLst>
                                    <p:set>
                                      <p:cBhvr>
                                        <p:cTn id="62" dur="1" fill="hold">
                                          <p:stCondLst>
                                            <p:cond delay="0"/>
                                          </p:stCondLst>
                                        </p:cTn>
                                        <p:tgtEl>
                                          <p:spTgt spid="1032"/>
                                        </p:tgtEl>
                                        <p:attrNameLst>
                                          <p:attrName>style.visibility</p:attrName>
                                        </p:attrNameLst>
                                      </p:cBhvr>
                                      <p:to>
                                        <p:strVal val="visible"/>
                                      </p:to>
                                    </p:set>
                                    <p:animEffect transition="in" filter="wipe(down)">
                                      <p:cBhvr>
                                        <p:cTn id="63" dur="500"/>
                                        <p:tgtEl>
                                          <p:spTgt spid="1032"/>
                                        </p:tgtEl>
                                      </p:cBhvr>
                                    </p:animEffect>
                                  </p:childTnLst>
                                </p:cTn>
                              </p:par>
                              <p:par>
                                <p:cTn id="64" presetID="22" presetClass="entr" presetSubtype="4" fill="hold" nodeType="withEffect">
                                  <p:stCondLst>
                                    <p:cond delay="0"/>
                                  </p:stCondLst>
                                  <p:childTnLst>
                                    <p:set>
                                      <p:cBhvr>
                                        <p:cTn id="65" dur="1" fill="hold">
                                          <p:stCondLst>
                                            <p:cond delay="0"/>
                                          </p:stCondLst>
                                        </p:cTn>
                                        <p:tgtEl>
                                          <p:spTgt spid="1034"/>
                                        </p:tgtEl>
                                        <p:attrNameLst>
                                          <p:attrName>style.visibility</p:attrName>
                                        </p:attrNameLst>
                                      </p:cBhvr>
                                      <p:to>
                                        <p:strVal val="visible"/>
                                      </p:to>
                                    </p:set>
                                    <p:animEffect transition="in" filter="wipe(down)">
                                      <p:cBhvr>
                                        <p:cTn id="66" dur="500"/>
                                        <p:tgtEl>
                                          <p:spTgt spid="1034"/>
                                        </p:tgtEl>
                                      </p:cBhvr>
                                    </p:animEffect>
                                  </p:childTnLst>
                                </p:cTn>
                              </p:par>
                              <p:par>
                                <p:cTn id="67" presetID="22" presetClass="entr" presetSubtype="4" fill="hold" nodeType="withEffect">
                                  <p:stCondLst>
                                    <p:cond delay="0"/>
                                  </p:stCondLst>
                                  <p:childTnLst>
                                    <p:set>
                                      <p:cBhvr>
                                        <p:cTn id="68" dur="1" fill="hold">
                                          <p:stCondLst>
                                            <p:cond delay="0"/>
                                          </p:stCondLst>
                                        </p:cTn>
                                        <p:tgtEl>
                                          <p:spTgt spid="1036"/>
                                        </p:tgtEl>
                                        <p:attrNameLst>
                                          <p:attrName>style.visibility</p:attrName>
                                        </p:attrNameLst>
                                      </p:cBhvr>
                                      <p:to>
                                        <p:strVal val="visible"/>
                                      </p:to>
                                    </p:set>
                                    <p:animEffect transition="in" filter="wipe(down)">
                                      <p:cBhvr>
                                        <p:cTn id="69" dur="500"/>
                                        <p:tgtEl>
                                          <p:spTgt spid="1036"/>
                                        </p:tgtEl>
                                      </p:cBhvr>
                                    </p:animEffect>
                                  </p:childTnLst>
                                </p:cTn>
                              </p:par>
                              <p:par>
                                <p:cTn id="70" presetID="22" presetClass="entr" presetSubtype="4" fill="hold" nodeType="withEffect">
                                  <p:stCondLst>
                                    <p:cond delay="0"/>
                                  </p:stCondLst>
                                  <p:childTnLst>
                                    <p:set>
                                      <p:cBhvr>
                                        <p:cTn id="71" dur="1" fill="hold">
                                          <p:stCondLst>
                                            <p:cond delay="0"/>
                                          </p:stCondLst>
                                        </p:cTn>
                                        <p:tgtEl>
                                          <p:spTgt spid="1038"/>
                                        </p:tgtEl>
                                        <p:attrNameLst>
                                          <p:attrName>style.visibility</p:attrName>
                                        </p:attrNameLst>
                                      </p:cBhvr>
                                      <p:to>
                                        <p:strVal val="visible"/>
                                      </p:to>
                                    </p:set>
                                    <p:animEffect transition="in" filter="wipe(down)">
                                      <p:cBhvr>
                                        <p:cTn id="72" dur="500"/>
                                        <p:tgtEl>
                                          <p:spTgt spid="1038"/>
                                        </p:tgtEl>
                                      </p:cBhvr>
                                    </p:animEffect>
                                  </p:childTnLst>
                                </p:cTn>
                              </p:par>
                              <p:par>
                                <p:cTn id="73" presetID="22" presetClass="entr" presetSubtype="4" fill="hold" nodeType="withEffect">
                                  <p:stCondLst>
                                    <p:cond delay="0"/>
                                  </p:stCondLst>
                                  <p:childTnLst>
                                    <p:set>
                                      <p:cBhvr>
                                        <p:cTn id="74" dur="1" fill="hold">
                                          <p:stCondLst>
                                            <p:cond delay="0"/>
                                          </p:stCondLst>
                                        </p:cTn>
                                        <p:tgtEl>
                                          <p:spTgt spid="1040"/>
                                        </p:tgtEl>
                                        <p:attrNameLst>
                                          <p:attrName>style.visibility</p:attrName>
                                        </p:attrNameLst>
                                      </p:cBhvr>
                                      <p:to>
                                        <p:strVal val="visible"/>
                                      </p:to>
                                    </p:set>
                                    <p:animEffect transition="in" filter="wipe(down)">
                                      <p:cBhvr>
                                        <p:cTn id="75" dur="500"/>
                                        <p:tgtEl>
                                          <p:spTgt spid="1040"/>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circle(in)">
                                      <p:cBhvr>
                                        <p:cTn id="80" dur="2000"/>
                                        <p:tgtEl>
                                          <p:spTgt spid="25"/>
                                        </p:tgtEl>
                                      </p:cBhvr>
                                    </p:animEffect>
                                  </p:childTnLst>
                                </p:cTn>
                              </p:par>
                              <p:par>
                                <p:cTn id="81" presetID="6" presetClass="entr" presetSubtype="16" fill="hold" nodeType="with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circle(in)">
                                      <p:cBhvr>
                                        <p:cTn id="83" dur="20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1024"/>
                                        </p:tgtEl>
                                        <p:attrNameLst>
                                          <p:attrName>style.visibility</p:attrName>
                                        </p:attrNameLst>
                                      </p:cBhvr>
                                      <p:to>
                                        <p:strVal val="visible"/>
                                      </p:to>
                                    </p:set>
                                    <p:animEffect transition="in" filter="wipe(down)">
                                      <p:cBhvr>
                                        <p:cTn id="88" dur="500"/>
                                        <p:tgtEl>
                                          <p:spTgt spid="102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down)">
                                      <p:cBhvr>
                                        <p:cTn id="91" dur="500"/>
                                        <p:tgtEl>
                                          <p:spTgt spid="31"/>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nodeType="clickEffect">
                                  <p:stCondLst>
                                    <p:cond delay="0"/>
                                  </p:stCondLst>
                                  <p:childTnLst>
                                    <p:set>
                                      <p:cBhvr>
                                        <p:cTn id="95" dur="1" fill="hold">
                                          <p:stCondLst>
                                            <p:cond delay="0"/>
                                          </p:stCondLst>
                                        </p:cTn>
                                        <p:tgtEl>
                                          <p:spTgt spid="1027"/>
                                        </p:tgtEl>
                                        <p:attrNameLst>
                                          <p:attrName>style.visibility</p:attrName>
                                        </p:attrNameLst>
                                      </p:cBhvr>
                                      <p:to>
                                        <p:strVal val="visible"/>
                                      </p:to>
                                    </p:set>
                                    <p:animEffect transition="in" filter="barn(inVertical)">
                                      <p:cBhvr>
                                        <p:cTn id="96" dur="500"/>
                                        <p:tgtEl>
                                          <p:spTgt spid="1027"/>
                                        </p:tgtEl>
                                      </p:cBhvr>
                                    </p:animEffect>
                                  </p:childTnLst>
                                </p:cTn>
                              </p:par>
                              <p:par>
                                <p:cTn id="97" presetID="16" presetClass="entr" presetSubtype="21" fill="hold" nodeType="withEffect">
                                  <p:stCondLst>
                                    <p:cond delay="0"/>
                                  </p:stCondLst>
                                  <p:childTnLst>
                                    <p:set>
                                      <p:cBhvr>
                                        <p:cTn id="98" dur="1" fill="hold">
                                          <p:stCondLst>
                                            <p:cond delay="0"/>
                                          </p:stCondLst>
                                        </p:cTn>
                                        <p:tgtEl>
                                          <p:spTgt spid="1026"/>
                                        </p:tgtEl>
                                        <p:attrNameLst>
                                          <p:attrName>style.visibility</p:attrName>
                                        </p:attrNameLst>
                                      </p:cBhvr>
                                      <p:to>
                                        <p:strVal val="visible"/>
                                      </p:to>
                                    </p:set>
                                    <p:animEffect transition="in" filter="barn(inVertical)">
                                      <p:cBhvr>
                                        <p:cTn id="99" dur="500"/>
                                        <p:tgtEl>
                                          <p:spTgt spid="1026"/>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1052"/>
                                        </p:tgtEl>
                                        <p:attrNameLst>
                                          <p:attrName>style.visibility</p:attrName>
                                        </p:attrNameLst>
                                      </p:cBhvr>
                                      <p:to>
                                        <p:strVal val="visible"/>
                                      </p:to>
                                    </p:set>
                                    <p:animEffect transition="in" filter="randombar(horizontal)">
                                      <p:cBhvr>
                                        <p:cTn id="104"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024" grpId="0"/>
      <p:bldP spid="10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557464" y="228600"/>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Results and Discussions</a:t>
            </a:r>
            <a:endParaRPr lang="en-US" sz="3600" kern="0" dirty="0">
              <a:solidFill>
                <a:schemeClr val="accent2"/>
              </a:solidFill>
            </a:endParaRPr>
          </a:p>
        </p:txBody>
      </p:sp>
      <p:sp>
        <p:nvSpPr>
          <p:cNvPr id="2" name="TextBox 1"/>
          <p:cNvSpPr txBox="1"/>
          <p:nvPr/>
        </p:nvSpPr>
        <p:spPr>
          <a:xfrm>
            <a:off x="557464" y="1066800"/>
            <a:ext cx="5005136" cy="369332"/>
          </a:xfrm>
          <a:prstGeom prst="rect">
            <a:avLst/>
          </a:prstGeom>
          <a:noFill/>
        </p:spPr>
        <p:txBody>
          <a:bodyPr wrap="square" rtlCol="0">
            <a:spAutoFit/>
          </a:bodyPr>
          <a:lstStyle/>
          <a:p>
            <a:r>
              <a:rPr lang="en-US" dirty="0" smtClean="0">
                <a:solidFill>
                  <a:schemeClr val="tx1"/>
                </a:solidFill>
              </a:rPr>
              <a:t>Script Identification: Confusion Matrix</a:t>
            </a:r>
            <a:endParaRPr lang="en-US" dirty="0">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398527"/>
            <a:ext cx="7010400" cy="5278371"/>
          </a:xfrm>
          <a:prstGeom prst="rect">
            <a:avLst/>
          </a:prstGeom>
        </p:spPr>
      </p:pic>
    </p:spTree>
    <p:extLst>
      <p:ext uri="{BB962C8B-B14F-4D97-AF65-F5344CB8AC3E}">
        <p14:creationId xmlns:p14="http://schemas.microsoft.com/office/powerpoint/2010/main" val="24127555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557464" y="228600"/>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Results and Discussions</a:t>
            </a:r>
            <a:endParaRPr lang="en-US" sz="3600" kern="0" dirty="0">
              <a:solidFill>
                <a:schemeClr val="accent2"/>
              </a:solidFill>
            </a:endParaRPr>
          </a:p>
        </p:txBody>
      </p:sp>
      <p:sp>
        <p:nvSpPr>
          <p:cNvPr id="2" name="TextBox 1"/>
          <p:cNvSpPr txBox="1"/>
          <p:nvPr/>
        </p:nvSpPr>
        <p:spPr>
          <a:xfrm>
            <a:off x="228600" y="1371600"/>
            <a:ext cx="5690936" cy="400110"/>
          </a:xfrm>
          <a:prstGeom prst="rect">
            <a:avLst/>
          </a:prstGeom>
          <a:noFill/>
        </p:spPr>
        <p:txBody>
          <a:bodyPr wrap="square" rtlCol="0">
            <a:spAutoFit/>
          </a:bodyPr>
          <a:lstStyle/>
          <a:p>
            <a:r>
              <a:rPr lang="en-US" sz="2000" dirty="0" smtClean="0">
                <a:solidFill>
                  <a:schemeClr val="tx1"/>
                </a:solidFill>
              </a:rPr>
              <a:t>Language Identification: Quantitative Results</a:t>
            </a:r>
            <a:endParaRPr lang="en-US" sz="20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00511822"/>
              </p:ext>
            </p:extLst>
          </p:nvPr>
        </p:nvGraphicFramePr>
        <p:xfrm>
          <a:off x="990600" y="2260600"/>
          <a:ext cx="7010400" cy="1854200"/>
        </p:xfrm>
        <a:graphic>
          <a:graphicData uri="http://schemas.openxmlformats.org/drawingml/2006/table">
            <a:tbl>
              <a:tblPr firstRow="1" bandRow="1">
                <a:tableStyleId>{5C22544A-7EE6-4342-B048-85BDC9FD1C3A}</a:tableStyleId>
              </a:tblPr>
              <a:tblGrid>
                <a:gridCol w="1447800"/>
                <a:gridCol w="990600"/>
                <a:gridCol w="1066800"/>
                <a:gridCol w="1168400"/>
                <a:gridCol w="1168400"/>
                <a:gridCol w="1168400"/>
              </a:tblGrid>
              <a:tr h="370840">
                <a:tc rowSpan="2">
                  <a:txBody>
                    <a:bodyPr/>
                    <a:lstStyle/>
                    <a:p>
                      <a:pPr algn="ctr"/>
                      <a:r>
                        <a:rPr lang="en-US" sz="1800" dirty="0" smtClean="0">
                          <a:solidFill>
                            <a:schemeClr val="bg1"/>
                          </a:solidFill>
                          <a:latin typeface="+mj-lt"/>
                        </a:rPr>
                        <a:t>Languages</a:t>
                      </a:r>
                      <a:endParaRPr lang="en-US" sz="1800" dirty="0">
                        <a:solidFill>
                          <a:schemeClr val="bg1"/>
                        </a:solidFill>
                        <a:latin typeface="+mj-lt"/>
                      </a:endParaRPr>
                    </a:p>
                  </a:txBody>
                  <a:tcPr marL="71846" marR="71846" marT="35923" marB="35923" anchor="ctr"/>
                </a:tc>
                <a:tc gridSpan="3">
                  <a:txBody>
                    <a:bodyPr/>
                    <a:lstStyle/>
                    <a:p>
                      <a:pPr algn="ctr"/>
                      <a:r>
                        <a:rPr lang="en-US" sz="1800" dirty="0" smtClean="0">
                          <a:solidFill>
                            <a:schemeClr val="bg1"/>
                          </a:solidFill>
                          <a:latin typeface="+mj-lt"/>
                        </a:rPr>
                        <a:t>Conf. Matrix (Word Level)</a:t>
                      </a:r>
                      <a:endParaRPr lang="en-US" sz="1800" dirty="0">
                        <a:solidFill>
                          <a:schemeClr val="bg1"/>
                        </a:solidFill>
                        <a:latin typeface="+mj-lt"/>
                      </a:endParaRPr>
                    </a:p>
                  </a:txBody>
                  <a:tcPr marL="71846" marR="71846" marT="35923" marB="35923" anchor="ctr"/>
                </a:tc>
                <a:tc hMerge="1">
                  <a:txBody>
                    <a:bodyPr/>
                    <a:lstStyle/>
                    <a:p>
                      <a:pPr algn="ctr"/>
                      <a:endParaRPr lang="en-US" sz="3600" dirty="0">
                        <a:solidFill>
                          <a:schemeClr val="tx1"/>
                        </a:solidFill>
                      </a:endParaRPr>
                    </a:p>
                  </a:txBody>
                  <a:tcPr anchor="ctr"/>
                </a:tc>
                <a:tc hMerge="1">
                  <a:txBody>
                    <a:bodyPr/>
                    <a:lstStyle/>
                    <a:p>
                      <a:pPr algn="ctr"/>
                      <a:endParaRPr lang="en-US" sz="3600" dirty="0">
                        <a:solidFill>
                          <a:schemeClr val="tx1"/>
                        </a:solidFill>
                      </a:endParaRPr>
                    </a:p>
                  </a:txBody>
                  <a:tcPr anchor="ctr"/>
                </a:tc>
                <a:tc gridSpan="2">
                  <a:txBody>
                    <a:bodyPr/>
                    <a:lstStyle/>
                    <a:p>
                      <a:pPr algn="ctr"/>
                      <a:r>
                        <a:rPr lang="en-US" sz="1800" dirty="0" smtClean="0">
                          <a:solidFill>
                            <a:schemeClr val="bg1"/>
                          </a:solidFill>
                          <a:latin typeface="+mj-lt"/>
                        </a:rPr>
                        <a:t>Accuracy(%)</a:t>
                      </a:r>
                      <a:endParaRPr lang="en-US" sz="1800" dirty="0">
                        <a:solidFill>
                          <a:schemeClr val="bg1"/>
                        </a:solidFill>
                        <a:latin typeface="+mj-lt"/>
                      </a:endParaRPr>
                    </a:p>
                  </a:txBody>
                  <a:tcPr marL="71846" marR="71846" marT="35923" marB="35923" anchor="ctr"/>
                </a:tc>
                <a:tc hMerge="1">
                  <a:txBody>
                    <a:bodyPr/>
                    <a:lstStyle/>
                    <a:p>
                      <a:pPr algn="ctr"/>
                      <a:endParaRPr lang="en-US" sz="3600" dirty="0">
                        <a:solidFill>
                          <a:schemeClr val="tx1"/>
                        </a:solidFill>
                      </a:endParaRPr>
                    </a:p>
                  </a:txBody>
                  <a:tcPr anchor="ctr"/>
                </a:tc>
              </a:tr>
              <a:tr h="370840">
                <a:tc vMerge="1">
                  <a:txBody>
                    <a:bodyPr/>
                    <a:lstStyle/>
                    <a:p>
                      <a:pPr algn="ctr"/>
                      <a:endParaRPr lang="en-US" sz="2500" b="1" dirty="0">
                        <a:solidFill>
                          <a:schemeClr val="tx1"/>
                        </a:solidFill>
                      </a:endParaRPr>
                    </a:p>
                  </a:txBody>
                  <a:tcPr marL="71846" marR="71846" marT="35923" marB="35923" anchor="ctr"/>
                </a:tc>
                <a:tc>
                  <a:txBody>
                    <a:bodyPr/>
                    <a:lstStyle/>
                    <a:p>
                      <a:pPr algn="ctr"/>
                      <a:r>
                        <a:rPr lang="en-US" sz="1800" b="1" dirty="0" smtClean="0">
                          <a:solidFill>
                            <a:schemeClr val="bg1"/>
                          </a:solidFill>
                          <a:latin typeface="+mj-lt"/>
                        </a:rPr>
                        <a:t>French</a:t>
                      </a:r>
                      <a:endParaRPr lang="en-US" sz="1800" b="1" dirty="0">
                        <a:solidFill>
                          <a:schemeClr val="bg1"/>
                        </a:solidFill>
                        <a:latin typeface="+mj-lt"/>
                      </a:endParaRPr>
                    </a:p>
                  </a:txBody>
                  <a:tcPr marL="71846" marR="71846" marT="35923" marB="35923" anchor="ctr">
                    <a:solidFill>
                      <a:schemeClr val="accent1"/>
                    </a:solidFill>
                  </a:tcPr>
                </a:tc>
                <a:tc>
                  <a:txBody>
                    <a:bodyPr/>
                    <a:lstStyle/>
                    <a:p>
                      <a:pPr algn="ctr"/>
                      <a:r>
                        <a:rPr lang="en-US" sz="1800" b="1" dirty="0" smtClean="0">
                          <a:solidFill>
                            <a:schemeClr val="bg1"/>
                          </a:solidFill>
                          <a:latin typeface="+mj-lt"/>
                        </a:rPr>
                        <a:t>German</a:t>
                      </a:r>
                      <a:endParaRPr lang="en-US" sz="1800" b="1" dirty="0">
                        <a:solidFill>
                          <a:schemeClr val="bg1"/>
                        </a:solidFill>
                        <a:latin typeface="+mj-lt"/>
                      </a:endParaRPr>
                    </a:p>
                  </a:txBody>
                  <a:tcPr marL="71846" marR="71846" marT="35923" marB="35923" anchor="ctr">
                    <a:solidFill>
                      <a:schemeClr val="accent1"/>
                    </a:solidFill>
                  </a:tcPr>
                </a:tc>
                <a:tc>
                  <a:txBody>
                    <a:bodyPr/>
                    <a:lstStyle/>
                    <a:p>
                      <a:pPr algn="ctr"/>
                      <a:r>
                        <a:rPr lang="en-US" sz="1800" b="1" dirty="0" smtClean="0">
                          <a:solidFill>
                            <a:schemeClr val="bg1"/>
                          </a:solidFill>
                          <a:latin typeface="+mj-lt"/>
                        </a:rPr>
                        <a:t>Spanish</a:t>
                      </a:r>
                      <a:endParaRPr lang="en-US" sz="1800" b="1" dirty="0">
                        <a:solidFill>
                          <a:schemeClr val="bg1"/>
                        </a:solidFill>
                        <a:latin typeface="+mj-lt"/>
                      </a:endParaRPr>
                    </a:p>
                  </a:txBody>
                  <a:tcPr marL="71846" marR="71846" marT="35923" marB="35923" anchor="ctr">
                    <a:solidFill>
                      <a:schemeClr val="accent1"/>
                    </a:solidFill>
                  </a:tcPr>
                </a:tc>
                <a:tc>
                  <a:txBody>
                    <a:bodyPr/>
                    <a:lstStyle/>
                    <a:p>
                      <a:pPr algn="ctr"/>
                      <a:r>
                        <a:rPr lang="en-US" sz="1800" b="1" dirty="0" smtClean="0">
                          <a:solidFill>
                            <a:schemeClr val="bg1"/>
                          </a:solidFill>
                          <a:latin typeface="+mj-lt"/>
                        </a:rPr>
                        <a:t>Line</a:t>
                      </a:r>
                      <a:endParaRPr lang="en-US" sz="1800" b="1" dirty="0">
                        <a:solidFill>
                          <a:schemeClr val="bg1"/>
                        </a:solidFill>
                        <a:latin typeface="+mj-lt"/>
                      </a:endParaRPr>
                    </a:p>
                  </a:txBody>
                  <a:tcPr marL="71846" marR="71846" marT="35923" marB="35923" anchor="ctr">
                    <a:solidFill>
                      <a:schemeClr val="accent1"/>
                    </a:solidFill>
                  </a:tcPr>
                </a:tc>
                <a:tc>
                  <a:txBody>
                    <a:bodyPr/>
                    <a:lstStyle/>
                    <a:p>
                      <a:pPr algn="ctr"/>
                      <a:r>
                        <a:rPr lang="en-US" sz="1800" b="1" dirty="0" smtClean="0">
                          <a:solidFill>
                            <a:schemeClr val="bg1"/>
                          </a:solidFill>
                          <a:latin typeface="+mj-lt"/>
                        </a:rPr>
                        <a:t>Word</a:t>
                      </a:r>
                      <a:endParaRPr lang="en-US" sz="1800" b="1" dirty="0">
                        <a:solidFill>
                          <a:schemeClr val="bg1"/>
                        </a:solidFill>
                        <a:latin typeface="+mj-lt"/>
                      </a:endParaRPr>
                    </a:p>
                  </a:txBody>
                  <a:tcPr marL="71846" marR="71846" marT="35923" marB="35923" anchor="ctr">
                    <a:solidFill>
                      <a:schemeClr val="accent1"/>
                    </a:solidFill>
                  </a:tcPr>
                </a:tc>
              </a:tr>
              <a:tr h="370840">
                <a:tc>
                  <a:txBody>
                    <a:bodyPr/>
                    <a:lstStyle/>
                    <a:p>
                      <a:pPr algn="ctr">
                        <a:tabLst>
                          <a:tab pos="400050" algn="dec"/>
                        </a:tabLst>
                      </a:pPr>
                      <a:r>
                        <a:rPr lang="en-US" sz="1800" dirty="0" smtClean="0">
                          <a:latin typeface="+mj-lt"/>
                        </a:rPr>
                        <a:t>French</a:t>
                      </a:r>
                      <a:endParaRPr lang="en-US" sz="1800" dirty="0">
                        <a:latin typeface="+mj-lt"/>
                      </a:endParaRPr>
                    </a:p>
                  </a:txBody>
                  <a:tcPr marL="71846" marR="71846" marT="35923" marB="35923" anchor="ctr"/>
                </a:tc>
                <a:tc>
                  <a:txBody>
                    <a:bodyPr/>
                    <a:lstStyle/>
                    <a:p>
                      <a:pPr algn="ctr">
                        <a:tabLst>
                          <a:tab pos="400050" algn="dec"/>
                        </a:tabLst>
                      </a:pPr>
                      <a:r>
                        <a:rPr lang="en-US" sz="1800" dirty="0" smtClean="0">
                          <a:latin typeface="+mj-lt"/>
                        </a:rPr>
                        <a:t>93.32</a:t>
                      </a:r>
                      <a:endParaRPr lang="en-US" sz="1800" dirty="0">
                        <a:latin typeface="+mj-lt"/>
                      </a:endParaRPr>
                    </a:p>
                  </a:txBody>
                  <a:tcPr marL="71846" marR="71846" marT="35923" marB="35923" anchor="ctr"/>
                </a:tc>
                <a:tc>
                  <a:txBody>
                    <a:bodyPr/>
                    <a:lstStyle/>
                    <a:p>
                      <a:pPr algn="ctr"/>
                      <a:r>
                        <a:rPr lang="en-US" sz="1800" dirty="0" smtClean="0">
                          <a:latin typeface="+mj-lt"/>
                        </a:rPr>
                        <a:t>  3.47</a:t>
                      </a:r>
                      <a:endParaRPr lang="en-US" sz="1800" dirty="0">
                        <a:latin typeface="+mj-lt"/>
                      </a:endParaRPr>
                    </a:p>
                  </a:txBody>
                  <a:tcPr marL="71846" marR="71846" marT="35923" marB="35923" anchor="ctr"/>
                </a:tc>
                <a:tc>
                  <a:txBody>
                    <a:bodyPr/>
                    <a:lstStyle/>
                    <a:p>
                      <a:pPr algn="ctr"/>
                      <a:r>
                        <a:rPr lang="en-US" sz="1800" dirty="0" smtClean="0">
                          <a:latin typeface="+mj-lt"/>
                        </a:rPr>
                        <a:t>  3.21</a:t>
                      </a:r>
                      <a:endParaRPr lang="en-US" sz="1800" dirty="0">
                        <a:latin typeface="+mj-lt"/>
                      </a:endParaRPr>
                    </a:p>
                  </a:txBody>
                  <a:tcPr marL="71846" marR="71846" marT="35923" marB="35923" anchor="ctr"/>
                </a:tc>
                <a:tc>
                  <a:txBody>
                    <a:bodyPr/>
                    <a:lstStyle/>
                    <a:p>
                      <a:pPr algn="ctr"/>
                      <a:r>
                        <a:rPr lang="en-US" sz="1800" dirty="0" smtClean="0">
                          <a:latin typeface="+mj-lt"/>
                        </a:rPr>
                        <a:t>94.51</a:t>
                      </a:r>
                      <a:endParaRPr lang="en-US" sz="1800" dirty="0">
                        <a:latin typeface="+mj-lt"/>
                      </a:endParaRPr>
                    </a:p>
                  </a:txBody>
                  <a:tcPr marL="71846" marR="71846" marT="35923" marB="35923" anchor="ctr"/>
                </a:tc>
                <a:tc>
                  <a:txBody>
                    <a:bodyPr/>
                    <a:lstStyle/>
                    <a:p>
                      <a:pPr algn="ctr"/>
                      <a:r>
                        <a:rPr lang="en-US" sz="1800" dirty="0" smtClean="0">
                          <a:latin typeface="+mj-lt"/>
                        </a:rPr>
                        <a:t>93.32</a:t>
                      </a:r>
                      <a:endParaRPr lang="en-US" sz="1800" dirty="0">
                        <a:latin typeface="+mj-lt"/>
                      </a:endParaRPr>
                    </a:p>
                  </a:txBody>
                  <a:tcPr marL="71846" marR="71846" marT="35923" marB="35923" anchor="ctr"/>
                </a:tc>
              </a:tr>
              <a:tr h="370840">
                <a:tc>
                  <a:txBody>
                    <a:bodyPr/>
                    <a:lstStyle/>
                    <a:p>
                      <a:pPr algn="ctr"/>
                      <a:r>
                        <a:rPr lang="en-US" sz="1800" dirty="0" smtClean="0">
                          <a:latin typeface="+mj-lt"/>
                        </a:rPr>
                        <a:t>German</a:t>
                      </a:r>
                      <a:endParaRPr lang="en-US" sz="1800" dirty="0">
                        <a:latin typeface="+mj-lt"/>
                      </a:endParaRPr>
                    </a:p>
                  </a:txBody>
                  <a:tcPr marL="71846" marR="71846" marT="35923" marB="35923" anchor="ctr"/>
                </a:tc>
                <a:tc>
                  <a:txBody>
                    <a:bodyPr/>
                    <a:lstStyle/>
                    <a:p>
                      <a:pPr algn="ctr"/>
                      <a:r>
                        <a:rPr lang="en-US" sz="1800" dirty="0" smtClean="0">
                          <a:latin typeface="+mj-lt"/>
                        </a:rPr>
                        <a:t>  5.44</a:t>
                      </a:r>
                      <a:endParaRPr lang="en-US" sz="1800" dirty="0">
                        <a:latin typeface="+mj-lt"/>
                      </a:endParaRPr>
                    </a:p>
                  </a:txBody>
                  <a:tcPr marL="71846" marR="71846" marT="35923" marB="35923" anchor="ctr"/>
                </a:tc>
                <a:tc>
                  <a:txBody>
                    <a:bodyPr/>
                    <a:lstStyle/>
                    <a:p>
                      <a:pPr algn="ctr"/>
                      <a:r>
                        <a:rPr lang="en-US" sz="1800" dirty="0" smtClean="0">
                          <a:latin typeface="+mj-lt"/>
                        </a:rPr>
                        <a:t>92.19</a:t>
                      </a:r>
                      <a:endParaRPr lang="en-US" sz="1800" dirty="0">
                        <a:latin typeface="+mj-lt"/>
                      </a:endParaRPr>
                    </a:p>
                  </a:txBody>
                  <a:tcPr marL="71846" marR="71846" marT="35923" marB="35923" anchor="ctr"/>
                </a:tc>
                <a:tc>
                  <a:txBody>
                    <a:bodyPr/>
                    <a:lstStyle/>
                    <a:p>
                      <a:pPr algn="ctr"/>
                      <a:r>
                        <a:rPr lang="en-US" sz="1800" dirty="0" smtClean="0">
                          <a:latin typeface="+mj-lt"/>
                        </a:rPr>
                        <a:t>  2.37</a:t>
                      </a:r>
                      <a:endParaRPr lang="en-US" sz="1800" dirty="0">
                        <a:latin typeface="+mj-lt"/>
                      </a:endParaRPr>
                    </a:p>
                  </a:txBody>
                  <a:tcPr marL="71846" marR="71846" marT="35923" marB="35923" anchor="ctr"/>
                </a:tc>
                <a:tc>
                  <a:txBody>
                    <a:bodyPr/>
                    <a:lstStyle/>
                    <a:p>
                      <a:pPr algn="ctr"/>
                      <a:r>
                        <a:rPr lang="en-US" sz="1800" dirty="0" smtClean="0">
                          <a:latin typeface="+mj-lt"/>
                        </a:rPr>
                        <a:t>94.77</a:t>
                      </a:r>
                      <a:endParaRPr lang="en-US" sz="1800" dirty="0">
                        <a:latin typeface="+mj-lt"/>
                      </a:endParaRPr>
                    </a:p>
                  </a:txBody>
                  <a:tcPr marL="71846" marR="71846" marT="35923" marB="35923" anchor="ctr"/>
                </a:tc>
                <a:tc>
                  <a:txBody>
                    <a:bodyPr/>
                    <a:lstStyle/>
                    <a:p>
                      <a:pPr algn="ctr"/>
                      <a:r>
                        <a:rPr lang="en-US" sz="1800" dirty="0" smtClean="0">
                          <a:latin typeface="+mj-lt"/>
                        </a:rPr>
                        <a:t>92.19</a:t>
                      </a:r>
                      <a:endParaRPr lang="en-US" sz="1800" dirty="0">
                        <a:latin typeface="+mj-lt"/>
                      </a:endParaRPr>
                    </a:p>
                  </a:txBody>
                  <a:tcPr marL="71846" marR="71846" marT="35923" marB="35923" anchor="ctr"/>
                </a:tc>
              </a:tr>
              <a:tr h="370840">
                <a:tc>
                  <a:txBody>
                    <a:bodyPr/>
                    <a:lstStyle/>
                    <a:p>
                      <a:pPr algn="ctr"/>
                      <a:r>
                        <a:rPr lang="en-US" sz="1800" dirty="0" smtClean="0">
                          <a:latin typeface="+mj-lt"/>
                        </a:rPr>
                        <a:t>Spanish</a:t>
                      </a:r>
                      <a:endParaRPr lang="en-US" sz="1800" dirty="0">
                        <a:latin typeface="+mj-lt"/>
                      </a:endParaRPr>
                    </a:p>
                  </a:txBody>
                  <a:tcPr marL="71846" marR="71846" marT="35923" marB="35923" anchor="ctr"/>
                </a:tc>
                <a:tc>
                  <a:txBody>
                    <a:bodyPr/>
                    <a:lstStyle/>
                    <a:p>
                      <a:pPr algn="ctr"/>
                      <a:r>
                        <a:rPr lang="en-US" sz="1800" dirty="0" smtClean="0">
                          <a:latin typeface="+mj-lt"/>
                        </a:rPr>
                        <a:t>  3.63</a:t>
                      </a:r>
                      <a:endParaRPr lang="en-US" sz="1800" dirty="0">
                        <a:latin typeface="+mj-lt"/>
                      </a:endParaRPr>
                    </a:p>
                  </a:txBody>
                  <a:tcPr marL="71846" marR="71846" marT="35923" marB="35923" anchor="ctr"/>
                </a:tc>
                <a:tc>
                  <a:txBody>
                    <a:bodyPr/>
                    <a:lstStyle/>
                    <a:p>
                      <a:pPr algn="ctr"/>
                      <a:r>
                        <a:rPr lang="en-US" sz="1800" dirty="0" smtClean="0">
                          <a:latin typeface="+mj-lt"/>
                        </a:rPr>
                        <a:t>  1.70</a:t>
                      </a:r>
                      <a:endParaRPr lang="en-US" sz="1800" dirty="0">
                        <a:latin typeface="+mj-lt"/>
                      </a:endParaRPr>
                    </a:p>
                  </a:txBody>
                  <a:tcPr marL="71846" marR="71846" marT="35923" marB="35923" anchor="ctr"/>
                </a:tc>
                <a:tc>
                  <a:txBody>
                    <a:bodyPr/>
                    <a:lstStyle/>
                    <a:p>
                      <a:pPr algn="ctr"/>
                      <a:r>
                        <a:rPr lang="en-US" sz="1800" dirty="0" smtClean="0">
                          <a:latin typeface="+mj-lt"/>
                        </a:rPr>
                        <a:t>94.67</a:t>
                      </a:r>
                      <a:endParaRPr lang="en-US" sz="1800" dirty="0">
                        <a:latin typeface="+mj-lt"/>
                      </a:endParaRPr>
                    </a:p>
                  </a:txBody>
                  <a:tcPr marL="71846" marR="71846" marT="35923" marB="35923" anchor="ctr"/>
                </a:tc>
                <a:tc>
                  <a:txBody>
                    <a:bodyPr/>
                    <a:lstStyle/>
                    <a:p>
                      <a:pPr algn="ctr"/>
                      <a:r>
                        <a:rPr lang="en-US" sz="1800" dirty="0" smtClean="0">
                          <a:latin typeface="+mj-lt"/>
                        </a:rPr>
                        <a:t>96.47</a:t>
                      </a:r>
                      <a:endParaRPr lang="en-US" sz="1800" dirty="0">
                        <a:latin typeface="+mj-lt"/>
                      </a:endParaRPr>
                    </a:p>
                  </a:txBody>
                  <a:tcPr marL="71846" marR="71846" marT="35923" marB="35923" anchor="ctr"/>
                </a:tc>
                <a:tc>
                  <a:txBody>
                    <a:bodyPr/>
                    <a:lstStyle/>
                    <a:p>
                      <a:pPr algn="ctr"/>
                      <a:r>
                        <a:rPr lang="en-US" sz="1800" dirty="0" smtClean="0">
                          <a:latin typeface="+mj-lt"/>
                        </a:rPr>
                        <a:t>94.67</a:t>
                      </a:r>
                      <a:endParaRPr lang="en-US" sz="1800" dirty="0">
                        <a:latin typeface="+mj-lt"/>
                      </a:endParaRPr>
                    </a:p>
                  </a:txBody>
                  <a:tcPr marL="71846" marR="71846" marT="35923" marB="35923" anchor="ctr"/>
                </a:tc>
              </a:tr>
            </a:tbl>
          </a:graphicData>
        </a:graphic>
      </p:graphicFrame>
      <p:sp>
        <p:nvSpPr>
          <p:cNvPr id="3" name="Rectangle 2"/>
          <p:cNvSpPr/>
          <p:nvPr/>
        </p:nvSpPr>
        <p:spPr bwMode="auto">
          <a:xfrm>
            <a:off x="566622" y="4572000"/>
            <a:ext cx="8120178" cy="1143000"/>
          </a:xfrm>
          <a:prstGeom prst="rect">
            <a:avLst/>
          </a:prstGeom>
          <a:no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smtClean="0">
              <a:ln>
                <a:noFill/>
              </a:ln>
              <a:solidFill>
                <a:schemeClr val="bg1"/>
              </a:solidFill>
              <a:effectLst/>
              <a:latin typeface="Arial" charset="0"/>
            </a:endParaRPr>
          </a:p>
        </p:txBody>
      </p:sp>
      <p:sp>
        <p:nvSpPr>
          <p:cNvPr id="5" name="TextBox 4"/>
          <p:cNvSpPr txBox="1"/>
          <p:nvPr/>
        </p:nvSpPr>
        <p:spPr>
          <a:xfrm>
            <a:off x="542558" y="4800600"/>
            <a:ext cx="8144242" cy="707886"/>
          </a:xfrm>
          <a:prstGeom prst="rect">
            <a:avLst/>
          </a:prstGeom>
          <a:noFill/>
        </p:spPr>
        <p:txBody>
          <a:bodyPr wrap="square" rtlCol="0">
            <a:spAutoFit/>
          </a:bodyPr>
          <a:lstStyle/>
          <a:p>
            <a:r>
              <a:rPr lang="en-US" sz="2000" dirty="0" smtClean="0">
                <a:solidFill>
                  <a:srgbClr val="0070C0"/>
                </a:solidFill>
              </a:rPr>
              <a:t>Lexical Similarity: </a:t>
            </a:r>
            <a:r>
              <a:rPr lang="en-US" sz="2000" dirty="0" smtClean="0">
                <a:solidFill>
                  <a:schemeClr val="tx1"/>
                </a:solidFill>
              </a:rPr>
              <a:t>Measure of the degree to which the word sets of two given languages are similar.</a:t>
            </a:r>
            <a:endParaRPr lang="en-US" sz="2000" dirty="0">
              <a:solidFill>
                <a:srgbClr val="0070C0"/>
              </a:solidFill>
            </a:endParaRPr>
          </a:p>
        </p:txBody>
      </p:sp>
    </p:spTree>
    <p:extLst>
      <p:ext uri="{BB962C8B-B14F-4D97-AF65-F5344CB8AC3E}">
        <p14:creationId xmlns:p14="http://schemas.microsoft.com/office/powerpoint/2010/main" val="46887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557464" y="228600"/>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Results and Discussions</a:t>
            </a:r>
            <a:endParaRPr lang="en-US" sz="3600" kern="0" dirty="0">
              <a:solidFill>
                <a:schemeClr val="accent2"/>
              </a:solidFill>
            </a:endParaRPr>
          </a:p>
        </p:txBody>
      </p:sp>
      <p:sp>
        <p:nvSpPr>
          <p:cNvPr id="2" name="TextBox 1"/>
          <p:cNvSpPr txBox="1"/>
          <p:nvPr/>
        </p:nvSpPr>
        <p:spPr>
          <a:xfrm>
            <a:off x="557463" y="1383268"/>
            <a:ext cx="6220337" cy="461665"/>
          </a:xfrm>
          <a:prstGeom prst="rect">
            <a:avLst/>
          </a:prstGeom>
          <a:noFill/>
        </p:spPr>
        <p:txBody>
          <a:bodyPr wrap="square" rtlCol="0">
            <a:spAutoFit/>
          </a:bodyPr>
          <a:lstStyle/>
          <a:p>
            <a:r>
              <a:rPr lang="en-US" sz="2400" dirty="0" smtClean="0">
                <a:solidFill>
                  <a:schemeClr val="tx1"/>
                </a:solidFill>
              </a:rPr>
              <a:t>Language Identification: Qualitative Results</a:t>
            </a:r>
            <a:endParaRPr lang="en-US" sz="240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94373467"/>
              </p:ext>
            </p:extLst>
          </p:nvPr>
        </p:nvGraphicFramePr>
        <p:xfrm>
          <a:off x="786066" y="2037930"/>
          <a:ext cx="7595934" cy="1695870"/>
        </p:xfrm>
        <a:graphic>
          <a:graphicData uri="http://schemas.openxmlformats.org/drawingml/2006/table">
            <a:tbl>
              <a:tblPr firstRow="1" bandRow="1">
                <a:tableStyleId>{5C22544A-7EE6-4342-B048-85BDC9FD1C3A}</a:tableStyleId>
              </a:tblPr>
              <a:tblGrid>
                <a:gridCol w="1265989"/>
                <a:gridCol w="1265989"/>
                <a:gridCol w="1265989"/>
                <a:gridCol w="1265989"/>
                <a:gridCol w="1265989"/>
                <a:gridCol w="1265989"/>
              </a:tblGrid>
              <a:tr h="392570">
                <a:tc>
                  <a:txBody>
                    <a:bodyPr/>
                    <a:lstStyle/>
                    <a:p>
                      <a:pPr algn="ctr"/>
                      <a:r>
                        <a:rPr lang="en-US" sz="1400" dirty="0" smtClean="0">
                          <a:solidFill>
                            <a:srgbClr val="0070C0"/>
                          </a:solidFill>
                          <a:latin typeface="+mj-lt"/>
                        </a:rPr>
                        <a:t>Script/  Language</a:t>
                      </a:r>
                      <a:endParaRPr lang="en-US" sz="1400" dirty="0">
                        <a:solidFill>
                          <a:srgbClr val="0070C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US" sz="1400" dirty="0" smtClean="0">
                          <a:solidFill>
                            <a:srgbClr val="0070C0"/>
                          </a:solidFill>
                          <a:latin typeface="+mj-lt"/>
                        </a:rPr>
                        <a:t>Correctly</a:t>
                      </a:r>
                      <a:r>
                        <a:rPr lang="en-US" sz="1400" baseline="0" dirty="0" smtClean="0">
                          <a:solidFill>
                            <a:srgbClr val="0070C0"/>
                          </a:solidFill>
                          <a:latin typeface="+mj-lt"/>
                        </a:rPr>
                        <a:t> Identified Words</a:t>
                      </a:r>
                      <a:endParaRPr lang="en-US" sz="1400" dirty="0">
                        <a:solidFill>
                          <a:srgbClr val="0070C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c gridSpan="2">
                  <a:txBody>
                    <a:bodyPr/>
                    <a:lstStyle/>
                    <a:p>
                      <a:pPr algn="ctr"/>
                      <a:r>
                        <a:rPr lang="en-US" sz="1400" dirty="0" smtClean="0">
                          <a:solidFill>
                            <a:srgbClr val="0070C0"/>
                          </a:solidFill>
                          <a:latin typeface="+mj-lt"/>
                        </a:rPr>
                        <a:t>Wrong Words</a:t>
                      </a:r>
                      <a:endParaRPr lang="en-US" sz="1400" dirty="0">
                        <a:solidFill>
                          <a:srgbClr val="0070C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latin typeface="+mj-lt"/>
                      </a:endParaRPr>
                    </a:p>
                  </a:txBody>
                  <a:tcPr/>
                </a:tc>
              </a:tr>
              <a:tr h="392570">
                <a:tc>
                  <a:txBody>
                    <a:bodyPr/>
                    <a:lstStyle/>
                    <a:p>
                      <a:pPr algn="l"/>
                      <a:r>
                        <a:rPr lang="en-US" sz="1400" dirty="0" smtClean="0">
                          <a:latin typeface="+mj-lt"/>
                        </a:rPr>
                        <a:t>French</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dirty="0" smtClean="0">
                          <a:solidFill>
                            <a:srgbClr val="FF0000"/>
                          </a:solidFill>
                          <a:latin typeface="+mj-lt"/>
                        </a:rPr>
                        <a:t>Spanish</a:t>
                      </a:r>
                      <a:endParaRPr lang="en-US" sz="1400"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2570">
                <a:tc>
                  <a:txBody>
                    <a:bodyPr/>
                    <a:lstStyle/>
                    <a:p>
                      <a:pPr algn="l"/>
                      <a:r>
                        <a:rPr lang="en-US" sz="1400" dirty="0" smtClean="0">
                          <a:latin typeface="+mj-lt"/>
                        </a:rPr>
                        <a:t>German</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dirty="0" smtClean="0">
                          <a:solidFill>
                            <a:srgbClr val="FF0000"/>
                          </a:solidFill>
                          <a:latin typeface="+mj-lt"/>
                        </a:rPr>
                        <a:t>French</a:t>
                      </a:r>
                      <a:endParaRPr lang="en-US" sz="1400"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2570">
                <a:tc>
                  <a:txBody>
                    <a:bodyPr/>
                    <a:lstStyle/>
                    <a:p>
                      <a:pPr algn="l"/>
                      <a:r>
                        <a:rPr lang="en-US" sz="1400" dirty="0" smtClean="0">
                          <a:latin typeface="+mj-lt"/>
                        </a:rPr>
                        <a:t>Spanish</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dirty="0" smtClean="0">
                          <a:solidFill>
                            <a:srgbClr val="FF0000"/>
                          </a:solidFill>
                          <a:latin typeface="+mj-lt"/>
                        </a:rPr>
                        <a:t>French</a:t>
                      </a:r>
                      <a:endParaRPr lang="en-US" sz="1400"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2" name="Picture 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209800" y="2563643"/>
            <a:ext cx="1033272" cy="347472"/>
          </a:xfrm>
          <a:prstGeom prst="rect">
            <a:avLst/>
          </a:prstGeom>
        </p:spPr>
      </p:pic>
      <p:pic>
        <p:nvPicPr>
          <p:cNvPr id="16" name="Picture 1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547518" y="2565264"/>
            <a:ext cx="1033272" cy="347472"/>
          </a:xfrm>
          <a:prstGeom prst="rect">
            <a:avLst/>
          </a:prstGeom>
        </p:spPr>
      </p:pic>
      <p:pic>
        <p:nvPicPr>
          <p:cNvPr id="17" name="Picture 16"/>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666806" y="2602610"/>
            <a:ext cx="1033272" cy="347472"/>
          </a:xfrm>
          <a:prstGeom prst="rect">
            <a:avLst/>
          </a:prstGeom>
        </p:spPr>
      </p:pic>
      <p:pic>
        <p:nvPicPr>
          <p:cNvPr id="18" name="Picture 17"/>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004524" y="2586397"/>
            <a:ext cx="1033272" cy="347472"/>
          </a:xfrm>
          <a:prstGeom prst="rect">
            <a:avLst/>
          </a:prstGeom>
        </p:spPr>
      </p:pic>
      <p:pic>
        <p:nvPicPr>
          <p:cNvPr id="22" name="Picture 21"/>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209800" y="2957403"/>
            <a:ext cx="1033272" cy="347472"/>
          </a:xfrm>
          <a:prstGeom prst="rect">
            <a:avLst/>
          </a:prstGeom>
        </p:spPr>
      </p:pic>
      <p:pic>
        <p:nvPicPr>
          <p:cNvPr id="23" name="Picture 22"/>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484294" y="2971612"/>
            <a:ext cx="1033272" cy="347472"/>
          </a:xfrm>
          <a:prstGeom prst="rect">
            <a:avLst/>
          </a:prstGeom>
        </p:spPr>
      </p:pic>
      <p:pic>
        <p:nvPicPr>
          <p:cNvPr id="24" name="Picture 23"/>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673291" y="2970366"/>
            <a:ext cx="1033272" cy="347472"/>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18013" y="3047439"/>
            <a:ext cx="1033272" cy="203122"/>
          </a:xfrm>
          <a:prstGeom prst="rect">
            <a:avLst/>
          </a:prstGeom>
        </p:spPr>
      </p:pic>
      <p:pic>
        <p:nvPicPr>
          <p:cNvPr id="26" name="Picture 25"/>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2209800" y="3345601"/>
            <a:ext cx="1033272" cy="347472"/>
          </a:xfrm>
          <a:prstGeom prst="rect">
            <a:avLst/>
          </a:prstGeom>
        </p:spPr>
      </p:pic>
      <p:pic>
        <p:nvPicPr>
          <p:cNvPr id="28" name="Picture 27"/>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3484294" y="3377960"/>
            <a:ext cx="1033272" cy="347472"/>
          </a:xfrm>
          <a:prstGeom prst="rect">
            <a:avLst/>
          </a:prstGeom>
        </p:spPr>
      </p:pic>
      <p:pic>
        <p:nvPicPr>
          <p:cNvPr id="29" name="Picture 28"/>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4727863" y="3357276"/>
            <a:ext cx="1033272" cy="347472"/>
          </a:xfrm>
          <a:prstGeom prst="rect">
            <a:avLst/>
          </a:prstGeom>
        </p:spPr>
      </p:pic>
      <p:pic>
        <p:nvPicPr>
          <p:cNvPr id="30" name="Picture 29"/>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6004524" y="3371591"/>
            <a:ext cx="1033272" cy="347472"/>
          </a:xfrm>
          <a:prstGeom prst="rect">
            <a:avLst/>
          </a:prstGeom>
        </p:spPr>
      </p:pic>
      <p:sp>
        <p:nvSpPr>
          <p:cNvPr id="32" name="Rectangle 31"/>
          <p:cNvSpPr/>
          <p:nvPr/>
        </p:nvSpPr>
        <p:spPr bwMode="auto">
          <a:xfrm>
            <a:off x="914400" y="4230461"/>
            <a:ext cx="9091264" cy="1242933"/>
          </a:xfrm>
          <a:prstGeom prst="rect">
            <a:avLst/>
          </a:prstGeom>
          <a:no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Arial" charset="0"/>
            </a:endParaRPr>
          </a:p>
        </p:txBody>
      </p:sp>
      <p:sp>
        <p:nvSpPr>
          <p:cNvPr id="31" name="TextBox 30"/>
          <p:cNvSpPr txBox="1"/>
          <p:nvPr/>
        </p:nvSpPr>
        <p:spPr>
          <a:xfrm>
            <a:off x="990600" y="4327347"/>
            <a:ext cx="3276600" cy="461665"/>
          </a:xfrm>
          <a:prstGeom prst="rect">
            <a:avLst/>
          </a:prstGeom>
          <a:noFill/>
        </p:spPr>
        <p:txBody>
          <a:bodyPr wrap="square" rtlCol="0">
            <a:spAutoFit/>
          </a:bodyPr>
          <a:lstStyle/>
          <a:p>
            <a:r>
              <a:rPr lang="en-US" sz="2400" dirty="0" smtClean="0">
                <a:solidFill>
                  <a:srgbClr val="2C7CB0"/>
                </a:solidFill>
              </a:rPr>
              <a:t>Lexical Similarity:</a:t>
            </a:r>
            <a:r>
              <a:rPr lang="en-US" sz="2400" baseline="30000" dirty="0" smtClean="0">
                <a:solidFill>
                  <a:srgbClr val="FF0000"/>
                </a:solidFill>
              </a:rPr>
              <a:t>1</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34" name="TextBox 33"/>
              <p:cNvSpPr txBox="1"/>
              <p:nvPr/>
            </p:nvSpPr>
            <p:spPr>
              <a:xfrm>
                <a:off x="1066799" y="4696679"/>
                <a:ext cx="4166829" cy="461665"/>
              </a:xfrm>
              <a:prstGeom prst="rect">
                <a:avLst/>
              </a:prstGeom>
              <a:noFill/>
            </p:spPr>
            <p:txBody>
              <a:bodyPr wrap="square" rtlCol="0">
                <a:spAutoFit/>
              </a:bodyPr>
              <a:lstStyle/>
              <a:p>
                <a:r>
                  <a:rPr lang="en-US" sz="2400" dirty="0" smtClean="0">
                    <a:solidFill>
                      <a:schemeClr val="tx1"/>
                    </a:solidFill>
                  </a:rPr>
                  <a:t>French and Spanish: </a:t>
                </a:r>
                <a14:m>
                  <m:oMath xmlns:m="http://schemas.openxmlformats.org/officeDocument/2006/math">
                    <m:r>
                      <a:rPr lang="en-US" sz="2400" b="0" i="1" smtClean="0">
                        <a:solidFill>
                          <a:schemeClr val="tx1"/>
                        </a:solidFill>
                        <a:latin typeface="Cambria Math" panose="02040503050406030204" pitchFamily="18" charset="0"/>
                      </a:rPr>
                      <m:t>75%</m:t>
                    </m:r>
                  </m:oMath>
                </a14:m>
                <a:endParaRPr lang="en-US" sz="2400" dirty="0">
                  <a:solidFill>
                    <a:schemeClr val="tx1"/>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1066799" y="4696679"/>
                <a:ext cx="4166829" cy="461665"/>
              </a:xfrm>
              <a:prstGeom prst="rect">
                <a:avLst/>
              </a:prstGeom>
              <a:blipFill rotWithShape="0">
                <a:blip r:embed="rId17"/>
                <a:stretch>
                  <a:fillRect l="-2193"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066799" y="4995446"/>
                <a:ext cx="4166829" cy="461665"/>
              </a:xfrm>
              <a:prstGeom prst="rect">
                <a:avLst/>
              </a:prstGeom>
              <a:noFill/>
            </p:spPr>
            <p:txBody>
              <a:bodyPr wrap="square" rtlCol="0">
                <a:spAutoFit/>
              </a:bodyPr>
              <a:lstStyle/>
              <a:p>
                <a:r>
                  <a:rPr lang="en-US" sz="2400" dirty="0" smtClean="0">
                    <a:solidFill>
                      <a:schemeClr val="tx1"/>
                    </a:solidFill>
                  </a:rPr>
                  <a:t>French and German: </a:t>
                </a:r>
                <a14:m>
                  <m:oMath xmlns:m="http://schemas.openxmlformats.org/officeDocument/2006/math">
                    <m:r>
                      <a:rPr lang="en-US" sz="2400" b="0" i="1" smtClean="0">
                        <a:solidFill>
                          <a:schemeClr val="tx1"/>
                        </a:solidFill>
                        <a:latin typeface="Cambria Math" panose="02040503050406030204" pitchFamily="18" charset="0"/>
                      </a:rPr>
                      <m:t>29%</m:t>
                    </m:r>
                  </m:oMath>
                </a14:m>
                <a:endParaRPr lang="en-US" sz="2400" dirty="0">
                  <a:solidFill>
                    <a:schemeClr val="tx1"/>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066799" y="4995446"/>
                <a:ext cx="4166829" cy="461665"/>
              </a:xfrm>
              <a:prstGeom prst="rect">
                <a:avLst/>
              </a:prstGeom>
              <a:blipFill rotWithShape="0">
                <a:blip r:embed="rId18"/>
                <a:stretch>
                  <a:fillRect l="-2193" t="-9211" b="-30263"/>
                </a:stretch>
              </a:blipFill>
            </p:spPr>
            <p:txBody>
              <a:bodyPr/>
              <a:lstStyle/>
              <a:p>
                <a:r>
                  <a:rPr lang="en-US">
                    <a:noFill/>
                  </a:rPr>
                  <a:t> </a:t>
                </a:r>
              </a:p>
            </p:txBody>
          </p:sp>
        </mc:Fallback>
      </mc:AlternateContent>
      <p:sp>
        <p:nvSpPr>
          <p:cNvPr id="35" name="TextBox 34"/>
          <p:cNvSpPr txBox="1"/>
          <p:nvPr/>
        </p:nvSpPr>
        <p:spPr>
          <a:xfrm>
            <a:off x="457200" y="6477000"/>
            <a:ext cx="6781800" cy="246221"/>
          </a:xfrm>
          <a:prstGeom prst="rect">
            <a:avLst/>
          </a:prstGeom>
          <a:noFill/>
        </p:spPr>
        <p:txBody>
          <a:bodyPr wrap="square" rtlCol="0">
            <a:spAutoFit/>
          </a:bodyPr>
          <a:lstStyle/>
          <a:p>
            <a:r>
              <a:rPr lang="en-US" sz="1000" dirty="0" smtClean="0">
                <a:solidFill>
                  <a:srgbClr val="FF0000"/>
                </a:solidFill>
              </a:rPr>
              <a:t>1.</a:t>
            </a:r>
            <a:r>
              <a:rPr lang="en-US" sz="1000" dirty="0" smtClean="0">
                <a:solidFill>
                  <a:schemeClr val="tx1"/>
                </a:solidFill>
              </a:rPr>
              <a:t> </a:t>
            </a:r>
            <a:r>
              <a:rPr lang="en-US" sz="1000" dirty="0">
                <a:solidFill>
                  <a:schemeClr val="tx1"/>
                </a:solidFill>
              </a:rPr>
              <a:t>“</a:t>
            </a:r>
            <a:r>
              <a:rPr lang="en-US" sz="1000" dirty="0" err="1">
                <a:solidFill>
                  <a:schemeClr val="tx1"/>
                </a:solidFill>
              </a:rPr>
              <a:t>Ethnologue</a:t>
            </a:r>
            <a:r>
              <a:rPr lang="en-US" sz="1000" dirty="0">
                <a:solidFill>
                  <a:schemeClr val="tx1"/>
                </a:solidFill>
              </a:rPr>
              <a:t> - webpage,” https://www.ethnologue.com/.</a:t>
            </a:r>
          </a:p>
        </p:txBody>
      </p:sp>
    </p:spTree>
    <p:extLst>
      <p:ext uri="{BB962C8B-B14F-4D97-AF65-F5344CB8AC3E}">
        <p14:creationId xmlns:p14="http://schemas.microsoft.com/office/powerpoint/2010/main" val="383931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p:bldP spid="34" grpId="0"/>
      <p:bldP spid="3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481264" y="470849"/>
            <a:ext cx="8205536"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Multilingual OCR: To Separate or Not?</a:t>
            </a:r>
            <a:endParaRPr lang="en-US" sz="3600" kern="0" dirty="0">
              <a:solidFill>
                <a:schemeClr val="accent2"/>
              </a:solidFill>
            </a:endParaRPr>
          </a:p>
        </p:txBody>
      </p:sp>
      <p:sp>
        <p:nvSpPr>
          <p:cNvPr id="3" name="TextBox 2"/>
          <p:cNvSpPr txBox="1"/>
          <p:nvPr/>
        </p:nvSpPr>
        <p:spPr>
          <a:xfrm>
            <a:off x="481264" y="1219200"/>
            <a:ext cx="8129336" cy="381000"/>
          </a:xfrm>
          <a:prstGeom prst="rect">
            <a:avLst/>
          </a:prstGeom>
          <a:noFill/>
        </p:spPr>
        <p:txBody>
          <a:bodyPr wrap="square" rtlCol="0">
            <a:spAutoFit/>
          </a:bodyPr>
          <a:lstStyle/>
          <a:p>
            <a:r>
              <a:rPr lang="en-US" dirty="0" smtClean="0">
                <a:solidFill>
                  <a:schemeClr val="tx1"/>
                </a:solidFill>
              </a:rPr>
              <a:t>Two ways to build a Multilingual OCR (</a:t>
            </a:r>
            <a:r>
              <a:rPr lang="en-US" i="1" dirty="0" err="1" smtClean="0">
                <a:solidFill>
                  <a:schemeClr val="tx1"/>
                </a:solidFill>
              </a:rPr>
              <a:t>m</a:t>
            </a:r>
            <a:r>
              <a:rPr lang="en-US" dirty="0" err="1" smtClean="0">
                <a:solidFill>
                  <a:schemeClr val="tx1"/>
                </a:solidFill>
              </a:rPr>
              <a:t>OCR</a:t>
            </a:r>
            <a:r>
              <a:rPr lang="en-US" dirty="0" smtClean="0">
                <a:solidFill>
                  <a:schemeClr val="tx1"/>
                </a:solidFill>
              </a:rPr>
              <a:t>):</a:t>
            </a:r>
            <a:endParaRPr lang="en-US" dirty="0">
              <a:solidFill>
                <a:schemeClr val="tx1"/>
              </a:solidFill>
            </a:endParaRPr>
          </a:p>
        </p:txBody>
      </p:sp>
      <p:sp>
        <p:nvSpPr>
          <p:cNvPr id="7" name="TextBox 6"/>
          <p:cNvSpPr txBox="1"/>
          <p:nvPr/>
        </p:nvSpPr>
        <p:spPr>
          <a:xfrm>
            <a:off x="-381000" y="4466272"/>
            <a:ext cx="4419600" cy="1477328"/>
          </a:xfrm>
          <a:prstGeom prst="rect">
            <a:avLst/>
          </a:prstGeom>
          <a:noFill/>
        </p:spPr>
        <p:txBody>
          <a:bodyPr wrap="square" rtlCol="0">
            <a:spAutoFit/>
          </a:bodyPr>
          <a:lstStyle/>
          <a:p>
            <a:pPr marL="1028700" lvl="1">
              <a:buFont typeface="Arial" panose="020B0604020202020204" pitchFamily="34" charset="0"/>
              <a:buChar char="•"/>
            </a:pPr>
            <a:r>
              <a:rPr lang="en-US" dirty="0" smtClean="0">
                <a:solidFill>
                  <a:schemeClr val="tx1"/>
                </a:solidFill>
              </a:rPr>
              <a:t>A single OCR would,</a:t>
            </a:r>
          </a:p>
          <a:p>
            <a:pPr marL="1428750" lvl="2">
              <a:buFont typeface="Arial" panose="020B0604020202020204" pitchFamily="34" charset="0"/>
              <a:buChar char="•"/>
            </a:pPr>
            <a:r>
              <a:rPr lang="en-US" dirty="0" smtClean="0">
                <a:solidFill>
                  <a:schemeClr val="tx1"/>
                </a:solidFill>
              </a:rPr>
              <a:t>require </a:t>
            </a:r>
            <a:r>
              <a:rPr lang="en-US" dirty="0" smtClean="0">
                <a:solidFill>
                  <a:srgbClr val="FF0000"/>
                </a:solidFill>
              </a:rPr>
              <a:t>very large dataset</a:t>
            </a:r>
          </a:p>
          <a:p>
            <a:pPr marL="1428750" lvl="2">
              <a:buFont typeface="Arial" panose="020B0604020202020204" pitchFamily="34" charset="0"/>
              <a:buChar char="•"/>
            </a:pPr>
            <a:r>
              <a:rPr lang="en-US" dirty="0" smtClean="0">
                <a:solidFill>
                  <a:srgbClr val="FF0000"/>
                </a:solidFill>
              </a:rPr>
              <a:t>cardinality </a:t>
            </a:r>
            <a:r>
              <a:rPr lang="en-US" dirty="0" smtClean="0">
                <a:solidFill>
                  <a:schemeClr val="tx1"/>
                </a:solidFill>
              </a:rPr>
              <a:t>of output space would </a:t>
            </a:r>
            <a:r>
              <a:rPr lang="en-US" dirty="0" smtClean="0">
                <a:solidFill>
                  <a:srgbClr val="FF0000"/>
                </a:solidFill>
              </a:rPr>
              <a:t>increase manifolds</a:t>
            </a:r>
            <a:r>
              <a:rPr lang="en-US" dirty="0" smtClean="0">
                <a:solidFill>
                  <a:schemeClr val="tx1"/>
                </a:solidFill>
              </a:rPr>
              <a:t>.</a:t>
            </a:r>
          </a:p>
          <a:p>
            <a:pPr marL="1428750" lvl="2">
              <a:buFont typeface="Arial" panose="020B0604020202020204" pitchFamily="34" charset="0"/>
              <a:buChar char="•"/>
            </a:pPr>
            <a:r>
              <a:rPr lang="en-US" dirty="0" smtClean="0">
                <a:solidFill>
                  <a:srgbClr val="FF0000"/>
                </a:solidFill>
              </a:rPr>
              <a:t>long time </a:t>
            </a:r>
            <a:r>
              <a:rPr lang="en-US" dirty="0" smtClean="0">
                <a:solidFill>
                  <a:schemeClr val="tx1"/>
                </a:solidFill>
              </a:rPr>
              <a:t>to train the OCR</a:t>
            </a:r>
            <a:endParaRPr lang="en-US" dirty="0">
              <a:solidFill>
                <a:schemeClr val="tx1"/>
              </a:solidFill>
            </a:endParaRPr>
          </a:p>
        </p:txBody>
      </p:sp>
      <p:sp>
        <p:nvSpPr>
          <p:cNvPr id="2" name="Rounded Rectangle 1"/>
          <p:cNvSpPr/>
          <p:nvPr/>
        </p:nvSpPr>
        <p:spPr bwMode="auto">
          <a:xfrm>
            <a:off x="990600" y="1848098"/>
            <a:ext cx="7391399" cy="1961902"/>
          </a:xfrm>
          <a:prstGeom prst="roundRect">
            <a:avLst>
              <a:gd name="adj" fmla="val 8279"/>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4" name="Rounded Rectangle 3"/>
          <p:cNvSpPr/>
          <p:nvPr/>
        </p:nvSpPr>
        <p:spPr bwMode="auto">
          <a:xfrm>
            <a:off x="5257800" y="2598717"/>
            <a:ext cx="1524000" cy="6096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5" name="TextBox 4"/>
          <p:cNvSpPr txBox="1"/>
          <p:nvPr/>
        </p:nvSpPr>
        <p:spPr>
          <a:xfrm>
            <a:off x="2209800" y="2020112"/>
            <a:ext cx="914400" cy="338554"/>
          </a:xfrm>
          <a:prstGeom prst="rect">
            <a:avLst/>
          </a:prstGeom>
          <a:noFill/>
        </p:spPr>
        <p:txBody>
          <a:bodyPr wrap="square" rtlCol="0">
            <a:spAutoFit/>
          </a:bodyPr>
          <a:lstStyle/>
          <a:p>
            <a:r>
              <a:rPr lang="en-US" sz="1600" dirty="0" smtClean="0">
                <a:solidFill>
                  <a:srgbClr val="002060"/>
                </a:solidFill>
              </a:rPr>
              <a:t>Hindi</a:t>
            </a:r>
            <a:endParaRPr lang="en-US" sz="1600" dirty="0">
              <a:solidFill>
                <a:srgbClr val="002060"/>
              </a:solidFill>
            </a:endParaRPr>
          </a:p>
        </p:txBody>
      </p:sp>
      <p:sp>
        <p:nvSpPr>
          <p:cNvPr id="14" name="TextBox 13"/>
          <p:cNvSpPr txBox="1"/>
          <p:nvPr/>
        </p:nvSpPr>
        <p:spPr>
          <a:xfrm>
            <a:off x="1713684" y="2232790"/>
            <a:ext cx="1447801" cy="338554"/>
          </a:xfrm>
          <a:prstGeom prst="rect">
            <a:avLst/>
          </a:prstGeom>
          <a:noFill/>
        </p:spPr>
        <p:txBody>
          <a:bodyPr wrap="square" rtlCol="0">
            <a:spAutoFit/>
          </a:bodyPr>
          <a:lstStyle/>
          <a:p>
            <a:r>
              <a:rPr lang="en-US" sz="1600" dirty="0" smtClean="0">
                <a:solidFill>
                  <a:srgbClr val="002060"/>
                </a:solidFill>
              </a:rPr>
              <a:t>Malayalam</a:t>
            </a:r>
            <a:endParaRPr lang="en-US" sz="1600" dirty="0">
              <a:solidFill>
                <a:srgbClr val="002060"/>
              </a:solidFill>
            </a:endParaRPr>
          </a:p>
        </p:txBody>
      </p:sp>
      <p:sp>
        <p:nvSpPr>
          <p:cNvPr id="15" name="TextBox 14"/>
          <p:cNvSpPr txBox="1"/>
          <p:nvPr/>
        </p:nvSpPr>
        <p:spPr>
          <a:xfrm>
            <a:off x="1686756" y="2491950"/>
            <a:ext cx="1327192" cy="338554"/>
          </a:xfrm>
          <a:prstGeom prst="rect">
            <a:avLst/>
          </a:prstGeom>
          <a:noFill/>
        </p:spPr>
        <p:txBody>
          <a:bodyPr wrap="square" rtlCol="0">
            <a:spAutoFit/>
          </a:bodyPr>
          <a:lstStyle/>
          <a:p>
            <a:r>
              <a:rPr lang="en-US" sz="1600" dirty="0" smtClean="0">
                <a:solidFill>
                  <a:srgbClr val="002060"/>
                </a:solidFill>
              </a:rPr>
              <a:t>Gurumukhi</a:t>
            </a:r>
            <a:endParaRPr lang="en-US" sz="1600" dirty="0">
              <a:solidFill>
                <a:srgbClr val="002060"/>
              </a:solidFill>
            </a:endParaRPr>
          </a:p>
        </p:txBody>
      </p:sp>
      <p:sp>
        <p:nvSpPr>
          <p:cNvPr id="16" name="TextBox 15"/>
          <p:cNvSpPr txBox="1"/>
          <p:nvPr/>
        </p:nvSpPr>
        <p:spPr>
          <a:xfrm>
            <a:off x="2209800" y="3132117"/>
            <a:ext cx="1066800" cy="338554"/>
          </a:xfrm>
          <a:prstGeom prst="rect">
            <a:avLst/>
          </a:prstGeom>
          <a:noFill/>
        </p:spPr>
        <p:txBody>
          <a:bodyPr wrap="square" rtlCol="0">
            <a:spAutoFit/>
          </a:bodyPr>
          <a:lstStyle/>
          <a:p>
            <a:r>
              <a:rPr lang="en-US" sz="1600" dirty="0" smtClean="0">
                <a:solidFill>
                  <a:srgbClr val="002060"/>
                </a:solidFill>
              </a:rPr>
              <a:t>Tamil</a:t>
            </a:r>
            <a:endParaRPr lang="en-US" sz="1600" dirty="0">
              <a:solidFill>
                <a:srgbClr val="002060"/>
              </a:solidFill>
            </a:endParaRPr>
          </a:p>
        </p:txBody>
      </p:sp>
      <p:sp>
        <p:nvSpPr>
          <p:cNvPr id="17" name="TextBox 16"/>
          <p:cNvSpPr txBox="1"/>
          <p:nvPr/>
        </p:nvSpPr>
        <p:spPr>
          <a:xfrm>
            <a:off x="2114144" y="3395443"/>
            <a:ext cx="1066800" cy="338554"/>
          </a:xfrm>
          <a:prstGeom prst="rect">
            <a:avLst/>
          </a:prstGeom>
          <a:noFill/>
        </p:spPr>
        <p:txBody>
          <a:bodyPr wrap="square" rtlCol="0">
            <a:spAutoFit/>
          </a:bodyPr>
          <a:lstStyle/>
          <a:p>
            <a:r>
              <a:rPr lang="en-US" sz="1600" dirty="0" smtClean="0">
                <a:solidFill>
                  <a:srgbClr val="002060"/>
                </a:solidFill>
              </a:rPr>
              <a:t>Telugu</a:t>
            </a:r>
            <a:endParaRPr lang="en-US" sz="1600" dirty="0">
              <a:solidFill>
                <a:srgbClr val="002060"/>
              </a:solidFill>
            </a:endParaRPr>
          </a:p>
        </p:txBody>
      </p:sp>
      <mc:AlternateContent xmlns:mc="http://schemas.openxmlformats.org/markup-compatibility/2006" xmlns:a14="http://schemas.microsoft.com/office/drawing/2010/main">
        <mc:Choice Requires="a14">
          <p:sp>
            <p:nvSpPr>
              <p:cNvPr id="18" name="TextBox 17"/>
              <p:cNvSpPr txBox="1"/>
              <p:nvPr/>
            </p:nvSpPr>
            <p:spPr>
              <a:xfrm rot="5400000">
                <a:off x="1971108" y="2608811"/>
                <a:ext cx="42327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2060"/>
                          </a:solidFill>
                          <a:latin typeface="Cambria Math" panose="02040503050406030204" pitchFamily="18" charset="0"/>
                        </a:rPr>
                        <m:t>…</m:t>
                      </m:r>
                    </m:oMath>
                  </m:oMathPara>
                </a14:m>
                <a:endParaRPr lang="en-US" sz="2000" b="0" dirty="0" smtClean="0">
                  <a:solidFill>
                    <a:srgbClr val="002060"/>
                  </a:solidFill>
                </a:endParaRPr>
              </a:p>
              <a:p>
                <a:endParaRPr lang="en-US" sz="2000" dirty="0">
                  <a:solidFill>
                    <a:srgbClr val="00206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rot="5400000">
                <a:off x="1971108" y="2608811"/>
                <a:ext cx="423270" cy="707886"/>
              </a:xfrm>
              <a:prstGeom prst="rect">
                <a:avLst/>
              </a:prstGeom>
              <a:blipFill rotWithShape="0">
                <a:blip r:embed="rId3"/>
                <a:stretch>
                  <a:fillRect/>
                </a:stretch>
              </a:blipFill>
            </p:spPr>
            <p:txBody>
              <a:bodyPr/>
              <a:lstStyle/>
              <a:p>
                <a:r>
                  <a:rPr lang="en-US">
                    <a:noFill/>
                  </a:rPr>
                  <a:t> </a:t>
                </a:r>
              </a:p>
            </p:txBody>
          </p:sp>
        </mc:Fallback>
      </mc:AlternateContent>
      <p:sp>
        <p:nvSpPr>
          <p:cNvPr id="13" name="TextBox 12"/>
          <p:cNvSpPr txBox="1"/>
          <p:nvPr/>
        </p:nvSpPr>
        <p:spPr>
          <a:xfrm>
            <a:off x="5533900" y="2651167"/>
            <a:ext cx="1171700" cy="523220"/>
          </a:xfrm>
          <a:prstGeom prst="rect">
            <a:avLst/>
          </a:prstGeom>
          <a:noFill/>
        </p:spPr>
        <p:txBody>
          <a:bodyPr wrap="square" rtlCol="0">
            <a:spAutoFit/>
          </a:bodyPr>
          <a:lstStyle/>
          <a:p>
            <a:r>
              <a:rPr lang="en-US" sz="2800" b="1" dirty="0" smtClean="0">
                <a:solidFill>
                  <a:srgbClr val="C00000"/>
                </a:solidFill>
              </a:rPr>
              <a:t>RNN</a:t>
            </a:r>
            <a:endParaRPr lang="en-US" sz="2800" b="1" dirty="0">
              <a:solidFill>
                <a:srgbClr val="C00000"/>
              </a:solidFill>
            </a:endParaRPr>
          </a:p>
        </p:txBody>
      </p:sp>
      <p:cxnSp>
        <p:nvCxnSpPr>
          <p:cNvPr id="26" name="Straight Arrow Connector 25"/>
          <p:cNvCxnSpPr>
            <a:endCxn id="4" idx="1"/>
          </p:cNvCxnSpPr>
          <p:nvPr/>
        </p:nvCxnSpPr>
        <p:spPr bwMode="auto">
          <a:xfrm>
            <a:off x="2863808" y="2195899"/>
            <a:ext cx="2393992" cy="707618"/>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46" name="Straight Arrow Connector 45"/>
          <p:cNvCxnSpPr>
            <a:stCxn id="4" idx="3"/>
          </p:cNvCxnSpPr>
          <p:nvPr/>
        </p:nvCxnSpPr>
        <p:spPr bwMode="auto">
          <a:xfrm>
            <a:off x="6781800" y="2903517"/>
            <a:ext cx="457200" cy="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87" name="Straight Arrow Connector 86"/>
          <p:cNvCxnSpPr>
            <a:endCxn id="4" idx="1"/>
          </p:cNvCxnSpPr>
          <p:nvPr/>
        </p:nvCxnSpPr>
        <p:spPr bwMode="auto">
          <a:xfrm>
            <a:off x="2871491" y="2433582"/>
            <a:ext cx="2386309" cy="469935"/>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91" name="Straight Arrow Connector 90"/>
          <p:cNvCxnSpPr>
            <a:endCxn id="4" idx="1"/>
          </p:cNvCxnSpPr>
          <p:nvPr/>
        </p:nvCxnSpPr>
        <p:spPr bwMode="auto">
          <a:xfrm flipV="1">
            <a:off x="2863808" y="2903517"/>
            <a:ext cx="2393992" cy="415923"/>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94" name="Straight Arrow Connector 93"/>
          <p:cNvCxnSpPr>
            <a:endCxn id="4" idx="1"/>
          </p:cNvCxnSpPr>
          <p:nvPr/>
        </p:nvCxnSpPr>
        <p:spPr bwMode="auto">
          <a:xfrm flipV="1">
            <a:off x="2843150" y="2903517"/>
            <a:ext cx="2414650" cy="677883"/>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97" name="Straight Arrow Connector 96"/>
          <p:cNvCxnSpPr>
            <a:endCxn id="4" idx="1"/>
          </p:cNvCxnSpPr>
          <p:nvPr/>
        </p:nvCxnSpPr>
        <p:spPr bwMode="auto">
          <a:xfrm>
            <a:off x="2843150" y="2651167"/>
            <a:ext cx="2414650" cy="25235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sp>
        <p:nvSpPr>
          <p:cNvPr id="100" name="TextBox 99"/>
          <p:cNvSpPr txBox="1"/>
          <p:nvPr/>
        </p:nvSpPr>
        <p:spPr>
          <a:xfrm>
            <a:off x="6978669" y="2565596"/>
            <a:ext cx="1545373" cy="338554"/>
          </a:xfrm>
          <a:prstGeom prst="rect">
            <a:avLst/>
          </a:prstGeom>
          <a:noFill/>
        </p:spPr>
        <p:txBody>
          <a:bodyPr wrap="square" rtlCol="0">
            <a:spAutoFit/>
          </a:bodyPr>
          <a:lstStyle/>
          <a:p>
            <a:r>
              <a:rPr lang="en-US" sz="1600" dirty="0" smtClean="0">
                <a:solidFill>
                  <a:srgbClr val="002060"/>
                </a:solidFill>
              </a:rPr>
              <a:t>Text Outputs</a:t>
            </a:r>
            <a:endParaRPr lang="en-US" sz="1600" dirty="0">
              <a:solidFill>
                <a:srgbClr val="002060"/>
              </a:solidFill>
            </a:endParaRPr>
          </a:p>
        </p:txBody>
      </p:sp>
      <p:sp>
        <p:nvSpPr>
          <p:cNvPr id="101" name="TextBox 100"/>
          <p:cNvSpPr txBox="1"/>
          <p:nvPr/>
        </p:nvSpPr>
        <p:spPr>
          <a:xfrm>
            <a:off x="1949408" y="3974068"/>
            <a:ext cx="5746792" cy="369332"/>
          </a:xfrm>
          <a:prstGeom prst="rect">
            <a:avLst/>
          </a:prstGeom>
          <a:noFill/>
          <a:ln w="28575">
            <a:solidFill>
              <a:srgbClr val="FF0000"/>
            </a:solidFill>
          </a:ln>
        </p:spPr>
        <p:txBody>
          <a:bodyPr wrap="square" rtlCol="0">
            <a:spAutoFit/>
          </a:bodyPr>
          <a:lstStyle/>
          <a:p>
            <a:r>
              <a:rPr lang="en-US" dirty="0" smtClean="0">
                <a:solidFill>
                  <a:srgbClr val="002060"/>
                </a:solidFill>
              </a:rPr>
              <a:t>A Single OCR trained for all the scripts and languages</a:t>
            </a:r>
            <a:endParaRPr lang="en-US" dirty="0">
              <a:solidFill>
                <a:srgbClr val="002060"/>
              </a:solidFill>
            </a:endParaRPr>
          </a:p>
        </p:txBody>
      </p:sp>
    </p:spTree>
    <p:extLst>
      <p:ext uri="{BB962C8B-B14F-4D97-AF65-F5344CB8AC3E}">
        <p14:creationId xmlns:p14="http://schemas.microsoft.com/office/powerpoint/2010/main" val="398236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p:cNvSpPr txBox="1">
            <a:spLocks/>
          </p:cNvSpPr>
          <p:nvPr/>
        </p:nvSpPr>
        <p:spPr bwMode="auto">
          <a:xfrm>
            <a:off x="481264" y="470849"/>
            <a:ext cx="8205536"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Multilingual OCR: To Separate or Not?</a:t>
            </a:r>
            <a:endParaRPr lang="en-US" sz="3600" kern="0" dirty="0">
              <a:solidFill>
                <a:schemeClr val="accent2"/>
              </a:solidFill>
            </a:endParaRPr>
          </a:p>
        </p:txBody>
      </p:sp>
      <p:sp>
        <p:nvSpPr>
          <p:cNvPr id="3" name="TextBox 2"/>
          <p:cNvSpPr txBox="1"/>
          <p:nvPr/>
        </p:nvSpPr>
        <p:spPr>
          <a:xfrm>
            <a:off x="481264" y="1219200"/>
            <a:ext cx="8129336" cy="381000"/>
          </a:xfrm>
          <a:prstGeom prst="rect">
            <a:avLst/>
          </a:prstGeom>
          <a:noFill/>
        </p:spPr>
        <p:txBody>
          <a:bodyPr wrap="square" rtlCol="0">
            <a:spAutoFit/>
          </a:bodyPr>
          <a:lstStyle/>
          <a:p>
            <a:r>
              <a:rPr lang="en-US" dirty="0" smtClean="0">
                <a:solidFill>
                  <a:schemeClr val="tx1"/>
                </a:solidFill>
              </a:rPr>
              <a:t>Two ways to build a Multilingual OCR (</a:t>
            </a:r>
            <a:r>
              <a:rPr lang="en-US" i="1" dirty="0" err="1" smtClean="0">
                <a:solidFill>
                  <a:schemeClr val="tx1"/>
                </a:solidFill>
              </a:rPr>
              <a:t>m</a:t>
            </a:r>
            <a:r>
              <a:rPr lang="en-US" dirty="0" err="1" smtClean="0">
                <a:solidFill>
                  <a:schemeClr val="tx1"/>
                </a:solidFill>
              </a:rPr>
              <a:t>OCR</a:t>
            </a:r>
            <a:r>
              <a:rPr lang="en-US" dirty="0" smtClean="0">
                <a:solidFill>
                  <a:schemeClr val="tx1"/>
                </a:solidFill>
              </a:rPr>
              <a:t>):</a:t>
            </a:r>
            <a:endParaRPr lang="en-US" dirty="0">
              <a:solidFill>
                <a:schemeClr val="tx1"/>
              </a:solidFill>
            </a:endParaRPr>
          </a:p>
        </p:txBody>
      </p:sp>
      <p:sp>
        <p:nvSpPr>
          <p:cNvPr id="11" name="TextBox 10"/>
          <p:cNvSpPr txBox="1"/>
          <p:nvPr/>
        </p:nvSpPr>
        <p:spPr>
          <a:xfrm>
            <a:off x="-304800" y="4542472"/>
            <a:ext cx="4343400" cy="1200329"/>
          </a:xfrm>
          <a:prstGeom prst="rect">
            <a:avLst/>
          </a:prstGeom>
          <a:noFill/>
        </p:spPr>
        <p:txBody>
          <a:bodyPr wrap="square" rtlCol="0">
            <a:spAutoFit/>
          </a:bodyPr>
          <a:lstStyle/>
          <a:p>
            <a:pPr marL="1028700" lvl="1">
              <a:buFont typeface="Arial" panose="020B0604020202020204" pitchFamily="34" charset="0"/>
              <a:buChar char="•"/>
            </a:pPr>
            <a:r>
              <a:rPr lang="en-US" dirty="0" smtClean="0">
                <a:solidFill>
                  <a:schemeClr val="tx1"/>
                </a:solidFill>
              </a:rPr>
              <a:t>Multiple OCRs would,</a:t>
            </a:r>
          </a:p>
          <a:p>
            <a:pPr marL="1428750" lvl="2">
              <a:buFont typeface="Arial" panose="020B0604020202020204" pitchFamily="34" charset="0"/>
              <a:buChar char="•"/>
            </a:pPr>
            <a:r>
              <a:rPr lang="en-US" dirty="0" smtClean="0">
                <a:solidFill>
                  <a:schemeClr val="tx1"/>
                </a:solidFill>
              </a:rPr>
              <a:t>require </a:t>
            </a:r>
            <a:r>
              <a:rPr lang="en-US" dirty="0" smtClean="0">
                <a:solidFill>
                  <a:srgbClr val="00B050"/>
                </a:solidFill>
              </a:rPr>
              <a:t>less</a:t>
            </a:r>
            <a:r>
              <a:rPr lang="en-US" dirty="0" smtClean="0">
                <a:solidFill>
                  <a:schemeClr val="tx1"/>
                </a:solidFill>
              </a:rPr>
              <a:t> data</a:t>
            </a:r>
          </a:p>
          <a:p>
            <a:pPr marL="1428750" lvl="2">
              <a:buFont typeface="Arial" panose="020B0604020202020204" pitchFamily="34" charset="0"/>
              <a:buChar char="•"/>
            </a:pPr>
            <a:r>
              <a:rPr lang="en-US" dirty="0" smtClean="0">
                <a:solidFill>
                  <a:srgbClr val="00B050"/>
                </a:solidFill>
              </a:rPr>
              <a:t>small</a:t>
            </a:r>
            <a:r>
              <a:rPr lang="en-US" dirty="0" smtClean="0">
                <a:solidFill>
                  <a:schemeClr val="tx1"/>
                </a:solidFill>
              </a:rPr>
              <a:t> output space</a:t>
            </a:r>
          </a:p>
          <a:p>
            <a:pPr marL="1428750" lvl="2">
              <a:buFont typeface="Arial" panose="020B0604020202020204" pitchFamily="34" charset="0"/>
              <a:buChar char="•"/>
            </a:pPr>
            <a:r>
              <a:rPr lang="en-US" dirty="0" smtClean="0">
                <a:solidFill>
                  <a:srgbClr val="00B050"/>
                </a:solidFill>
              </a:rPr>
              <a:t>less time</a:t>
            </a:r>
            <a:r>
              <a:rPr lang="en-US" dirty="0" smtClean="0">
                <a:solidFill>
                  <a:schemeClr val="tx1"/>
                </a:solidFill>
              </a:rPr>
              <a:t> to train the OCR</a:t>
            </a:r>
            <a:endParaRPr lang="en-US" dirty="0">
              <a:solidFill>
                <a:schemeClr val="tx1"/>
              </a:solidFill>
            </a:endParaRPr>
          </a:p>
        </p:txBody>
      </p:sp>
      <p:sp>
        <p:nvSpPr>
          <p:cNvPr id="12" name="Rounded Rectangle 11"/>
          <p:cNvSpPr/>
          <p:nvPr/>
        </p:nvSpPr>
        <p:spPr bwMode="auto">
          <a:xfrm>
            <a:off x="838200" y="1687781"/>
            <a:ext cx="7391400" cy="2265184"/>
          </a:xfrm>
          <a:prstGeom prst="roundRect">
            <a:avLst>
              <a:gd name="adj" fmla="val 8279"/>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48" name="Rounded Rectangle 47"/>
          <p:cNvSpPr/>
          <p:nvPr/>
        </p:nvSpPr>
        <p:spPr bwMode="auto">
          <a:xfrm>
            <a:off x="5914900" y="1905000"/>
            <a:ext cx="1066800" cy="3048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49" name="Rounded Rectangle 48"/>
          <p:cNvSpPr/>
          <p:nvPr/>
        </p:nvSpPr>
        <p:spPr bwMode="auto">
          <a:xfrm>
            <a:off x="5907975" y="2362200"/>
            <a:ext cx="1066800" cy="3048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51" name="Rounded Rectangle 50"/>
          <p:cNvSpPr/>
          <p:nvPr/>
        </p:nvSpPr>
        <p:spPr bwMode="auto">
          <a:xfrm>
            <a:off x="5943601" y="3200400"/>
            <a:ext cx="1066800" cy="3048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solidFill>
                  <a:schemeClr val="bg1"/>
                </a:solidFill>
                <a:effectLst/>
                <a:latin typeface="Arial" charset="0"/>
              </a:rPr>
              <a:t>``</a:t>
            </a:r>
          </a:p>
        </p:txBody>
      </p:sp>
      <p:sp>
        <p:nvSpPr>
          <p:cNvPr id="52" name="TextBox 51"/>
          <p:cNvSpPr txBox="1"/>
          <p:nvPr/>
        </p:nvSpPr>
        <p:spPr>
          <a:xfrm>
            <a:off x="5943601" y="1905000"/>
            <a:ext cx="1031174" cy="307777"/>
          </a:xfrm>
          <a:prstGeom prst="rect">
            <a:avLst/>
          </a:prstGeom>
          <a:noFill/>
        </p:spPr>
        <p:txBody>
          <a:bodyPr wrap="square" rtlCol="0">
            <a:spAutoFit/>
          </a:bodyPr>
          <a:lstStyle/>
          <a:p>
            <a:pPr algn="ctr"/>
            <a:r>
              <a:rPr lang="en-US" sz="1400" dirty="0" smtClean="0">
                <a:solidFill>
                  <a:srgbClr val="002060"/>
                </a:solidFill>
              </a:rPr>
              <a:t>Hindi</a:t>
            </a:r>
            <a:endParaRPr lang="en-US" sz="1400" dirty="0">
              <a:solidFill>
                <a:srgbClr val="002060"/>
              </a:solidFill>
            </a:endParaRPr>
          </a:p>
        </p:txBody>
      </p:sp>
      <p:sp>
        <p:nvSpPr>
          <p:cNvPr id="53" name="TextBox 52"/>
          <p:cNvSpPr txBox="1"/>
          <p:nvPr/>
        </p:nvSpPr>
        <p:spPr>
          <a:xfrm>
            <a:off x="5950526" y="2359223"/>
            <a:ext cx="1031174" cy="307777"/>
          </a:xfrm>
          <a:prstGeom prst="rect">
            <a:avLst/>
          </a:prstGeom>
          <a:noFill/>
        </p:spPr>
        <p:txBody>
          <a:bodyPr wrap="square" rtlCol="0">
            <a:spAutoFit/>
          </a:bodyPr>
          <a:lstStyle/>
          <a:p>
            <a:pPr algn="ctr"/>
            <a:r>
              <a:rPr lang="en-US" sz="1400" dirty="0" smtClean="0">
                <a:solidFill>
                  <a:srgbClr val="002060"/>
                </a:solidFill>
              </a:rPr>
              <a:t>Bangla</a:t>
            </a:r>
            <a:endParaRPr lang="en-US" sz="1400" dirty="0">
              <a:solidFill>
                <a:srgbClr val="002060"/>
              </a:solidFill>
            </a:endParaRPr>
          </a:p>
        </p:txBody>
      </p:sp>
      <p:sp>
        <p:nvSpPr>
          <p:cNvPr id="54" name="TextBox 53"/>
          <p:cNvSpPr txBox="1"/>
          <p:nvPr/>
        </p:nvSpPr>
        <p:spPr>
          <a:xfrm>
            <a:off x="5950526" y="3200400"/>
            <a:ext cx="1031174" cy="307777"/>
          </a:xfrm>
          <a:prstGeom prst="rect">
            <a:avLst/>
          </a:prstGeom>
          <a:noFill/>
        </p:spPr>
        <p:txBody>
          <a:bodyPr wrap="square" rtlCol="0">
            <a:spAutoFit/>
          </a:bodyPr>
          <a:lstStyle/>
          <a:p>
            <a:pPr algn="ctr"/>
            <a:r>
              <a:rPr lang="en-US" sz="1400" dirty="0" smtClean="0">
                <a:solidFill>
                  <a:srgbClr val="002060"/>
                </a:solidFill>
              </a:rPr>
              <a:t>Telugu</a:t>
            </a:r>
            <a:endParaRPr lang="en-US" sz="1400" dirty="0">
              <a:solidFill>
                <a:srgbClr val="002060"/>
              </a:solidFill>
            </a:endParaRPr>
          </a:p>
        </p:txBody>
      </p:sp>
      <mc:AlternateContent xmlns:mc="http://schemas.openxmlformats.org/markup-compatibility/2006" xmlns:a14="http://schemas.microsoft.com/office/drawing/2010/main">
        <mc:Choice Requires="a14">
          <p:sp>
            <p:nvSpPr>
              <p:cNvPr id="55" name="TextBox 54"/>
              <p:cNvSpPr txBox="1"/>
              <p:nvPr/>
            </p:nvSpPr>
            <p:spPr>
              <a:xfrm rot="5400000">
                <a:off x="6104119" y="2435511"/>
                <a:ext cx="423270" cy="9541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2060"/>
                          </a:solidFill>
                          <a:latin typeface="Cambria Math" panose="02040503050406030204" pitchFamily="18" charset="0"/>
                        </a:rPr>
                        <m:t>…</m:t>
                      </m:r>
                    </m:oMath>
                  </m:oMathPara>
                </a14:m>
                <a:endParaRPr lang="en-US" sz="2800" b="0" dirty="0" smtClean="0">
                  <a:solidFill>
                    <a:srgbClr val="002060"/>
                  </a:solidFill>
                </a:endParaRPr>
              </a:p>
              <a:p>
                <a:endParaRPr lang="en-US" sz="2800" dirty="0">
                  <a:solidFill>
                    <a:srgbClr val="002060"/>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rot="5400000">
                <a:off x="6104119" y="2435511"/>
                <a:ext cx="423270" cy="954107"/>
              </a:xfrm>
              <a:prstGeom prst="rect">
                <a:avLst/>
              </a:prstGeom>
              <a:blipFill rotWithShape="0">
                <a:blip r:embed="rId3"/>
                <a:stretch>
                  <a:fillRect/>
                </a:stretch>
              </a:blipFill>
            </p:spPr>
            <p:txBody>
              <a:bodyPr/>
              <a:lstStyle/>
              <a:p>
                <a:r>
                  <a:rPr lang="en-US">
                    <a:noFill/>
                  </a:rPr>
                  <a:t> </a:t>
                </a:r>
              </a:p>
            </p:txBody>
          </p:sp>
        </mc:Fallback>
      </mc:AlternateContent>
      <p:sp>
        <p:nvSpPr>
          <p:cNvPr id="58" name="Rounded Rectangle 57"/>
          <p:cNvSpPr/>
          <p:nvPr/>
        </p:nvSpPr>
        <p:spPr bwMode="auto">
          <a:xfrm>
            <a:off x="5791200" y="1752106"/>
            <a:ext cx="1342900" cy="2046019"/>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cxnSp>
        <p:nvCxnSpPr>
          <p:cNvPr id="59" name="Straight Arrow Connector 58"/>
          <p:cNvCxnSpPr/>
          <p:nvPr/>
        </p:nvCxnSpPr>
        <p:spPr bwMode="auto">
          <a:xfrm>
            <a:off x="7134100" y="2830269"/>
            <a:ext cx="457200" cy="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sp>
        <p:nvSpPr>
          <p:cNvPr id="60" name="TextBox 59"/>
          <p:cNvSpPr txBox="1"/>
          <p:nvPr/>
        </p:nvSpPr>
        <p:spPr>
          <a:xfrm>
            <a:off x="1752600" y="2002076"/>
            <a:ext cx="914400" cy="276999"/>
          </a:xfrm>
          <a:prstGeom prst="rect">
            <a:avLst/>
          </a:prstGeom>
          <a:noFill/>
        </p:spPr>
        <p:txBody>
          <a:bodyPr wrap="square" rtlCol="0">
            <a:spAutoFit/>
          </a:bodyPr>
          <a:lstStyle/>
          <a:p>
            <a:r>
              <a:rPr lang="en-US" sz="1200" dirty="0" smtClean="0">
                <a:solidFill>
                  <a:srgbClr val="002060"/>
                </a:solidFill>
              </a:rPr>
              <a:t>Hindi</a:t>
            </a:r>
            <a:endParaRPr lang="en-US" sz="1200" dirty="0">
              <a:solidFill>
                <a:srgbClr val="002060"/>
              </a:solidFill>
            </a:endParaRPr>
          </a:p>
        </p:txBody>
      </p:sp>
      <p:sp>
        <p:nvSpPr>
          <p:cNvPr id="61" name="TextBox 60"/>
          <p:cNvSpPr txBox="1"/>
          <p:nvPr/>
        </p:nvSpPr>
        <p:spPr>
          <a:xfrm>
            <a:off x="1743754" y="2383076"/>
            <a:ext cx="1066800" cy="276999"/>
          </a:xfrm>
          <a:prstGeom prst="rect">
            <a:avLst/>
          </a:prstGeom>
          <a:noFill/>
        </p:spPr>
        <p:txBody>
          <a:bodyPr wrap="square" rtlCol="0">
            <a:spAutoFit/>
          </a:bodyPr>
          <a:lstStyle/>
          <a:p>
            <a:r>
              <a:rPr lang="en-US" sz="1200" dirty="0" smtClean="0">
                <a:solidFill>
                  <a:srgbClr val="002060"/>
                </a:solidFill>
              </a:rPr>
              <a:t>Bangla</a:t>
            </a:r>
            <a:endParaRPr lang="en-US" sz="1200" dirty="0">
              <a:solidFill>
                <a:srgbClr val="002060"/>
              </a:solidFill>
            </a:endParaRPr>
          </a:p>
        </p:txBody>
      </p:sp>
      <p:sp>
        <p:nvSpPr>
          <p:cNvPr id="64" name="TextBox 63"/>
          <p:cNvSpPr txBox="1"/>
          <p:nvPr/>
        </p:nvSpPr>
        <p:spPr>
          <a:xfrm>
            <a:off x="1748704" y="3276600"/>
            <a:ext cx="1066800" cy="276999"/>
          </a:xfrm>
          <a:prstGeom prst="rect">
            <a:avLst/>
          </a:prstGeom>
          <a:noFill/>
        </p:spPr>
        <p:txBody>
          <a:bodyPr wrap="square" rtlCol="0">
            <a:spAutoFit/>
          </a:bodyPr>
          <a:lstStyle/>
          <a:p>
            <a:r>
              <a:rPr lang="en-US" sz="1200" dirty="0" smtClean="0">
                <a:solidFill>
                  <a:srgbClr val="002060"/>
                </a:solidFill>
              </a:rPr>
              <a:t>Telugu</a:t>
            </a:r>
            <a:endParaRPr lang="en-US" sz="1200" dirty="0">
              <a:solidFill>
                <a:srgbClr val="002060"/>
              </a:solidFill>
            </a:endParaRPr>
          </a:p>
        </p:txBody>
      </p:sp>
      <mc:AlternateContent xmlns:mc="http://schemas.openxmlformats.org/markup-compatibility/2006" xmlns:a14="http://schemas.microsoft.com/office/drawing/2010/main">
        <mc:Choice Requires="a14">
          <p:sp>
            <p:nvSpPr>
              <p:cNvPr id="65" name="TextBox 64"/>
              <p:cNvSpPr txBox="1"/>
              <p:nvPr/>
            </p:nvSpPr>
            <p:spPr>
              <a:xfrm rot="5400000">
                <a:off x="1713219" y="2532587"/>
                <a:ext cx="423270" cy="9541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2060"/>
                          </a:solidFill>
                          <a:latin typeface="Cambria Math" panose="02040503050406030204" pitchFamily="18" charset="0"/>
                        </a:rPr>
                        <m:t>…</m:t>
                      </m:r>
                    </m:oMath>
                  </m:oMathPara>
                </a14:m>
                <a:endParaRPr lang="en-US" sz="2800" b="0" dirty="0" smtClean="0">
                  <a:solidFill>
                    <a:srgbClr val="002060"/>
                  </a:solidFill>
                </a:endParaRPr>
              </a:p>
              <a:p>
                <a:endParaRPr lang="en-US" sz="2800" dirty="0">
                  <a:solidFill>
                    <a:srgbClr val="00206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rot="5400000">
                <a:off x="1713219" y="2532587"/>
                <a:ext cx="423270" cy="954107"/>
              </a:xfrm>
              <a:prstGeom prst="rect">
                <a:avLst/>
              </a:prstGeom>
              <a:blipFill rotWithShape="0">
                <a:blip r:embed="rId4"/>
                <a:stretch>
                  <a:fillRect/>
                </a:stretch>
              </a:blipFill>
            </p:spPr>
            <p:txBody>
              <a:bodyPr/>
              <a:lstStyle/>
              <a:p>
                <a:r>
                  <a:rPr lang="en-US">
                    <a:noFill/>
                  </a:rPr>
                  <a:t> </a:t>
                </a:r>
              </a:p>
            </p:txBody>
          </p:sp>
        </mc:Fallback>
      </mc:AlternateContent>
      <p:cxnSp>
        <p:nvCxnSpPr>
          <p:cNvPr id="73" name="Straight Arrow Connector 72"/>
          <p:cNvCxnSpPr/>
          <p:nvPr/>
        </p:nvCxnSpPr>
        <p:spPr bwMode="auto">
          <a:xfrm>
            <a:off x="2277154" y="2140575"/>
            <a:ext cx="3514046" cy="0"/>
          </a:xfrm>
          <a:prstGeom prst="straightConnector1">
            <a:avLst/>
          </a:prstGeom>
          <a:solidFill>
            <a:srgbClr val="00B8FF"/>
          </a:solidFill>
          <a:ln w="28575" cap="flat" cmpd="sng" algn="ctr">
            <a:solidFill>
              <a:srgbClr val="FF0000"/>
            </a:solidFill>
            <a:prstDash val="solid"/>
            <a:round/>
            <a:headEnd type="none" w="med" len="med"/>
            <a:tailEnd type="triangle"/>
          </a:ln>
          <a:effectLst/>
        </p:spPr>
      </p:cxnSp>
      <p:cxnSp>
        <p:nvCxnSpPr>
          <p:cNvPr id="77" name="Straight Arrow Connector 76"/>
          <p:cNvCxnSpPr/>
          <p:nvPr/>
        </p:nvCxnSpPr>
        <p:spPr bwMode="auto">
          <a:xfrm>
            <a:off x="2353848" y="2506304"/>
            <a:ext cx="3444278" cy="44558"/>
          </a:xfrm>
          <a:prstGeom prst="straightConnector1">
            <a:avLst/>
          </a:prstGeom>
          <a:solidFill>
            <a:srgbClr val="00B8FF"/>
          </a:solidFill>
          <a:ln w="28575" cap="flat" cmpd="sng" algn="ctr">
            <a:solidFill>
              <a:srgbClr val="FF0000"/>
            </a:solidFill>
            <a:prstDash val="solid"/>
            <a:round/>
            <a:headEnd type="none" w="med" len="med"/>
            <a:tailEnd type="triangle"/>
          </a:ln>
          <a:effectLst/>
        </p:spPr>
      </p:cxnSp>
      <p:cxnSp>
        <p:nvCxnSpPr>
          <p:cNvPr id="79" name="Straight Arrow Connector 78"/>
          <p:cNvCxnSpPr/>
          <p:nvPr/>
        </p:nvCxnSpPr>
        <p:spPr bwMode="auto">
          <a:xfrm flipV="1">
            <a:off x="2401908" y="3360884"/>
            <a:ext cx="3396218" cy="31854"/>
          </a:xfrm>
          <a:prstGeom prst="straightConnector1">
            <a:avLst/>
          </a:prstGeom>
          <a:solidFill>
            <a:srgbClr val="00B8FF"/>
          </a:solidFill>
          <a:ln w="28575" cap="flat" cmpd="sng" algn="ctr">
            <a:solidFill>
              <a:srgbClr val="FF0000"/>
            </a:solidFill>
            <a:prstDash val="solid"/>
            <a:round/>
            <a:headEnd type="none" w="med" len="med"/>
            <a:tailEnd type="triangle"/>
          </a:ln>
          <a:effectLst/>
        </p:spPr>
      </p:cxnSp>
      <p:sp>
        <p:nvSpPr>
          <p:cNvPr id="81" name="Oval 80"/>
          <p:cNvSpPr/>
          <p:nvPr/>
        </p:nvSpPr>
        <p:spPr bwMode="auto">
          <a:xfrm>
            <a:off x="3200400" y="2057400"/>
            <a:ext cx="1824280" cy="1399472"/>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smtClean="0">
                <a:solidFill>
                  <a:srgbClr val="002060"/>
                </a:solidFill>
                <a:latin typeface="Arial" charset="0"/>
              </a:rPr>
              <a:t>Script Separation Module</a:t>
            </a:r>
            <a:endParaRPr kumimoji="0" lang="en-US" b="0" i="0" u="none" strike="noStrike" cap="none" normalizeH="0" baseline="0" dirty="0" smtClean="0">
              <a:ln>
                <a:noFill/>
              </a:ln>
              <a:solidFill>
                <a:srgbClr val="002060"/>
              </a:solidFill>
              <a:effectLst/>
              <a:latin typeface="Arial" charset="0"/>
            </a:endParaRPr>
          </a:p>
        </p:txBody>
      </p:sp>
      <p:cxnSp>
        <p:nvCxnSpPr>
          <p:cNvPr id="21" name="Straight Arrow Connector 20"/>
          <p:cNvCxnSpPr>
            <a:endCxn id="81" idx="2"/>
          </p:cNvCxnSpPr>
          <p:nvPr/>
        </p:nvCxnSpPr>
        <p:spPr bwMode="auto">
          <a:xfrm>
            <a:off x="2277154" y="2140575"/>
            <a:ext cx="923246" cy="616561"/>
          </a:xfrm>
          <a:prstGeom prst="straightConnector1">
            <a:avLst/>
          </a:prstGeom>
          <a:solidFill>
            <a:srgbClr val="00B8FF"/>
          </a:solidFill>
          <a:ln w="28575" cap="flat" cmpd="sng" algn="ctr">
            <a:solidFill>
              <a:srgbClr val="00B050"/>
            </a:solidFill>
            <a:prstDash val="solid"/>
            <a:round/>
            <a:headEnd type="none" w="med" len="med"/>
            <a:tailEnd type="triangle"/>
          </a:ln>
          <a:effectLst/>
        </p:spPr>
      </p:cxnSp>
      <p:cxnSp>
        <p:nvCxnSpPr>
          <p:cNvPr id="50" name="Straight Arrow Connector 49"/>
          <p:cNvCxnSpPr>
            <a:endCxn id="81" idx="2"/>
          </p:cNvCxnSpPr>
          <p:nvPr/>
        </p:nvCxnSpPr>
        <p:spPr bwMode="auto">
          <a:xfrm>
            <a:off x="2401908" y="2521575"/>
            <a:ext cx="798492" cy="235561"/>
          </a:xfrm>
          <a:prstGeom prst="straightConnector1">
            <a:avLst/>
          </a:prstGeom>
          <a:solidFill>
            <a:srgbClr val="00B8FF"/>
          </a:solidFill>
          <a:ln w="28575" cap="flat" cmpd="sng" algn="ctr">
            <a:solidFill>
              <a:schemeClr val="accent2"/>
            </a:solidFill>
            <a:prstDash val="solid"/>
            <a:round/>
            <a:headEnd type="none" w="med" len="med"/>
            <a:tailEnd type="triangle"/>
          </a:ln>
          <a:effectLst/>
        </p:spPr>
      </p:cxnSp>
      <p:cxnSp>
        <p:nvCxnSpPr>
          <p:cNvPr id="56" name="Straight Arrow Connector 55"/>
          <p:cNvCxnSpPr>
            <a:endCxn id="81" idx="2"/>
          </p:cNvCxnSpPr>
          <p:nvPr/>
        </p:nvCxnSpPr>
        <p:spPr bwMode="auto">
          <a:xfrm flipV="1">
            <a:off x="2458254" y="2757136"/>
            <a:ext cx="742146" cy="619675"/>
          </a:xfrm>
          <a:prstGeom prst="straightConnector1">
            <a:avLst/>
          </a:prstGeom>
          <a:solidFill>
            <a:srgbClr val="00B8FF"/>
          </a:solidFill>
          <a:ln w="28575" cap="flat" cmpd="sng" algn="ctr">
            <a:solidFill>
              <a:srgbClr val="C00000"/>
            </a:solidFill>
            <a:prstDash val="solid"/>
            <a:round/>
            <a:headEnd type="none" w="med" len="med"/>
            <a:tailEnd type="triangle"/>
          </a:ln>
          <a:effectLst/>
        </p:spPr>
      </p:cxnSp>
      <p:cxnSp>
        <p:nvCxnSpPr>
          <p:cNvPr id="35" name="Straight Arrow Connector 34"/>
          <p:cNvCxnSpPr>
            <a:stCxn id="81" idx="6"/>
          </p:cNvCxnSpPr>
          <p:nvPr/>
        </p:nvCxnSpPr>
        <p:spPr bwMode="auto">
          <a:xfrm flipV="1">
            <a:off x="5024680" y="2140575"/>
            <a:ext cx="773446" cy="616561"/>
          </a:xfrm>
          <a:prstGeom prst="straightConnector1">
            <a:avLst/>
          </a:prstGeom>
          <a:solidFill>
            <a:srgbClr val="00B8FF"/>
          </a:solidFill>
          <a:ln w="28575" cap="flat" cmpd="sng" algn="ctr">
            <a:solidFill>
              <a:srgbClr val="00B050"/>
            </a:solidFill>
            <a:prstDash val="solid"/>
            <a:round/>
            <a:headEnd type="none" w="med" len="med"/>
            <a:tailEnd type="triangle"/>
          </a:ln>
          <a:effectLst/>
        </p:spPr>
      </p:cxnSp>
      <p:cxnSp>
        <p:nvCxnSpPr>
          <p:cNvPr id="62" name="Straight Arrow Connector 61"/>
          <p:cNvCxnSpPr>
            <a:stCxn id="81" idx="6"/>
          </p:cNvCxnSpPr>
          <p:nvPr/>
        </p:nvCxnSpPr>
        <p:spPr bwMode="auto">
          <a:xfrm flipV="1">
            <a:off x="5024680" y="2549023"/>
            <a:ext cx="761570" cy="208113"/>
          </a:xfrm>
          <a:prstGeom prst="straightConnector1">
            <a:avLst/>
          </a:prstGeom>
          <a:solidFill>
            <a:srgbClr val="00B8FF"/>
          </a:solidFill>
          <a:ln w="28575" cap="flat" cmpd="sng" algn="ctr">
            <a:solidFill>
              <a:schemeClr val="accent2"/>
            </a:solidFill>
            <a:prstDash val="solid"/>
            <a:round/>
            <a:headEnd type="none" w="med" len="med"/>
            <a:tailEnd type="triangle"/>
          </a:ln>
          <a:effectLst/>
        </p:spPr>
      </p:cxnSp>
      <p:cxnSp>
        <p:nvCxnSpPr>
          <p:cNvPr id="63" name="Straight Arrow Connector 62"/>
          <p:cNvCxnSpPr>
            <a:stCxn id="81" idx="6"/>
          </p:cNvCxnSpPr>
          <p:nvPr/>
        </p:nvCxnSpPr>
        <p:spPr bwMode="auto">
          <a:xfrm>
            <a:off x="5024680" y="2757136"/>
            <a:ext cx="769983" cy="619675"/>
          </a:xfrm>
          <a:prstGeom prst="straightConnector1">
            <a:avLst/>
          </a:prstGeom>
          <a:solidFill>
            <a:srgbClr val="00B8FF"/>
          </a:solidFill>
          <a:ln w="28575" cap="flat" cmpd="sng" algn="ctr">
            <a:solidFill>
              <a:srgbClr val="C00000"/>
            </a:solidFill>
            <a:prstDash val="solid"/>
            <a:round/>
            <a:headEnd type="none" w="med" len="med"/>
            <a:tailEnd type="triangle"/>
          </a:ln>
          <a:effectLst/>
        </p:spPr>
      </p:cxnSp>
      <p:sp>
        <p:nvSpPr>
          <p:cNvPr id="66" name="TextBox 65"/>
          <p:cNvSpPr txBox="1"/>
          <p:nvPr/>
        </p:nvSpPr>
        <p:spPr>
          <a:xfrm>
            <a:off x="7162800" y="2531648"/>
            <a:ext cx="1215118" cy="276999"/>
          </a:xfrm>
          <a:prstGeom prst="rect">
            <a:avLst/>
          </a:prstGeom>
          <a:noFill/>
        </p:spPr>
        <p:txBody>
          <a:bodyPr wrap="square" rtlCol="0">
            <a:spAutoFit/>
          </a:bodyPr>
          <a:lstStyle/>
          <a:p>
            <a:r>
              <a:rPr lang="en-US" sz="1200" dirty="0" smtClean="0">
                <a:solidFill>
                  <a:srgbClr val="002060"/>
                </a:solidFill>
              </a:rPr>
              <a:t>Text Output</a:t>
            </a:r>
            <a:endParaRPr lang="en-US" sz="1200" dirty="0">
              <a:solidFill>
                <a:srgbClr val="002060"/>
              </a:solidFill>
            </a:endParaRPr>
          </a:p>
        </p:txBody>
      </p:sp>
      <p:sp>
        <p:nvSpPr>
          <p:cNvPr id="67" name="TextBox 66"/>
          <p:cNvSpPr txBox="1"/>
          <p:nvPr/>
        </p:nvSpPr>
        <p:spPr>
          <a:xfrm>
            <a:off x="457200" y="4050268"/>
            <a:ext cx="8437542" cy="369332"/>
          </a:xfrm>
          <a:prstGeom prst="rect">
            <a:avLst/>
          </a:prstGeom>
          <a:noFill/>
          <a:ln w="28575">
            <a:solidFill>
              <a:srgbClr val="FF0000"/>
            </a:solidFill>
          </a:ln>
        </p:spPr>
        <p:txBody>
          <a:bodyPr wrap="square" rtlCol="0">
            <a:spAutoFit/>
          </a:bodyPr>
          <a:lstStyle/>
          <a:p>
            <a:pPr algn="ctr"/>
            <a:r>
              <a:rPr lang="en-US" dirty="0" smtClean="0">
                <a:solidFill>
                  <a:srgbClr val="002060"/>
                </a:solidFill>
              </a:rPr>
              <a:t>OCRs for different scripts and languages are trained separately, individually.</a:t>
            </a:r>
            <a:endParaRPr lang="en-US" dirty="0">
              <a:solidFill>
                <a:srgbClr val="002060"/>
              </a:solidFill>
            </a:endParaRPr>
          </a:p>
        </p:txBody>
      </p:sp>
    </p:spTree>
    <p:extLst>
      <p:ext uri="{BB962C8B-B14F-4D97-AF65-F5344CB8AC3E}">
        <p14:creationId xmlns:p14="http://schemas.microsoft.com/office/powerpoint/2010/main" val="54443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3"/>
                                        </p:tgtEl>
                                      </p:cBhvr>
                                    </p:animEffect>
                                    <p:set>
                                      <p:cBhvr>
                                        <p:cTn id="12" dur="1" fill="hold">
                                          <p:stCondLst>
                                            <p:cond delay="499"/>
                                          </p:stCondLst>
                                        </p:cTn>
                                        <p:tgtEl>
                                          <p:spTgt spid="73"/>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77"/>
                                        </p:tgtEl>
                                      </p:cBhvr>
                                    </p:animEffect>
                                    <p:set>
                                      <p:cBhvr>
                                        <p:cTn id="15" dur="1" fill="hold">
                                          <p:stCondLst>
                                            <p:cond delay="499"/>
                                          </p:stCondLst>
                                        </p:cTn>
                                        <p:tgtEl>
                                          <p:spTgt spid="7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79"/>
                                        </p:tgtEl>
                                      </p:cBhvr>
                                    </p:animEffect>
                                    <p:set>
                                      <p:cBhvr>
                                        <p:cTn id="18" dur="1" fill="hold">
                                          <p:stCondLst>
                                            <p:cond delay="499"/>
                                          </p:stCondLst>
                                        </p:cTn>
                                        <p:tgtEl>
                                          <p:spTgt spid="7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066800"/>
            <a:ext cx="5005136" cy="369332"/>
          </a:xfrm>
          <a:prstGeom prst="rect">
            <a:avLst/>
          </a:prstGeom>
          <a:noFill/>
        </p:spPr>
        <p:txBody>
          <a:bodyPr wrap="square" rtlCol="0">
            <a:spAutoFit/>
          </a:bodyPr>
          <a:lstStyle/>
          <a:p>
            <a:r>
              <a:rPr lang="en-US" dirty="0" smtClean="0">
                <a:solidFill>
                  <a:schemeClr val="tx1"/>
                </a:solidFill>
              </a:rPr>
              <a:t>Script Identification Results:</a:t>
            </a:r>
          </a:p>
        </p:txBody>
      </p:sp>
      <p:sp>
        <p:nvSpPr>
          <p:cNvPr id="4" name="Title 3"/>
          <p:cNvSpPr txBox="1">
            <a:spLocks/>
          </p:cNvSpPr>
          <p:nvPr/>
        </p:nvSpPr>
        <p:spPr bwMode="auto">
          <a:xfrm>
            <a:off x="381000" y="242249"/>
            <a:ext cx="8205536"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Experiments</a:t>
            </a:r>
            <a:endParaRPr lang="en-US" sz="3600" kern="0" dirty="0">
              <a:solidFill>
                <a:schemeClr val="accent2"/>
              </a:solidFill>
            </a:endParaRPr>
          </a:p>
        </p:txBody>
      </p:sp>
      <p:sp>
        <p:nvSpPr>
          <p:cNvPr id="5" name="TextBox 4"/>
          <p:cNvSpPr txBox="1"/>
          <p:nvPr/>
        </p:nvSpPr>
        <p:spPr>
          <a:xfrm>
            <a:off x="304800" y="1383268"/>
            <a:ext cx="8153400" cy="1477328"/>
          </a:xfrm>
          <a:prstGeom prst="rect">
            <a:avLst/>
          </a:prstGeom>
          <a:noFill/>
        </p:spPr>
        <p:txBody>
          <a:bodyPr wrap="square" rtlCol="0">
            <a:spAutoFit/>
          </a:bodyPr>
          <a:lstStyle/>
          <a:p>
            <a:pPr marL="1028700" lvl="1">
              <a:buFont typeface="Arial" panose="020B0604020202020204" pitchFamily="34" charset="0"/>
              <a:buChar char="•"/>
            </a:pPr>
            <a:r>
              <a:rPr lang="en-US" dirty="0" smtClean="0">
                <a:solidFill>
                  <a:schemeClr val="tx1"/>
                </a:solidFill>
              </a:rPr>
              <a:t>Two groups”</a:t>
            </a:r>
          </a:p>
          <a:p>
            <a:pPr marL="1428750" lvl="2">
              <a:buFont typeface="Arial" panose="020B0604020202020204" pitchFamily="34" charset="0"/>
              <a:buChar char="•"/>
            </a:pPr>
            <a:r>
              <a:rPr lang="en-US" dirty="0" smtClean="0">
                <a:solidFill>
                  <a:schemeClr val="tx1"/>
                </a:solidFill>
              </a:rPr>
              <a:t>South Indian Scripts + English</a:t>
            </a:r>
          </a:p>
          <a:p>
            <a:pPr marL="1428750" lvl="2">
              <a:buFont typeface="Arial" panose="020B0604020202020204" pitchFamily="34" charset="0"/>
              <a:buChar char="•"/>
            </a:pPr>
            <a:r>
              <a:rPr lang="en-US" dirty="0" smtClean="0">
                <a:solidFill>
                  <a:schemeClr val="tx1"/>
                </a:solidFill>
              </a:rPr>
              <a:t>North Indian Scripts + English</a:t>
            </a:r>
          </a:p>
          <a:p>
            <a:pPr marL="1028700" lvl="1">
              <a:buFont typeface="Arial" panose="020B0604020202020204" pitchFamily="34" charset="0"/>
              <a:buChar char="•"/>
            </a:pPr>
            <a:r>
              <a:rPr lang="en-US" dirty="0" smtClean="0">
                <a:solidFill>
                  <a:schemeClr val="tx1"/>
                </a:solidFill>
              </a:rPr>
              <a:t>Training: 100K words from each script</a:t>
            </a:r>
          </a:p>
          <a:p>
            <a:pPr marL="1028700" lvl="1">
              <a:buFont typeface="Arial" panose="020B0604020202020204" pitchFamily="34" charset="0"/>
              <a:buChar char="•"/>
            </a:pPr>
            <a:r>
              <a:rPr lang="en-US" dirty="0" smtClean="0">
                <a:solidFill>
                  <a:schemeClr val="tx1"/>
                </a:solidFill>
              </a:rPr>
              <a:t>Testing: 25K words from each script</a:t>
            </a:r>
          </a:p>
        </p:txBody>
      </p:sp>
      <p:graphicFrame>
        <p:nvGraphicFramePr>
          <p:cNvPr id="3" name="Table 2"/>
          <p:cNvGraphicFramePr>
            <a:graphicFrameLocks noGrp="1"/>
          </p:cNvGraphicFramePr>
          <p:nvPr>
            <p:extLst>
              <p:ext uri="{D42A27DB-BD31-4B8C-83A1-F6EECF244321}">
                <p14:modId xmlns:p14="http://schemas.microsoft.com/office/powerpoint/2010/main" val="1678272372"/>
              </p:ext>
            </p:extLst>
          </p:nvPr>
        </p:nvGraphicFramePr>
        <p:xfrm>
          <a:off x="952500" y="2992120"/>
          <a:ext cx="3162300" cy="2494280"/>
        </p:xfrm>
        <a:graphic>
          <a:graphicData uri="http://schemas.openxmlformats.org/drawingml/2006/table">
            <a:tbl>
              <a:tblPr firstRow="1" bandRow="1">
                <a:tableStyleId>{5C22544A-7EE6-4342-B048-85BDC9FD1C3A}</a:tableStyleId>
              </a:tblPr>
              <a:tblGrid>
                <a:gridCol w="1844675"/>
                <a:gridCol w="1317625"/>
              </a:tblGrid>
              <a:tr h="0">
                <a:tc>
                  <a:txBody>
                    <a:bodyPr/>
                    <a:lstStyle/>
                    <a:p>
                      <a:pPr algn="ctr"/>
                      <a:r>
                        <a:rPr lang="en-US" dirty="0" smtClean="0">
                          <a:latin typeface="+mj-lt"/>
                        </a:rPr>
                        <a:t>North Indian Scripts</a:t>
                      </a:r>
                      <a:endParaRPr lang="en-US" dirty="0">
                        <a:latin typeface="+mj-lt"/>
                      </a:endParaRPr>
                    </a:p>
                  </a:txBody>
                  <a:tcPr/>
                </a:tc>
                <a:tc>
                  <a:txBody>
                    <a:bodyPr/>
                    <a:lstStyle/>
                    <a:p>
                      <a:pPr algn="ctr"/>
                      <a:r>
                        <a:rPr lang="en-US" dirty="0" smtClean="0">
                          <a:latin typeface="+mj-lt"/>
                        </a:rPr>
                        <a:t>Accuracy</a:t>
                      </a:r>
                      <a:endParaRPr lang="en-US" dirty="0">
                        <a:latin typeface="+mj-lt"/>
                      </a:endParaRPr>
                    </a:p>
                  </a:txBody>
                  <a:tcPr/>
                </a:tc>
              </a:tr>
              <a:tr h="370840">
                <a:tc>
                  <a:txBody>
                    <a:bodyPr/>
                    <a:lstStyle/>
                    <a:p>
                      <a:r>
                        <a:rPr lang="en-US" dirty="0" smtClean="0">
                          <a:latin typeface="+mj-lt"/>
                        </a:rPr>
                        <a:t>English</a:t>
                      </a:r>
                      <a:endParaRPr lang="en-US" dirty="0">
                        <a:latin typeface="+mj-lt"/>
                      </a:endParaRPr>
                    </a:p>
                  </a:txBody>
                  <a:tcPr/>
                </a:tc>
                <a:tc>
                  <a:txBody>
                    <a:bodyPr/>
                    <a:lstStyle/>
                    <a:p>
                      <a:pPr algn="ctr"/>
                      <a:r>
                        <a:rPr lang="en-US" dirty="0" smtClean="0">
                          <a:latin typeface="+mj-lt"/>
                        </a:rPr>
                        <a:t>99.99</a:t>
                      </a:r>
                      <a:endParaRPr lang="en-US" dirty="0">
                        <a:latin typeface="+mj-lt"/>
                      </a:endParaRPr>
                    </a:p>
                  </a:txBody>
                  <a:tcPr/>
                </a:tc>
              </a:tr>
              <a:tr h="370840">
                <a:tc>
                  <a:txBody>
                    <a:bodyPr/>
                    <a:lstStyle/>
                    <a:p>
                      <a:r>
                        <a:rPr lang="en-US" dirty="0" smtClean="0">
                          <a:latin typeface="+mj-lt"/>
                        </a:rPr>
                        <a:t>Hindi</a:t>
                      </a:r>
                      <a:endParaRPr lang="en-US" dirty="0">
                        <a:latin typeface="+mj-lt"/>
                      </a:endParaRPr>
                    </a:p>
                  </a:txBody>
                  <a:tcPr/>
                </a:tc>
                <a:tc>
                  <a:txBody>
                    <a:bodyPr/>
                    <a:lstStyle/>
                    <a:p>
                      <a:pPr algn="ctr"/>
                      <a:r>
                        <a:rPr lang="en-US" dirty="0" smtClean="0">
                          <a:latin typeface="+mj-lt"/>
                        </a:rPr>
                        <a:t>98.40</a:t>
                      </a:r>
                      <a:endParaRPr lang="en-US" dirty="0">
                        <a:latin typeface="+mj-lt"/>
                      </a:endParaRPr>
                    </a:p>
                  </a:txBody>
                  <a:tcPr/>
                </a:tc>
              </a:tr>
              <a:tr h="370840">
                <a:tc>
                  <a:txBody>
                    <a:bodyPr/>
                    <a:lstStyle/>
                    <a:p>
                      <a:r>
                        <a:rPr lang="en-US" dirty="0" smtClean="0">
                          <a:latin typeface="+mj-lt"/>
                        </a:rPr>
                        <a:t>Bangla</a:t>
                      </a:r>
                      <a:endParaRPr lang="en-US" dirty="0">
                        <a:latin typeface="+mj-lt"/>
                      </a:endParaRPr>
                    </a:p>
                  </a:txBody>
                  <a:tcPr/>
                </a:tc>
                <a:tc>
                  <a:txBody>
                    <a:bodyPr/>
                    <a:lstStyle/>
                    <a:p>
                      <a:pPr algn="ctr"/>
                      <a:r>
                        <a:rPr lang="en-US" dirty="0" smtClean="0">
                          <a:latin typeface="+mj-lt"/>
                        </a:rPr>
                        <a:t>99.16</a:t>
                      </a:r>
                      <a:endParaRPr lang="en-US" dirty="0">
                        <a:latin typeface="+mj-lt"/>
                      </a:endParaRPr>
                    </a:p>
                  </a:txBody>
                  <a:tcPr/>
                </a:tc>
              </a:tr>
              <a:tr h="370840">
                <a:tc>
                  <a:txBody>
                    <a:bodyPr/>
                    <a:lstStyle/>
                    <a:p>
                      <a:r>
                        <a:rPr lang="en-US" dirty="0" smtClean="0">
                          <a:latin typeface="+mj-lt"/>
                        </a:rPr>
                        <a:t>Gurumukhi</a:t>
                      </a:r>
                      <a:endParaRPr lang="en-US" dirty="0">
                        <a:latin typeface="+mj-lt"/>
                      </a:endParaRPr>
                    </a:p>
                  </a:txBody>
                  <a:tcPr/>
                </a:tc>
                <a:tc>
                  <a:txBody>
                    <a:bodyPr/>
                    <a:lstStyle/>
                    <a:p>
                      <a:pPr algn="ctr"/>
                      <a:r>
                        <a:rPr lang="en-US" dirty="0" smtClean="0">
                          <a:latin typeface="+mj-lt"/>
                        </a:rPr>
                        <a:t>98.63</a:t>
                      </a:r>
                      <a:endParaRPr lang="en-US" dirty="0">
                        <a:latin typeface="+mj-lt"/>
                      </a:endParaRPr>
                    </a:p>
                  </a:txBody>
                  <a:tcPr/>
                </a:tc>
              </a:tr>
              <a:tr h="370840">
                <a:tc>
                  <a:txBody>
                    <a:bodyPr/>
                    <a:lstStyle/>
                    <a:p>
                      <a:r>
                        <a:rPr lang="en-US" dirty="0" smtClean="0">
                          <a:latin typeface="+mj-lt"/>
                        </a:rPr>
                        <a:t>Gujarati</a:t>
                      </a:r>
                      <a:endParaRPr lang="en-US" dirty="0">
                        <a:latin typeface="+mj-lt"/>
                      </a:endParaRPr>
                    </a:p>
                  </a:txBody>
                  <a:tcPr/>
                </a:tc>
                <a:tc>
                  <a:txBody>
                    <a:bodyPr/>
                    <a:lstStyle/>
                    <a:p>
                      <a:pPr algn="ctr"/>
                      <a:r>
                        <a:rPr lang="en-US" dirty="0" smtClean="0">
                          <a:latin typeface="+mj-lt"/>
                        </a:rPr>
                        <a:t>99.29</a:t>
                      </a:r>
                      <a:endParaRPr lang="en-US" dirty="0">
                        <a:latin typeface="+mj-lt"/>
                      </a:endParaRP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25200965"/>
              </p:ext>
            </p:extLst>
          </p:nvPr>
        </p:nvGraphicFramePr>
        <p:xfrm>
          <a:off x="4991100" y="2980174"/>
          <a:ext cx="3238500" cy="2494280"/>
        </p:xfrm>
        <a:graphic>
          <a:graphicData uri="http://schemas.openxmlformats.org/drawingml/2006/table">
            <a:tbl>
              <a:tblPr firstRow="1" bandRow="1">
                <a:tableStyleId>{5C22544A-7EE6-4342-B048-85BDC9FD1C3A}</a:tableStyleId>
              </a:tblPr>
              <a:tblGrid>
                <a:gridCol w="1889125"/>
                <a:gridCol w="1349375"/>
              </a:tblGrid>
              <a:tr h="0">
                <a:tc>
                  <a:txBody>
                    <a:bodyPr/>
                    <a:lstStyle/>
                    <a:p>
                      <a:pPr algn="ctr"/>
                      <a:r>
                        <a:rPr lang="en-US" dirty="0" smtClean="0">
                          <a:latin typeface="+mj-lt"/>
                        </a:rPr>
                        <a:t>South Indian Scripts</a:t>
                      </a:r>
                      <a:endParaRPr lang="en-US" dirty="0">
                        <a:latin typeface="+mj-lt"/>
                      </a:endParaRPr>
                    </a:p>
                  </a:txBody>
                  <a:tcPr/>
                </a:tc>
                <a:tc>
                  <a:txBody>
                    <a:bodyPr/>
                    <a:lstStyle/>
                    <a:p>
                      <a:pPr algn="ctr"/>
                      <a:r>
                        <a:rPr lang="en-US" dirty="0" smtClean="0">
                          <a:latin typeface="+mj-lt"/>
                        </a:rPr>
                        <a:t>Accuracy</a:t>
                      </a:r>
                      <a:endParaRPr lang="en-US" dirty="0">
                        <a:latin typeface="+mj-lt"/>
                      </a:endParaRPr>
                    </a:p>
                  </a:txBody>
                  <a:tcPr/>
                </a:tc>
              </a:tr>
              <a:tr h="370840">
                <a:tc>
                  <a:txBody>
                    <a:bodyPr/>
                    <a:lstStyle/>
                    <a:p>
                      <a:r>
                        <a:rPr lang="en-US" dirty="0" smtClean="0">
                          <a:latin typeface="+mj-lt"/>
                        </a:rPr>
                        <a:t>English</a:t>
                      </a:r>
                      <a:endParaRPr lang="en-US" dirty="0">
                        <a:latin typeface="+mj-lt"/>
                      </a:endParaRPr>
                    </a:p>
                  </a:txBody>
                  <a:tcPr/>
                </a:tc>
                <a:tc>
                  <a:txBody>
                    <a:bodyPr/>
                    <a:lstStyle/>
                    <a:p>
                      <a:pPr algn="ctr"/>
                      <a:r>
                        <a:rPr lang="en-US" dirty="0" smtClean="0">
                          <a:latin typeface="+mj-lt"/>
                        </a:rPr>
                        <a:t>99.98</a:t>
                      </a:r>
                      <a:endParaRPr lang="en-US" dirty="0">
                        <a:latin typeface="+mj-lt"/>
                      </a:endParaRPr>
                    </a:p>
                  </a:txBody>
                  <a:tcPr/>
                </a:tc>
              </a:tr>
              <a:tr h="370840">
                <a:tc>
                  <a:txBody>
                    <a:bodyPr/>
                    <a:lstStyle/>
                    <a:p>
                      <a:r>
                        <a:rPr lang="en-US" dirty="0" smtClean="0">
                          <a:latin typeface="+mj-lt"/>
                        </a:rPr>
                        <a:t>Kannada</a:t>
                      </a:r>
                      <a:endParaRPr lang="en-US" dirty="0">
                        <a:latin typeface="+mj-lt"/>
                      </a:endParaRPr>
                    </a:p>
                  </a:txBody>
                  <a:tcPr/>
                </a:tc>
                <a:tc>
                  <a:txBody>
                    <a:bodyPr/>
                    <a:lstStyle/>
                    <a:p>
                      <a:pPr algn="ctr"/>
                      <a:r>
                        <a:rPr lang="en-US" dirty="0" smtClean="0">
                          <a:latin typeface="+mj-lt"/>
                        </a:rPr>
                        <a:t>98.78</a:t>
                      </a:r>
                      <a:endParaRPr lang="en-US" dirty="0">
                        <a:latin typeface="+mj-lt"/>
                      </a:endParaRPr>
                    </a:p>
                  </a:txBody>
                  <a:tcPr/>
                </a:tc>
              </a:tr>
              <a:tr h="370840">
                <a:tc>
                  <a:txBody>
                    <a:bodyPr/>
                    <a:lstStyle/>
                    <a:p>
                      <a:r>
                        <a:rPr lang="en-US" dirty="0" smtClean="0">
                          <a:latin typeface="+mj-lt"/>
                        </a:rPr>
                        <a:t>Malayalam</a:t>
                      </a:r>
                      <a:endParaRPr lang="en-US" dirty="0">
                        <a:latin typeface="+mj-lt"/>
                      </a:endParaRPr>
                    </a:p>
                  </a:txBody>
                  <a:tcPr/>
                </a:tc>
                <a:tc>
                  <a:txBody>
                    <a:bodyPr/>
                    <a:lstStyle/>
                    <a:p>
                      <a:pPr algn="ctr"/>
                      <a:r>
                        <a:rPr lang="en-US" dirty="0" smtClean="0">
                          <a:latin typeface="+mj-lt"/>
                        </a:rPr>
                        <a:t>99.57</a:t>
                      </a:r>
                      <a:endParaRPr lang="en-US" dirty="0">
                        <a:latin typeface="+mj-lt"/>
                      </a:endParaRPr>
                    </a:p>
                  </a:txBody>
                  <a:tcPr/>
                </a:tc>
              </a:tr>
              <a:tr h="370840">
                <a:tc>
                  <a:txBody>
                    <a:bodyPr/>
                    <a:lstStyle/>
                    <a:p>
                      <a:r>
                        <a:rPr lang="en-US" dirty="0" smtClean="0">
                          <a:latin typeface="+mj-lt"/>
                        </a:rPr>
                        <a:t>Tamil</a:t>
                      </a:r>
                      <a:endParaRPr lang="en-US" dirty="0">
                        <a:latin typeface="+mj-lt"/>
                      </a:endParaRPr>
                    </a:p>
                  </a:txBody>
                  <a:tcPr/>
                </a:tc>
                <a:tc>
                  <a:txBody>
                    <a:bodyPr/>
                    <a:lstStyle/>
                    <a:p>
                      <a:pPr algn="ctr"/>
                      <a:r>
                        <a:rPr lang="en-US" dirty="0" smtClean="0">
                          <a:latin typeface="+mj-lt"/>
                        </a:rPr>
                        <a:t>99.13</a:t>
                      </a:r>
                      <a:endParaRPr lang="en-US" dirty="0">
                        <a:latin typeface="+mj-lt"/>
                      </a:endParaRPr>
                    </a:p>
                  </a:txBody>
                  <a:tcPr/>
                </a:tc>
              </a:tr>
              <a:tr h="370840">
                <a:tc>
                  <a:txBody>
                    <a:bodyPr/>
                    <a:lstStyle/>
                    <a:p>
                      <a:r>
                        <a:rPr lang="en-US" dirty="0" smtClean="0">
                          <a:latin typeface="+mj-lt"/>
                        </a:rPr>
                        <a:t>Telugu</a:t>
                      </a:r>
                      <a:endParaRPr lang="en-US" dirty="0">
                        <a:latin typeface="+mj-lt"/>
                      </a:endParaRPr>
                    </a:p>
                  </a:txBody>
                  <a:tcPr/>
                </a:tc>
                <a:tc>
                  <a:txBody>
                    <a:bodyPr/>
                    <a:lstStyle/>
                    <a:p>
                      <a:pPr algn="ctr"/>
                      <a:r>
                        <a:rPr lang="en-US" dirty="0" smtClean="0">
                          <a:latin typeface="+mj-lt"/>
                        </a:rPr>
                        <a:t>99.15</a:t>
                      </a:r>
                      <a:endParaRPr lang="en-US" dirty="0">
                        <a:latin typeface="+mj-lt"/>
                      </a:endParaRPr>
                    </a:p>
                  </a:txBody>
                  <a:tcPr/>
                </a:tc>
              </a:tr>
            </a:tbl>
          </a:graphicData>
        </a:graphic>
      </p:graphicFrame>
    </p:spTree>
    <p:extLst>
      <p:ext uri="{BB962C8B-B14F-4D97-AF65-F5344CB8AC3E}">
        <p14:creationId xmlns:p14="http://schemas.microsoft.com/office/powerpoint/2010/main" val="764877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066800"/>
            <a:ext cx="5005136" cy="369332"/>
          </a:xfrm>
          <a:prstGeom prst="rect">
            <a:avLst/>
          </a:prstGeom>
          <a:noFill/>
        </p:spPr>
        <p:txBody>
          <a:bodyPr wrap="square" rtlCol="0">
            <a:spAutoFit/>
          </a:bodyPr>
          <a:lstStyle/>
          <a:p>
            <a:r>
              <a:rPr lang="en-US" dirty="0" smtClean="0">
                <a:solidFill>
                  <a:schemeClr val="tx1"/>
                </a:solidFill>
              </a:rPr>
              <a:t>Need of Script Separation Module in OCR</a:t>
            </a:r>
          </a:p>
        </p:txBody>
      </p:sp>
      <p:sp>
        <p:nvSpPr>
          <p:cNvPr id="4" name="Title 3"/>
          <p:cNvSpPr txBox="1">
            <a:spLocks/>
          </p:cNvSpPr>
          <p:nvPr/>
        </p:nvSpPr>
        <p:spPr bwMode="auto">
          <a:xfrm>
            <a:off x="381000" y="242249"/>
            <a:ext cx="8205536"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Experiments</a:t>
            </a:r>
            <a:endParaRPr lang="en-US" sz="3600" kern="0" dirty="0">
              <a:solidFill>
                <a:schemeClr val="accent2"/>
              </a:solidFill>
            </a:endParaRPr>
          </a:p>
        </p:txBody>
      </p:sp>
      <mc:AlternateContent xmlns:mc="http://schemas.openxmlformats.org/markup-compatibility/2006" xmlns:a14="http://schemas.microsoft.com/office/drawing/2010/main">
        <mc:Choice Requires="a14">
          <p:sp>
            <p:nvSpPr>
              <p:cNvPr id="5" name="TextBox 4"/>
              <p:cNvSpPr txBox="1"/>
              <p:nvPr/>
            </p:nvSpPr>
            <p:spPr>
              <a:xfrm>
                <a:off x="-457200" y="1640681"/>
                <a:ext cx="8153400" cy="3693319"/>
              </a:xfrm>
              <a:prstGeom prst="rect">
                <a:avLst/>
              </a:prstGeom>
              <a:noFill/>
            </p:spPr>
            <p:txBody>
              <a:bodyPr wrap="square" rtlCol="0">
                <a:spAutoFit/>
              </a:bodyPr>
              <a:lstStyle/>
              <a:p>
                <a:pPr marL="1028700" lvl="1">
                  <a:buFont typeface="Arial" panose="020B0604020202020204" pitchFamily="34" charset="0"/>
                  <a:buChar char="•"/>
                </a:pPr>
                <a:r>
                  <a:rPr lang="en-US" dirty="0" smtClean="0">
                    <a:solidFill>
                      <a:schemeClr val="tx1"/>
                    </a:solidFill>
                  </a:rPr>
                  <a:t>Bilingual OCR (</a:t>
                </a:r>
                <a14:m>
                  <m:oMath xmlns:m="http://schemas.openxmlformats.org/officeDocument/2006/math">
                    <m:r>
                      <a:rPr lang="en-US" b="0" i="1" smtClean="0">
                        <a:solidFill>
                          <a:schemeClr val="tx1"/>
                        </a:solidFill>
                        <a:latin typeface="Cambria Math" panose="02040503050406030204" pitchFamily="18" charset="0"/>
                      </a:rPr>
                      <m:t>𝑏𝑂𝐶𝑅</m:t>
                    </m:r>
                    <m:r>
                      <a:rPr lang="en-US" b="0" i="1" smtClean="0">
                        <a:solidFill>
                          <a:schemeClr val="tx1"/>
                        </a:solidFill>
                        <a:latin typeface="Cambria Math" panose="02040503050406030204" pitchFamily="18" charset="0"/>
                      </a:rPr>
                      <m:t>)</m:t>
                    </m:r>
                  </m:oMath>
                </a14:m>
                <a:r>
                  <a:rPr lang="en-US" dirty="0" smtClean="0">
                    <a:solidFill>
                      <a:schemeClr val="tx1"/>
                    </a:solidFill>
                  </a:rPr>
                  <a:t> and Trilingual OCR</a:t>
                </a:r>
                <a14:m>
                  <m:oMath xmlns:m="http://schemas.openxmlformats.org/officeDocument/2006/math">
                    <m:r>
                      <a:rPr lang="en-US" b="0" i="0"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𝑡𝑂𝐶𝑅</m:t>
                    </m:r>
                    <m:r>
                      <a:rPr lang="en-US" b="0" i="1" smtClean="0">
                        <a:solidFill>
                          <a:schemeClr val="tx1"/>
                        </a:solidFill>
                        <a:latin typeface="Cambria Math" panose="02040503050406030204" pitchFamily="18" charset="0"/>
                      </a:rPr>
                      <m:t>)</m:t>
                    </m:r>
                  </m:oMath>
                </a14:m>
                <a:r>
                  <a:rPr lang="en-US" dirty="0" smtClean="0">
                    <a:solidFill>
                      <a:schemeClr val="tx1"/>
                    </a:solidFill>
                  </a:rPr>
                  <a:t> are trained.</a:t>
                </a:r>
              </a:p>
              <a:p>
                <a:pPr lvl="1" indent="0"/>
                <a:endParaRPr lang="en-US" dirty="0" smtClean="0">
                  <a:solidFill>
                    <a:schemeClr val="tx1"/>
                  </a:solidFill>
                </a:endParaRPr>
              </a:p>
              <a:p>
                <a:pPr marL="1028700" lvl="1">
                  <a:buFont typeface="Arial" panose="020B0604020202020204" pitchFamily="34" charset="0"/>
                  <a:buChar char="•"/>
                </a:pPr>
                <a14:m>
                  <m:oMath xmlns:m="http://schemas.openxmlformats.org/officeDocument/2006/math">
                    <m:r>
                      <a:rPr lang="en-US" i="1">
                        <a:solidFill>
                          <a:schemeClr val="tx1"/>
                        </a:solidFill>
                        <a:latin typeface="Cambria Math" panose="02040503050406030204" pitchFamily="18" charset="0"/>
                      </a:rPr>
                      <m:t>𝑏𝑂𝐶𝑅</m:t>
                    </m:r>
                    <m:r>
                      <m:rPr>
                        <m:sty m:val="p"/>
                      </m:rPr>
                      <a:rPr lang="en-US" b="0" i="0" smtClean="0">
                        <a:solidFill>
                          <a:schemeClr val="tx1"/>
                        </a:solidFill>
                        <a:latin typeface="Cambria Math" panose="02040503050406030204" pitchFamily="18" charset="0"/>
                      </a:rPr>
                      <m:t>s</m:t>
                    </m:r>
                  </m:oMath>
                </a14:m>
                <a:r>
                  <a:rPr lang="en-US" dirty="0" smtClean="0">
                    <a:solidFill>
                      <a:schemeClr val="tx1"/>
                    </a:solidFill>
                  </a:rPr>
                  <a:t> are:</a:t>
                </a:r>
              </a:p>
              <a:p>
                <a:pPr marL="1428750" lvl="2">
                  <a:buFont typeface="Arial" panose="020B0604020202020204" pitchFamily="34" charset="0"/>
                  <a:buChar char="•"/>
                </a:pPr>
                <a:r>
                  <a:rPr lang="en-US" dirty="0" smtClean="0">
                    <a:solidFill>
                      <a:schemeClr val="tx1"/>
                    </a:solidFill>
                  </a:rPr>
                  <a:t>English + Hindi – </a:t>
                </a:r>
                <a14:m>
                  <m:oMath xmlns:m="http://schemas.openxmlformats.org/officeDocument/2006/math">
                    <m:r>
                      <a:rPr lang="en-US" b="0" i="1" smtClean="0">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1</m:t>
                    </m:r>
                  </m:oMath>
                </a14:m>
                <a:endParaRPr lang="en-US" dirty="0" smtClean="0">
                  <a:solidFill>
                    <a:srgbClr val="FF0000"/>
                  </a:solidFill>
                </a:endParaRPr>
              </a:p>
              <a:p>
                <a:pPr marL="1428750" lvl="2">
                  <a:buFont typeface="Arial" panose="020B0604020202020204" pitchFamily="34" charset="0"/>
                  <a:buChar char="•"/>
                </a:pPr>
                <a:r>
                  <a:rPr lang="en-US" dirty="0" smtClean="0">
                    <a:solidFill>
                      <a:schemeClr val="tx1"/>
                    </a:solidFill>
                  </a:rPr>
                  <a:t>English + Bangla – </a:t>
                </a:r>
                <a14:m>
                  <m:oMath xmlns:m="http://schemas.openxmlformats.org/officeDocument/2006/math">
                    <m:r>
                      <a:rPr lang="en-US" i="1" smtClean="0">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2</m:t>
                    </m:r>
                  </m:oMath>
                </a14:m>
                <a:endParaRPr lang="en-US" dirty="0" smtClean="0">
                  <a:solidFill>
                    <a:schemeClr val="tx1"/>
                  </a:solidFill>
                </a:endParaRPr>
              </a:p>
              <a:p>
                <a:pPr marL="1428750" lvl="2">
                  <a:buFont typeface="Arial" panose="020B0604020202020204" pitchFamily="34" charset="0"/>
                  <a:buChar char="•"/>
                </a:pPr>
                <a:r>
                  <a:rPr lang="en-US" dirty="0" smtClean="0">
                    <a:solidFill>
                      <a:schemeClr val="tx1"/>
                    </a:solidFill>
                  </a:rPr>
                  <a:t>English + Kannada – </a:t>
                </a:r>
                <a14:m>
                  <m:oMath xmlns:m="http://schemas.openxmlformats.org/officeDocument/2006/math">
                    <m:r>
                      <a:rPr lang="en-US" i="1" smtClean="0">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3</m:t>
                    </m:r>
                  </m:oMath>
                </a14:m>
                <a:endParaRPr lang="en-US" dirty="0" smtClean="0">
                  <a:solidFill>
                    <a:schemeClr val="tx1"/>
                  </a:solidFill>
                </a:endParaRPr>
              </a:p>
              <a:p>
                <a:pPr marL="1428750" lvl="2">
                  <a:buFont typeface="Arial" panose="020B0604020202020204" pitchFamily="34" charset="0"/>
                  <a:buChar char="•"/>
                </a:pPr>
                <a:endParaRPr lang="en-US" dirty="0" smtClean="0">
                  <a:solidFill>
                    <a:schemeClr val="tx1"/>
                  </a:solidFill>
                </a:endParaRPr>
              </a:p>
              <a:p>
                <a:pPr marL="1028700" lvl="1">
                  <a:buFont typeface="Arial" panose="020B0604020202020204" pitchFamily="34" charset="0"/>
                  <a:buChar char="•"/>
                </a:pPr>
                <a14:m>
                  <m:oMath xmlns:m="http://schemas.openxmlformats.org/officeDocument/2006/math">
                    <m:r>
                      <a:rPr lang="en-US" i="1">
                        <a:solidFill>
                          <a:schemeClr val="tx1"/>
                        </a:solidFill>
                        <a:latin typeface="Cambria Math" panose="02040503050406030204" pitchFamily="18" charset="0"/>
                      </a:rPr>
                      <m:t>𝑡𝑂𝐶𝑅</m:t>
                    </m:r>
                    <m:r>
                      <m:rPr>
                        <m:sty m:val="p"/>
                      </m:rPr>
                      <a:rPr lang="en-US" b="0" i="0" smtClean="0">
                        <a:solidFill>
                          <a:schemeClr val="tx1"/>
                        </a:solidFill>
                        <a:latin typeface="Cambria Math" panose="02040503050406030204" pitchFamily="18" charset="0"/>
                      </a:rPr>
                      <m:t>s</m:t>
                    </m:r>
                  </m:oMath>
                </a14:m>
                <a:r>
                  <a:rPr lang="en-US" dirty="0" smtClean="0">
                    <a:solidFill>
                      <a:schemeClr val="tx1"/>
                    </a:solidFill>
                  </a:rPr>
                  <a:t> are:</a:t>
                </a:r>
              </a:p>
              <a:p>
                <a:pPr marL="1428750" lvl="2">
                  <a:buFont typeface="Arial" panose="020B0604020202020204" pitchFamily="34" charset="0"/>
                  <a:buChar char="•"/>
                </a:pPr>
                <a:r>
                  <a:rPr lang="en-US" dirty="0" smtClean="0">
                    <a:solidFill>
                      <a:schemeClr val="tx1"/>
                    </a:solidFill>
                  </a:rPr>
                  <a:t>English + Hindi + Bangla – </a:t>
                </a:r>
                <a14:m>
                  <m:oMath xmlns:m="http://schemas.openxmlformats.org/officeDocument/2006/math">
                    <m:r>
                      <a:rPr lang="en-US" b="0" i="1" smtClean="0">
                        <a:solidFill>
                          <a:srgbClr val="00B050"/>
                        </a:solidFill>
                        <a:latin typeface="Cambria Math" panose="02040503050406030204" pitchFamily="18" charset="0"/>
                      </a:rPr>
                      <m:t>𝑇</m:t>
                    </m:r>
                    <m:r>
                      <a:rPr lang="en-US" b="0" i="1" smtClean="0">
                        <a:solidFill>
                          <a:srgbClr val="00B050"/>
                        </a:solidFill>
                        <a:latin typeface="Cambria Math" panose="02040503050406030204" pitchFamily="18" charset="0"/>
                      </a:rPr>
                      <m:t>1</m:t>
                    </m:r>
                  </m:oMath>
                </a14:m>
                <a:endParaRPr lang="en-US" b="0" dirty="0" smtClean="0">
                  <a:solidFill>
                    <a:schemeClr val="tx1"/>
                  </a:solidFill>
                </a:endParaRPr>
              </a:p>
              <a:p>
                <a:pPr marL="1428750" lvl="2">
                  <a:buFont typeface="Arial" panose="020B0604020202020204" pitchFamily="34" charset="0"/>
                  <a:buChar char="•"/>
                </a:pPr>
                <a:r>
                  <a:rPr lang="en-US" dirty="0" smtClean="0">
                    <a:solidFill>
                      <a:schemeClr val="tx1"/>
                    </a:solidFill>
                  </a:rPr>
                  <a:t>English + Kannada + Telugu – </a:t>
                </a:r>
                <a14:m>
                  <m:oMath xmlns:m="http://schemas.openxmlformats.org/officeDocument/2006/math">
                    <m:r>
                      <a:rPr lang="en-US" i="1" smtClean="0">
                        <a:solidFill>
                          <a:srgbClr val="00B050"/>
                        </a:solidFill>
                        <a:latin typeface="Cambria Math" panose="02040503050406030204" pitchFamily="18" charset="0"/>
                      </a:rPr>
                      <m:t>𝑇</m:t>
                    </m:r>
                    <m:r>
                      <a:rPr lang="en-US" b="0" i="1" smtClean="0">
                        <a:solidFill>
                          <a:srgbClr val="00B050"/>
                        </a:solidFill>
                        <a:latin typeface="Cambria Math" panose="02040503050406030204" pitchFamily="18" charset="0"/>
                      </a:rPr>
                      <m:t>2</m:t>
                    </m:r>
                  </m:oMath>
                </a14:m>
                <a:endParaRPr lang="en-US" b="0" dirty="0" smtClean="0">
                  <a:solidFill>
                    <a:schemeClr val="tx1"/>
                  </a:solidFill>
                </a:endParaRPr>
              </a:p>
              <a:p>
                <a:pPr marL="1428750" lvl="2">
                  <a:buFont typeface="Arial" panose="020B0604020202020204" pitchFamily="34" charset="0"/>
                  <a:buChar char="•"/>
                </a:pPr>
                <a:endParaRPr lang="en-US" dirty="0" smtClean="0">
                  <a:solidFill>
                    <a:schemeClr val="tx1"/>
                  </a:solidFill>
                </a:endParaRPr>
              </a:p>
              <a:p>
                <a:pPr marL="1028700" lvl="1">
                  <a:buFont typeface="Arial" panose="020B0604020202020204" pitchFamily="34" charset="0"/>
                  <a:buChar char="•"/>
                </a:pPr>
                <a:r>
                  <a:rPr lang="en-US" dirty="0" smtClean="0">
                    <a:solidFill>
                      <a:schemeClr val="tx1"/>
                    </a:solidFill>
                  </a:rPr>
                  <a:t>A</a:t>
                </a:r>
                <a14:m>
                  <m:oMath xmlns:m="http://schemas.openxmlformats.org/officeDocument/2006/math">
                    <m:r>
                      <a:rPr lang="en-US" b="0" i="0"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h𝑂𝐶𝑅</m:t>
                    </m:r>
                  </m:oMath>
                </a14:m>
                <a:r>
                  <a:rPr lang="en-US" dirty="0" smtClean="0">
                    <a:solidFill>
                      <a:schemeClr val="tx1"/>
                    </a:solidFill>
                  </a:rPr>
                  <a:t> (hierarchical system) which constitutes a script separation module and script/language specific OCRs.</a:t>
                </a:r>
              </a:p>
            </p:txBody>
          </p:sp>
        </mc:Choice>
        <mc:Fallback xmlns="">
          <p:sp>
            <p:nvSpPr>
              <p:cNvPr id="5" name="TextBox 4"/>
              <p:cNvSpPr txBox="1">
                <a:spLocks noRot="1" noChangeAspect="1" noMove="1" noResize="1" noEditPoints="1" noAdjustHandles="1" noChangeArrowheads="1" noChangeShapeType="1" noTextEdit="1"/>
              </p:cNvSpPr>
              <p:nvPr/>
            </p:nvSpPr>
            <p:spPr>
              <a:xfrm>
                <a:off x="-457200" y="1640681"/>
                <a:ext cx="8153400" cy="3693319"/>
              </a:xfrm>
              <a:prstGeom prst="rect">
                <a:avLst/>
              </a:prstGeom>
              <a:blipFill rotWithShape="0">
                <a:blip r:embed="rId3"/>
                <a:stretch>
                  <a:fillRect t="-825" b="-1650"/>
                </a:stretch>
              </a:blipFill>
            </p:spPr>
            <p:txBody>
              <a:bodyPr/>
              <a:lstStyle/>
              <a:p>
                <a:r>
                  <a:rPr lang="en-US">
                    <a:noFill/>
                  </a:rPr>
                  <a:t> </a:t>
                </a:r>
              </a:p>
            </p:txBody>
          </p:sp>
        </mc:Fallback>
      </mc:AlternateContent>
    </p:spTree>
    <p:extLst>
      <p:ext uri="{BB962C8B-B14F-4D97-AF65-F5344CB8AC3E}">
        <p14:creationId xmlns:p14="http://schemas.microsoft.com/office/powerpoint/2010/main" val="34359804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57200" y="1066800"/>
                <a:ext cx="5005136" cy="369332"/>
              </a:xfrm>
              <a:prstGeom prst="rect">
                <a:avLst/>
              </a:prstGeom>
              <a:noFill/>
            </p:spPr>
            <p:txBody>
              <a:bodyPr wrap="square" rtlCol="0">
                <a:spAutoFit/>
              </a:bodyPr>
              <a:lstStyle/>
              <a:p>
                <a:r>
                  <a:rPr lang="en-US" dirty="0" smtClean="0">
                    <a:solidFill>
                      <a:schemeClr val="tx1"/>
                    </a:solidFill>
                  </a:rPr>
                  <a:t>Comparison of </a:t>
                </a:r>
                <a14:m>
                  <m:oMath xmlns:m="http://schemas.openxmlformats.org/officeDocument/2006/math">
                    <m:r>
                      <a:rPr lang="en-US" i="1">
                        <a:solidFill>
                          <a:schemeClr val="tx1"/>
                        </a:solidFill>
                        <a:latin typeface="Cambria Math" panose="02040503050406030204" pitchFamily="18" charset="0"/>
                      </a:rPr>
                      <m:t>𝑏𝑂𝐶𝑅</m:t>
                    </m:r>
                  </m:oMath>
                </a14:m>
                <a:r>
                  <a:rPr lang="en-US" dirty="0" smtClean="0">
                    <a:solidFill>
                      <a:schemeClr val="tx1"/>
                    </a:solidFill>
                  </a:rPr>
                  <a:t>, </a:t>
                </a:r>
                <a14:m>
                  <m:oMath xmlns:m="http://schemas.openxmlformats.org/officeDocument/2006/math">
                    <m:r>
                      <m:rPr>
                        <m:sty m:val="p"/>
                      </m:rPr>
                      <a:rPr lang="en-US" b="0" i="0" smtClean="0">
                        <a:solidFill>
                          <a:schemeClr val="tx1"/>
                        </a:solidFill>
                        <a:latin typeface="Cambria Math" panose="02040503050406030204" pitchFamily="18" charset="0"/>
                      </a:rPr>
                      <m:t>t</m:t>
                    </m:r>
                    <m:r>
                      <a:rPr lang="en-US" i="1">
                        <a:solidFill>
                          <a:schemeClr val="tx1"/>
                        </a:solidFill>
                        <a:latin typeface="Cambria Math" panose="02040503050406030204" pitchFamily="18" charset="0"/>
                      </a:rPr>
                      <m:t>𝑂𝐶𝑅</m:t>
                    </m:r>
                  </m:oMath>
                </a14:m>
                <a:r>
                  <a:rPr lang="en-US" dirty="0" smtClean="0">
                    <a:solidFill>
                      <a:schemeClr val="tx1"/>
                    </a:solidFill>
                  </a:rPr>
                  <a:t> with </a:t>
                </a:r>
                <a14:m>
                  <m:oMath xmlns:m="http://schemas.openxmlformats.org/officeDocument/2006/math">
                    <m:r>
                      <m:rPr>
                        <m:sty m:val="p"/>
                      </m:rPr>
                      <a:rPr lang="en-US" b="0" i="0" smtClean="0">
                        <a:solidFill>
                          <a:schemeClr val="tx1"/>
                        </a:solidFill>
                        <a:latin typeface="Cambria Math" panose="02040503050406030204" pitchFamily="18" charset="0"/>
                      </a:rPr>
                      <m:t>h</m:t>
                    </m:r>
                    <m:r>
                      <a:rPr lang="en-US" i="1">
                        <a:solidFill>
                          <a:schemeClr val="tx1"/>
                        </a:solidFill>
                        <a:latin typeface="Cambria Math" panose="02040503050406030204" pitchFamily="18" charset="0"/>
                      </a:rPr>
                      <m:t>𝑂𝐶𝑅</m:t>
                    </m:r>
                  </m:oMath>
                </a14:m>
                <a:r>
                  <a:rPr lang="en-US" dirty="0" smtClean="0">
                    <a:solidFill>
                      <a:schemeClr val="tx1"/>
                    </a:solidFill>
                  </a:rPr>
                  <a:t> </a:t>
                </a:r>
              </a:p>
            </p:txBody>
          </p:sp>
        </mc:Choice>
        <mc:Fallback xmlns="">
          <p:sp>
            <p:nvSpPr>
              <p:cNvPr id="2" name="TextBox 1"/>
              <p:cNvSpPr txBox="1">
                <a:spLocks noRot="1" noChangeAspect="1" noMove="1" noResize="1" noEditPoints="1" noAdjustHandles="1" noChangeArrowheads="1" noChangeShapeType="1" noTextEdit="1"/>
              </p:cNvSpPr>
              <p:nvPr/>
            </p:nvSpPr>
            <p:spPr>
              <a:xfrm>
                <a:off x="457200" y="1066800"/>
                <a:ext cx="5005136" cy="369332"/>
              </a:xfrm>
              <a:prstGeom prst="rect">
                <a:avLst/>
              </a:prstGeom>
              <a:blipFill rotWithShape="0">
                <a:blip r:embed="rId3"/>
                <a:stretch>
                  <a:fillRect l="-974" t="-8197" b="-24590"/>
                </a:stretch>
              </a:blipFill>
            </p:spPr>
            <p:txBody>
              <a:bodyPr/>
              <a:lstStyle/>
              <a:p>
                <a:r>
                  <a:rPr lang="en-US">
                    <a:noFill/>
                  </a:rPr>
                  <a:t> </a:t>
                </a:r>
              </a:p>
            </p:txBody>
          </p:sp>
        </mc:Fallback>
      </mc:AlternateContent>
      <p:sp>
        <p:nvSpPr>
          <p:cNvPr id="4" name="Title 3"/>
          <p:cNvSpPr txBox="1">
            <a:spLocks/>
          </p:cNvSpPr>
          <p:nvPr/>
        </p:nvSpPr>
        <p:spPr bwMode="auto">
          <a:xfrm>
            <a:off x="381000" y="242249"/>
            <a:ext cx="8205536"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Experiments</a:t>
            </a:r>
            <a:endParaRPr lang="en-US" sz="3600" kern="0" dirty="0">
              <a:solidFill>
                <a:schemeClr val="accent2"/>
              </a:solidFill>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882493953"/>
                  </p:ext>
                </p:extLst>
              </p:nvPr>
            </p:nvGraphicFramePr>
            <p:xfrm>
              <a:off x="533398" y="1676400"/>
              <a:ext cx="8437473" cy="1752600"/>
            </p:xfrm>
            <a:graphic>
              <a:graphicData uri="http://schemas.openxmlformats.org/drawingml/2006/table">
                <a:tbl>
                  <a:tblPr firstRow="1" bandRow="1">
                    <a:tableStyleId>{5C22544A-7EE6-4342-B048-85BDC9FD1C3A}</a:tableStyleId>
                  </a:tblPr>
                  <a:tblGrid>
                    <a:gridCol w="1143000"/>
                    <a:gridCol w="749710"/>
                    <a:gridCol w="621890"/>
                    <a:gridCol w="539627"/>
                    <a:gridCol w="533400"/>
                    <a:gridCol w="542003"/>
                    <a:gridCol w="608371"/>
                    <a:gridCol w="540774"/>
                    <a:gridCol w="675968"/>
                    <a:gridCol w="725212"/>
                    <a:gridCol w="608371"/>
                    <a:gridCol w="539545"/>
                    <a:gridCol w="609602"/>
                  </a:tblGrid>
                  <a:tr h="337039">
                    <a:tc>
                      <a:txBody>
                        <a:bodyPr/>
                        <a:lstStyle/>
                        <a:p>
                          <a:endParaRPr lang="en-US" sz="1400" dirty="0">
                            <a:latin typeface="+mj-lt"/>
                          </a:endParaRPr>
                        </a:p>
                      </a:txBody>
                      <a:tcPr anchor="ctr"/>
                    </a:tc>
                    <a:tc gridSpan="8">
                      <a:txBody>
                        <a:bodyPr/>
                        <a:lstStyle/>
                        <a:p>
                          <a:pPr algn="ctr"/>
                          <a:r>
                            <a:rPr lang="en-US" sz="1400" dirty="0" smtClean="0">
                              <a:latin typeface="+mj-lt"/>
                            </a:rPr>
                            <a:t>L1+L2</a:t>
                          </a:r>
                          <a:endParaRPr lang="en-US" sz="1400" dirty="0">
                            <a:latin typeface="+mj-lt"/>
                          </a:endParaRPr>
                        </a:p>
                      </a:txBody>
                      <a:tcPr anchor="ct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c hMerge="1">
                      <a:txBody>
                        <a:bodyPr/>
                        <a:lstStyle/>
                        <a:p>
                          <a:endParaRPr lang="en-US" dirty="0"/>
                        </a:p>
                      </a:txBody>
                      <a:tcPr/>
                    </a:tc>
                    <a:tc gridSpan="4">
                      <a:txBody>
                        <a:bodyPr/>
                        <a:lstStyle/>
                        <a:p>
                          <a:pPr algn="ctr"/>
                          <a:r>
                            <a:rPr lang="en-US" sz="1400" dirty="0" smtClean="0">
                              <a:latin typeface="+mj-lt"/>
                            </a:rPr>
                            <a:t>L1+L2+L3</a:t>
                          </a:r>
                          <a:endParaRPr lang="en-US" sz="1400" dirty="0">
                            <a:latin typeface="+mj-lt"/>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39261">
                    <a:tc>
                      <a:txBody>
                        <a:bodyPr/>
                        <a:lstStyle/>
                        <a:p>
                          <a:r>
                            <a:rPr lang="en-US" sz="1400" b="0" i="0" u="none" strike="noStrike" kern="1200" baseline="0" dirty="0" smtClean="0">
                              <a:solidFill>
                                <a:schemeClr val="dk1"/>
                              </a:solidFill>
                              <a:latin typeface="+mj-lt"/>
                              <a:ea typeface="+mn-ea"/>
                              <a:cs typeface="+mn-cs"/>
                            </a:rPr>
                            <a:t>(Bi/Tri)-lingual</a:t>
                          </a:r>
                          <a:endParaRPr lang="en-US" sz="1400" dirty="0">
                            <a:latin typeface="+mj-lt"/>
                          </a:endParaRPr>
                        </a:p>
                      </a:txBody>
                      <a:tcPr anchor="ctr"/>
                    </a:tc>
                    <a:tc gridSpan="2">
                      <a:txBody>
                        <a:bodyPr/>
                        <a:lstStyle/>
                        <a:p>
                          <a:pPr algn="ctr"/>
                          <a:r>
                            <a:rPr lang="en-US" sz="1400" dirty="0" smtClean="0">
                              <a:solidFill>
                                <a:srgbClr val="FF0000"/>
                              </a:solidFill>
                              <a:latin typeface="+mj-lt"/>
                            </a:rPr>
                            <a:t>B1</a:t>
                          </a:r>
                          <a:endParaRPr lang="en-US" sz="1400" dirty="0">
                            <a:solidFill>
                              <a:srgbClr val="FF0000"/>
                            </a:solidFill>
                            <a:latin typeface="+mj-lt"/>
                          </a:endParaRPr>
                        </a:p>
                      </a:txBody>
                      <a:tcPr anchor="ctr"/>
                    </a:tc>
                    <a:tc hMerge="1">
                      <a:txBody>
                        <a:bodyPr/>
                        <a:lstStyle/>
                        <a:p>
                          <a:endParaRPr lang="en-US"/>
                        </a:p>
                      </a:txBody>
                      <a:tcPr/>
                    </a:tc>
                    <a:tc gridSpan="2">
                      <a:txBody>
                        <a:bodyPr/>
                        <a:lstStyle/>
                        <a:p>
                          <a:pPr algn="ctr"/>
                          <a:r>
                            <a:rPr lang="en-US" sz="1400" dirty="0" smtClean="0">
                              <a:solidFill>
                                <a:srgbClr val="FF0000"/>
                              </a:solidFill>
                              <a:latin typeface="+mj-lt"/>
                            </a:rPr>
                            <a:t>B2</a:t>
                          </a:r>
                          <a:endParaRPr lang="en-US" sz="1400" dirty="0">
                            <a:solidFill>
                              <a:srgbClr val="FF0000"/>
                            </a:solidFill>
                            <a:latin typeface="+mj-lt"/>
                          </a:endParaRPr>
                        </a:p>
                      </a:txBody>
                      <a:tcPr anchor="ctr"/>
                    </a:tc>
                    <a:tc hMerge="1">
                      <a:txBody>
                        <a:bodyPr/>
                        <a:lstStyle/>
                        <a:p>
                          <a:endParaRPr lang="en-US" dirty="0"/>
                        </a:p>
                      </a:txBody>
                      <a:tcPr/>
                    </a:tc>
                    <a:tc gridSpan="2">
                      <a:txBody>
                        <a:bodyPr/>
                        <a:lstStyle/>
                        <a:p>
                          <a:pPr algn="ctr"/>
                          <a:r>
                            <a:rPr lang="en-US" sz="1400" dirty="0" smtClean="0">
                              <a:solidFill>
                                <a:srgbClr val="FF0000"/>
                              </a:solidFill>
                              <a:latin typeface="+mj-lt"/>
                            </a:rPr>
                            <a:t>B3</a:t>
                          </a:r>
                          <a:endParaRPr lang="en-US" sz="1400" dirty="0">
                            <a:solidFill>
                              <a:srgbClr val="FF0000"/>
                            </a:solidFill>
                            <a:latin typeface="+mj-lt"/>
                          </a:endParaRPr>
                        </a:p>
                      </a:txBody>
                      <a:tcPr anchor="ctr"/>
                    </a:tc>
                    <a:tc hMerge="1">
                      <a:txBody>
                        <a:bodyPr/>
                        <a:lstStyle/>
                        <a:p>
                          <a:endParaRPr lang="en-US" dirty="0"/>
                        </a:p>
                      </a:txBody>
                      <a:tcPr/>
                    </a:tc>
                    <a:tc gridSpan="2">
                      <a:txBody>
                        <a:bodyPr/>
                        <a:lstStyle/>
                        <a:p>
                          <a:pPr algn="ctr"/>
                          <a:r>
                            <a:rPr lang="en-US" sz="1400" dirty="0" smtClean="0">
                              <a:solidFill>
                                <a:srgbClr val="FF0000"/>
                              </a:solidFill>
                              <a:latin typeface="+mj-lt"/>
                            </a:rPr>
                            <a:t>B4</a:t>
                          </a:r>
                          <a:endParaRPr lang="en-US" sz="1400" dirty="0">
                            <a:solidFill>
                              <a:srgbClr val="FF0000"/>
                            </a:solidFill>
                            <a:latin typeface="+mj-lt"/>
                          </a:endParaRPr>
                        </a:p>
                      </a:txBody>
                      <a:tcPr anchor="ctr"/>
                    </a:tc>
                    <a:tc hMerge="1">
                      <a:txBody>
                        <a:bodyPr/>
                        <a:lstStyle/>
                        <a:p>
                          <a:endParaRPr lang="en-US" dirty="0"/>
                        </a:p>
                      </a:txBody>
                      <a:tcPr/>
                    </a:tc>
                    <a:tc gridSpan="2">
                      <a:txBody>
                        <a:bodyPr/>
                        <a:lstStyle/>
                        <a:p>
                          <a:pPr algn="ctr"/>
                          <a:r>
                            <a:rPr lang="en-US" sz="1400" dirty="0" smtClean="0">
                              <a:solidFill>
                                <a:srgbClr val="00B050"/>
                              </a:solidFill>
                              <a:latin typeface="+mj-lt"/>
                            </a:rPr>
                            <a:t>T1</a:t>
                          </a:r>
                          <a:endParaRPr lang="en-US" sz="1400" dirty="0">
                            <a:solidFill>
                              <a:srgbClr val="00B050"/>
                            </a:solidFill>
                            <a:latin typeface="+mj-lt"/>
                          </a:endParaRPr>
                        </a:p>
                      </a:txBody>
                      <a:tcPr anchor="ctr"/>
                    </a:tc>
                    <a:tc hMerge="1">
                      <a:txBody>
                        <a:bodyPr/>
                        <a:lstStyle/>
                        <a:p>
                          <a:endParaRPr lang="en-US" dirty="0"/>
                        </a:p>
                      </a:txBody>
                      <a:tcPr/>
                    </a:tc>
                    <a:tc gridSpan="2">
                      <a:txBody>
                        <a:bodyPr/>
                        <a:lstStyle/>
                        <a:p>
                          <a:pPr algn="ctr"/>
                          <a:r>
                            <a:rPr lang="en-US" sz="1400" dirty="0" smtClean="0">
                              <a:solidFill>
                                <a:srgbClr val="00B050"/>
                              </a:solidFill>
                              <a:latin typeface="+mj-lt"/>
                            </a:rPr>
                            <a:t>T2</a:t>
                          </a:r>
                          <a:endParaRPr lang="en-US" sz="1400" dirty="0">
                            <a:solidFill>
                              <a:srgbClr val="00B050"/>
                            </a:solidFill>
                            <a:latin typeface="+mj-lt"/>
                          </a:endParaRPr>
                        </a:p>
                      </a:txBody>
                      <a:tcPr anchor="ctr"/>
                    </a:tc>
                    <a:tc hMerge="1">
                      <a:txBody>
                        <a:bodyPr/>
                        <a:lstStyle/>
                        <a:p>
                          <a:endParaRPr lang="en-US" dirty="0"/>
                        </a:p>
                      </a:txBody>
                      <a:tcPr/>
                    </a:tc>
                  </a:tr>
                  <a:tr h="337039">
                    <a:tc>
                      <a:txBody>
                        <a:bodyPr/>
                        <a:lstStyle/>
                        <a:p>
                          <a:r>
                            <a:rPr lang="en-US" sz="1400" dirty="0" smtClean="0">
                              <a:latin typeface="+mj-lt"/>
                            </a:rPr>
                            <a:t>OCR</a:t>
                          </a:r>
                          <a:endParaRPr lang="en-US" sz="1400" dirty="0">
                            <a:latin typeface="+mj-lt"/>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𝑏</m:t>
                                </m:r>
                              </m:oMath>
                            </m:oMathPara>
                          </a14:m>
                          <a:endParaRPr lang="en-US" sz="14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h</m:t>
                                </m:r>
                              </m:oMath>
                            </m:oMathPara>
                          </a14:m>
                          <a:endParaRPr lang="en-US" sz="1400" dirty="0">
                            <a:latin typeface="+mj-lt"/>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𝑏</m:t>
                                </m:r>
                              </m:oMath>
                            </m:oMathPara>
                          </a14:m>
                          <a:endParaRPr lang="en-US" sz="14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h</m:t>
                                </m:r>
                              </m:oMath>
                            </m:oMathPara>
                          </a14:m>
                          <a:endParaRPr lang="en-US" sz="1400" dirty="0">
                            <a:latin typeface="+mj-lt"/>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𝑏</m:t>
                                </m:r>
                              </m:oMath>
                            </m:oMathPara>
                          </a14:m>
                          <a:endParaRPr lang="en-US" sz="14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h</m:t>
                                </m:r>
                              </m:oMath>
                            </m:oMathPara>
                          </a14:m>
                          <a:endParaRPr lang="en-US" sz="1400" dirty="0">
                            <a:latin typeface="+mj-lt"/>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𝑏</m:t>
                                </m:r>
                              </m:oMath>
                            </m:oMathPara>
                          </a14:m>
                          <a:endParaRPr lang="en-US" sz="14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h</m:t>
                                </m:r>
                              </m:oMath>
                            </m:oMathPara>
                          </a14:m>
                          <a:endParaRPr lang="en-US" sz="1400" dirty="0">
                            <a:latin typeface="+mj-lt"/>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𝑡</m:t>
                                </m:r>
                              </m:oMath>
                            </m:oMathPara>
                          </a14:m>
                          <a:endParaRPr lang="en-US" sz="14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h</m:t>
                                </m:r>
                              </m:oMath>
                            </m:oMathPara>
                          </a14:m>
                          <a:endParaRPr lang="en-US" sz="1400" dirty="0">
                            <a:latin typeface="+mj-lt"/>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𝑡</m:t>
                                </m:r>
                              </m:oMath>
                            </m:oMathPara>
                          </a14:m>
                          <a:endParaRPr lang="en-US" sz="14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h</m:t>
                                </m:r>
                              </m:oMath>
                            </m:oMathPara>
                          </a14:m>
                          <a:endParaRPr lang="en-US" sz="1400" dirty="0">
                            <a:latin typeface="+mj-lt"/>
                          </a:endParaRPr>
                        </a:p>
                      </a:txBody>
                      <a:tcPr anchor="ctr"/>
                    </a:tc>
                  </a:tr>
                  <a:tr h="539261">
                    <a:tc>
                      <a:txBody>
                        <a:bodyPr/>
                        <a:lstStyle/>
                        <a:p>
                          <a:r>
                            <a:rPr lang="en-US" sz="1400" dirty="0" smtClean="0">
                              <a:latin typeface="+mj-lt"/>
                            </a:rPr>
                            <a:t>Char</a:t>
                          </a:r>
                          <a:r>
                            <a:rPr lang="en-US" sz="1400" baseline="0" dirty="0" smtClean="0">
                              <a:latin typeface="+mj-lt"/>
                            </a:rPr>
                            <a:t>. Error Rate</a:t>
                          </a:r>
                          <a:endParaRPr lang="en-US" sz="1400" dirty="0">
                            <a:latin typeface="+mj-lt"/>
                          </a:endParaRPr>
                        </a:p>
                      </a:txBody>
                      <a:tcPr anchor="ctr"/>
                    </a:tc>
                    <a:tc>
                      <a:txBody>
                        <a:bodyPr/>
                        <a:lstStyle/>
                        <a:p>
                          <a:pPr algn="ctr"/>
                          <a:r>
                            <a:rPr lang="en-US" sz="1400" dirty="0" smtClean="0">
                              <a:latin typeface="+mj-lt"/>
                            </a:rPr>
                            <a:t>3.88</a:t>
                          </a:r>
                          <a:endParaRPr lang="en-US" sz="1400" dirty="0">
                            <a:latin typeface="+mj-lt"/>
                          </a:endParaRPr>
                        </a:p>
                      </a:txBody>
                      <a:tcPr anchor="ctr"/>
                    </a:tc>
                    <a:tc>
                      <a:txBody>
                        <a:bodyPr/>
                        <a:lstStyle/>
                        <a:p>
                          <a:pPr algn="ctr"/>
                          <a:r>
                            <a:rPr lang="en-US" sz="1400" dirty="0" smtClean="0">
                              <a:latin typeface="+mj-lt"/>
                            </a:rPr>
                            <a:t>2.87</a:t>
                          </a:r>
                          <a:endParaRPr lang="en-US" sz="1400" dirty="0">
                            <a:latin typeface="+mj-lt"/>
                          </a:endParaRPr>
                        </a:p>
                      </a:txBody>
                      <a:tcPr anchor="ctr"/>
                    </a:tc>
                    <a:tc>
                      <a:txBody>
                        <a:bodyPr/>
                        <a:lstStyle/>
                        <a:p>
                          <a:pPr algn="ctr"/>
                          <a:r>
                            <a:rPr lang="en-US" sz="1400" dirty="0" smtClean="0">
                              <a:latin typeface="+mj-lt"/>
                            </a:rPr>
                            <a:t>2.16</a:t>
                          </a:r>
                          <a:endParaRPr lang="en-US" sz="1400" dirty="0">
                            <a:latin typeface="+mj-lt"/>
                          </a:endParaRPr>
                        </a:p>
                      </a:txBody>
                      <a:tcPr anchor="ctr"/>
                    </a:tc>
                    <a:tc>
                      <a:txBody>
                        <a:bodyPr/>
                        <a:lstStyle/>
                        <a:p>
                          <a:pPr algn="ctr"/>
                          <a:r>
                            <a:rPr lang="en-US" sz="1400" dirty="0" smtClean="0">
                              <a:latin typeface="+mj-lt"/>
                            </a:rPr>
                            <a:t>1.65</a:t>
                          </a:r>
                          <a:endParaRPr lang="en-US" sz="1400" dirty="0">
                            <a:latin typeface="+mj-lt"/>
                          </a:endParaRPr>
                        </a:p>
                      </a:txBody>
                      <a:tcPr anchor="ctr"/>
                    </a:tc>
                    <a:tc>
                      <a:txBody>
                        <a:bodyPr/>
                        <a:lstStyle/>
                        <a:p>
                          <a:pPr algn="ctr"/>
                          <a:r>
                            <a:rPr lang="en-US" sz="1400" dirty="0" smtClean="0">
                              <a:latin typeface="+mj-lt"/>
                            </a:rPr>
                            <a:t>2.31</a:t>
                          </a:r>
                          <a:endParaRPr lang="en-US" sz="1400" dirty="0">
                            <a:latin typeface="+mj-lt"/>
                          </a:endParaRPr>
                        </a:p>
                      </a:txBody>
                      <a:tcPr anchor="ctr"/>
                    </a:tc>
                    <a:tc>
                      <a:txBody>
                        <a:bodyPr/>
                        <a:lstStyle/>
                        <a:p>
                          <a:pPr algn="ctr"/>
                          <a:r>
                            <a:rPr lang="en-US" sz="1400" dirty="0" smtClean="0">
                              <a:latin typeface="+mj-lt"/>
                            </a:rPr>
                            <a:t>2.13</a:t>
                          </a:r>
                          <a:endParaRPr lang="en-US" sz="1400" dirty="0">
                            <a:latin typeface="+mj-lt"/>
                          </a:endParaRPr>
                        </a:p>
                      </a:txBody>
                      <a:tcPr anchor="ctr"/>
                    </a:tc>
                    <a:tc>
                      <a:txBody>
                        <a:bodyPr/>
                        <a:lstStyle/>
                        <a:p>
                          <a:pPr algn="ctr"/>
                          <a:r>
                            <a:rPr lang="en-US" sz="1400" dirty="0" smtClean="0">
                              <a:latin typeface="+mj-lt"/>
                            </a:rPr>
                            <a:t>1.11</a:t>
                          </a:r>
                          <a:endParaRPr lang="en-US" sz="1400" dirty="0">
                            <a:latin typeface="+mj-lt"/>
                          </a:endParaRPr>
                        </a:p>
                      </a:txBody>
                      <a:tcPr anchor="ctr"/>
                    </a:tc>
                    <a:tc>
                      <a:txBody>
                        <a:bodyPr/>
                        <a:lstStyle/>
                        <a:p>
                          <a:pPr algn="ctr"/>
                          <a:r>
                            <a:rPr lang="en-US" sz="1400" dirty="0" smtClean="0">
                              <a:latin typeface="+mj-lt"/>
                            </a:rPr>
                            <a:t>0.61</a:t>
                          </a:r>
                          <a:endParaRPr lang="en-US" sz="1400" dirty="0">
                            <a:latin typeface="+mj-lt"/>
                          </a:endParaRPr>
                        </a:p>
                      </a:txBody>
                      <a:tcPr anchor="ctr"/>
                    </a:tc>
                    <a:tc>
                      <a:txBody>
                        <a:bodyPr/>
                        <a:lstStyle/>
                        <a:p>
                          <a:pPr algn="ctr"/>
                          <a:r>
                            <a:rPr lang="en-US" sz="1400" dirty="0" smtClean="0">
                              <a:latin typeface="+mj-lt"/>
                            </a:rPr>
                            <a:t>3.85</a:t>
                          </a:r>
                          <a:endParaRPr lang="en-US" sz="1400" dirty="0">
                            <a:latin typeface="+mj-lt"/>
                          </a:endParaRPr>
                        </a:p>
                      </a:txBody>
                      <a:tcPr anchor="ctr"/>
                    </a:tc>
                    <a:tc>
                      <a:txBody>
                        <a:bodyPr/>
                        <a:lstStyle/>
                        <a:p>
                          <a:pPr algn="ctr"/>
                          <a:r>
                            <a:rPr lang="en-US" sz="1400" dirty="0" smtClean="0">
                              <a:latin typeface="+mj-lt"/>
                            </a:rPr>
                            <a:t>3.31</a:t>
                          </a:r>
                          <a:endParaRPr lang="en-US" sz="1400" dirty="0">
                            <a:latin typeface="+mj-lt"/>
                          </a:endParaRPr>
                        </a:p>
                      </a:txBody>
                      <a:tcPr anchor="ctr"/>
                    </a:tc>
                    <a:tc>
                      <a:txBody>
                        <a:bodyPr/>
                        <a:lstStyle/>
                        <a:p>
                          <a:pPr algn="ctr"/>
                          <a:r>
                            <a:rPr lang="en-US" sz="1400" dirty="0" smtClean="0">
                              <a:latin typeface="+mj-lt"/>
                            </a:rPr>
                            <a:t>2.65</a:t>
                          </a:r>
                          <a:endParaRPr lang="en-US" sz="1400" dirty="0">
                            <a:latin typeface="+mj-lt"/>
                          </a:endParaRPr>
                        </a:p>
                      </a:txBody>
                      <a:tcPr anchor="ctr"/>
                    </a:tc>
                    <a:tc>
                      <a:txBody>
                        <a:bodyPr/>
                        <a:lstStyle/>
                        <a:p>
                          <a:pPr algn="ctr"/>
                          <a:r>
                            <a:rPr lang="en-US" sz="1400" dirty="0" smtClean="0">
                              <a:latin typeface="+mj-lt"/>
                            </a:rPr>
                            <a:t>2.02</a:t>
                          </a:r>
                          <a:endParaRPr lang="en-US" sz="1400" dirty="0">
                            <a:latin typeface="+mj-lt"/>
                          </a:endParaRPr>
                        </a:p>
                      </a:txBody>
                      <a:tcPr anchor="ct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882493953"/>
                  </p:ext>
                </p:extLst>
              </p:nvPr>
            </p:nvGraphicFramePr>
            <p:xfrm>
              <a:off x="533398" y="1676400"/>
              <a:ext cx="8437473" cy="1752600"/>
            </p:xfrm>
            <a:graphic>
              <a:graphicData uri="http://schemas.openxmlformats.org/drawingml/2006/table">
                <a:tbl>
                  <a:tblPr firstRow="1" bandRow="1">
                    <a:tableStyleId>{5C22544A-7EE6-4342-B048-85BDC9FD1C3A}</a:tableStyleId>
                  </a:tblPr>
                  <a:tblGrid>
                    <a:gridCol w="1143000"/>
                    <a:gridCol w="749710"/>
                    <a:gridCol w="621890"/>
                    <a:gridCol w="539627"/>
                    <a:gridCol w="533400"/>
                    <a:gridCol w="542003"/>
                    <a:gridCol w="608371"/>
                    <a:gridCol w="540774"/>
                    <a:gridCol w="675968"/>
                    <a:gridCol w="725212"/>
                    <a:gridCol w="608371"/>
                    <a:gridCol w="539545"/>
                    <a:gridCol w="609602"/>
                  </a:tblGrid>
                  <a:tr h="337039">
                    <a:tc>
                      <a:txBody>
                        <a:bodyPr/>
                        <a:lstStyle/>
                        <a:p>
                          <a:endParaRPr lang="en-US" sz="1400" dirty="0">
                            <a:latin typeface="+mj-lt"/>
                          </a:endParaRPr>
                        </a:p>
                      </a:txBody>
                      <a:tcPr anchor="ctr"/>
                    </a:tc>
                    <a:tc gridSpan="8">
                      <a:txBody>
                        <a:bodyPr/>
                        <a:lstStyle/>
                        <a:p>
                          <a:pPr algn="ctr"/>
                          <a:r>
                            <a:rPr lang="en-US" sz="1400" dirty="0" smtClean="0">
                              <a:latin typeface="+mj-lt"/>
                            </a:rPr>
                            <a:t>L1+L2</a:t>
                          </a:r>
                          <a:endParaRPr lang="en-US" sz="1400" dirty="0">
                            <a:latin typeface="+mj-lt"/>
                          </a:endParaRPr>
                        </a:p>
                      </a:txBody>
                      <a:tcPr anchor="ct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tc hMerge="1">
                      <a:txBody>
                        <a:bodyPr/>
                        <a:lstStyle/>
                        <a:p>
                          <a:endParaRPr lang="en-US" dirty="0"/>
                        </a:p>
                      </a:txBody>
                      <a:tcPr/>
                    </a:tc>
                    <a:tc gridSpan="4">
                      <a:txBody>
                        <a:bodyPr/>
                        <a:lstStyle/>
                        <a:p>
                          <a:pPr algn="ctr"/>
                          <a:r>
                            <a:rPr lang="en-US" sz="1400" dirty="0" smtClean="0">
                              <a:latin typeface="+mj-lt"/>
                            </a:rPr>
                            <a:t>L1+L2+L3</a:t>
                          </a:r>
                          <a:endParaRPr lang="en-US" sz="1400" dirty="0">
                            <a:latin typeface="+mj-lt"/>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39261">
                    <a:tc>
                      <a:txBody>
                        <a:bodyPr/>
                        <a:lstStyle/>
                        <a:p>
                          <a:r>
                            <a:rPr lang="en-US" sz="1400" b="0" i="0" u="none" strike="noStrike" kern="1200" baseline="0" dirty="0" smtClean="0">
                              <a:solidFill>
                                <a:schemeClr val="dk1"/>
                              </a:solidFill>
                              <a:latin typeface="+mj-lt"/>
                              <a:ea typeface="+mn-ea"/>
                              <a:cs typeface="+mn-cs"/>
                            </a:rPr>
                            <a:t>(Bi/Tri)-lingual</a:t>
                          </a:r>
                          <a:endParaRPr lang="en-US" sz="1400" dirty="0">
                            <a:latin typeface="+mj-lt"/>
                          </a:endParaRPr>
                        </a:p>
                      </a:txBody>
                      <a:tcPr anchor="ctr"/>
                    </a:tc>
                    <a:tc gridSpan="2">
                      <a:txBody>
                        <a:bodyPr/>
                        <a:lstStyle/>
                        <a:p>
                          <a:pPr algn="ctr"/>
                          <a:r>
                            <a:rPr lang="en-US" sz="1400" dirty="0" smtClean="0">
                              <a:solidFill>
                                <a:srgbClr val="FF0000"/>
                              </a:solidFill>
                              <a:latin typeface="+mj-lt"/>
                            </a:rPr>
                            <a:t>B1</a:t>
                          </a:r>
                          <a:endParaRPr lang="en-US" sz="1400" dirty="0">
                            <a:solidFill>
                              <a:srgbClr val="FF0000"/>
                            </a:solidFill>
                            <a:latin typeface="+mj-lt"/>
                          </a:endParaRPr>
                        </a:p>
                      </a:txBody>
                      <a:tcPr anchor="ctr"/>
                    </a:tc>
                    <a:tc hMerge="1">
                      <a:txBody>
                        <a:bodyPr/>
                        <a:lstStyle/>
                        <a:p>
                          <a:endParaRPr lang="en-US"/>
                        </a:p>
                      </a:txBody>
                      <a:tcPr/>
                    </a:tc>
                    <a:tc gridSpan="2">
                      <a:txBody>
                        <a:bodyPr/>
                        <a:lstStyle/>
                        <a:p>
                          <a:pPr algn="ctr"/>
                          <a:r>
                            <a:rPr lang="en-US" sz="1400" dirty="0" smtClean="0">
                              <a:solidFill>
                                <a:srgbClr val="FF0000"/>
                              </a:solidFill>
                              <a:latin typeface="+mj-lt"/>
                            </a:rPr>
                            <a:t>B2</a:t>
                          </a:r>
                          <a:endParaRPr lang="en-US" sz="1400" dirty="0">
                            <a:solidFill>
                              <a:srgbClr val="FF0000"/>
                            </a:solidFill>
                            <a:latin typeface="+mj-lt"/>
                          </a:endParaRPr>
                        </a:p>
                      </a:txBody>
                      <a:tcPr anchor="ctr"/>
                    </a:tc>
                    <a:tc hMerge="1">
                      <a:txBody>
                        <a:bodyPr/>
                        <a:lstStyle/>
                        <a:p>
                          <a:endParaRPr lang="en-US" dirty="0"/>
                        </a:p>
                      </a:txBody>
                      <a:tcPr/>
                    </a:tc>
                    <a:tc gridSpan="2">
                      <a:txBody>
                        <a:bodyPr/>
                        <a:lstStyle/>
                        <a:p>
                          <a:pPr algn="ctr"/>
                          <a:r>
                            <a:rPr lang="en-US" sz="1400" dirty="0" smtClean="0">
                              <a:solidFill>
                                <a:srgbClr val="FF0000"/>
                              </a:solidFill>
                              <a:latin typeface="+mj-lt"/>
                            </a:rPr>
                            <a:t>B3</a:t>
                          </a:r>
                          <a:endParaRPr lang="en-US" sz="1400" dirty="0">
                            <a:solidFill>
                              <a:srgbClr val="FF0000"/>
                            </a:solidFill>
                            <a:latin typeface="+mj-lt"/>
                          </a:endParaRPr>
                        </a:p>
                      </a:txBody>
                      <a:tcPr anchor="ctr"/>
                    </a:tc>
                    <a:tc hMerge="1">
                      <a:txBody>
                        <a:bodyPr/>
                        <a:lstStyle/>
                        <a:p>
                          <a:endParaRPr lang="en-US" dirty="0"/>
                        </a:p>
                      </a:txBody>
                      <a:tcPr/>
                    </a:tc>
                    <a:tc gridSpan="2">
                      <a:txBody>
                        <a:bodyPr/>
                        <a:lstStyle/>
                        <a:p>
                          <a:pPr algn="ctr"/>
                          <a:r>
                            <a:rPr lang="en-US" sz="1400" dirty="0" smtClean="0">
                              <a:solidFill>
                                <a:srgbClr val="FF0000"/>
                              </a:solidFill>
                              <a:latin typeface="+mj-lt"/>
                            </a:rPr>
                            <a:t>B4</a:t>
                          </a:r>
                          <a:endParaRPr lang="en-US" sz="1400" dirty="0">
                            <a:solidFill>
                              <a:srgbClr val="FF0000"/>
                            </a:solidFill>
                            <a:latin typeface="+mj-lt"/>
                          </a:endParaRPr>
                        </a:p>
                      </a:txBody>
                      <a:tcPr anchor="ctr"/>
                    </a:tc>
                    <a:tc hMerge="1">
                      <a:txBody>
                        <a:bodyPr/>
                        <a:lstStyle/>
                        <a:p>
                          <a:endParaRPr lang="en-US" dirty="0"/>
                        </a:p>
                      </a:txBody>
                      <a:tcPr/>
                    </a:tc>
                    <a:tc gridSpan="2">
                      <a:txBody>
                        <a:bodyPr/>
                        <a:lstStyle/>
                        <a:p>
                          <a:pPr algn="ctr"/>
                          <a:r>
                            <a:rPr lang="en-US" sz="1400" dirty="0" smtClean="0">
                              <a:solidFill>
                                <a:srgbClr val="00B050"/>
                              </a:solidFill>
                              <a:latin typeface="+mj-lt"/>
                            </a:rPr>
                            <a:t>T1</a:t>
                          </a:r>
                          <a:endParaRPr lang="en-US" sz="1400" dirty="0">
                            <a:solidFill>
                              <a:srgbClr val="00B050"/>
                            </a:solidFill>
                            <a:latin typeface="+mj-lt"/>
                          </a:endParaRPr>
                        </a:p>
                      </a:txBody>
                      <a:tcPr anchor="ctr"/>
                    </a:tc>
                    <a:tc hMerge="1">
                      <a:txBody>
                        <a:bodyPr/>
                        <a:lstStyle/>
                        <a:p>
                          <a:endParaRPr lang="en-US" dirty="0"/>
                        </a:p>
                      </a:txBody>
                      <a:tcPr/>
                    </a:tc>
                    <a:tc gridSpan="2">
                      <a:txBody>
                        <a:bodyPr/>
                        <a:lstStyle/>
                        <a:p>
                          <a:pPr algn="ctr"/>
                          <a:r>
                            <a:rPr lang="en-US" sz="1400" dirty="0" smtClean="0">
                              <a:solidFill>
                                <a:srgbClr val="00B050"/>
                              </a:solidFill>
                              <a:latin typeface="+mj-lt"/>
                            </a:rPr>
                            <a:t>T2</a:t>
                          </a:r>
                          <a:endParaRPr lang="en-US" sz="1400" dirty="0">
                            <a:solidFill>
                              <a:srgbClr val="00B050"/>
                            </a:solidFill>
                            <a:latin typeface="+mj-lt"/>
                          </a:endParaRPr>
                        </a:p>
                      </a:txBody>
                      <a:tcPr anchor="ctr"/>
                    </a:tc>
                    <a:tc hMerge="1">
                      <a:txBody>
                        <a:bodyPr/>
                        <a:lstStyle/>
                        <a:p>
                          <a:endParaRPr lang="en-US" dirty="0"/>
                        </a:p>
                      </a:txBody>
                      <a:tcPr/>
                    </a:tc>
                  </a:tr>
                  <a:tr h="337039">
                    <a:tc>
                      <a:txBody>
                        <a:bodyPr/>
                        <a:lstStyle/>
                        <a:p>
                          <a:r>
                            <a:rPr lang="en-US" sz="1400" dirty="0" smtClean="0">
                              <a:latin typeface="+mj-lt"/>
                            </a:rPr>
                            <a:t>OCR</a:t>
                          </a:r>
                          <a:endParaRPr lang="en-US" sz="1400" dirty="0">
                            <a:latin typeface="+mj-lt"/>
                          </a:endParaRPr>
                        </a:p>
                      </a:txBody>
                      <a:tcPr anchor="ctr"/>
                    </a:tc>
                    <a:tc>
                      <a:txBody>
                        <a:bodyPr/>
                        <a:lstStyle/>
                        <a:p>
                          <a:endParaRPr lang="en-US"/>
                        </a:p>
                      </a:txBody>
                      <a:tcPr anchor="ctr">
                        <a:blipFill rotWithShape="0">
                          <a:blip r:embed="rId4"/>
                          <a:stretch>
                            <a:fillRect l="-153659" t="-265455" r="-876423" b="-176364"/>
                          </a:stretch>
                        </a:blipFill>
                      </a:tcPr>
                    </a:tc>
                    <a:tc>
                      <a:txBody>
                        <a:bodyPr/>
                        <a:lstStyle/>
                        <a:p>
                          <a:endParaRPr lang="en-US"/>
                        </a:p>
                      </a:txBody>
                      <a:tcPr anchor="ctr">
                        <a:blipFill rotWithShape="0">
                          <a:blip r:embed="rId4"/>
                          <a:stretch>
                            <a:fillRect l="-305882" t="-265455" r="-956863" b="-176364"/>
                          </a:stretch>
                        </a:blipFill>
                      </a:tcPr>
                    </a:tc>
                    <a:tc>
                      <a:txBody>
                        <a:bodyPr/>
                        <a:lstStyle/>
                        <a:p>
                          <a:endParaRPr lang="en-US"/>
                        </a:p>
                      </a:txBody>
                      <a:tcPr anchor="ctr">
                        <a:blipFill rotWithShape="0">
                          <a:blip r:embed="rId4"/>
                          <a:stretch>
                            <a:fillRect l="-470455" t="-265455" r="-1009091" b="-176364"/>
                          </a:stretch>
                        </a:blipFill>
                      </a:tcPr>
                    </a:tc>
                    <a:tc>
                      <a:txBody>
                        <a:bodyPr/>
                        <a:lstStyle/>
                        <a:p>
                          <a:endParaRPr lang="en-US"/>
                        </a:p>
                      </a:txBody>
                      <a:tcPr anchor="ctr">
                        <a:blipFill rotWithShape="0">
                          <a:blip r:embed="rId4"/>
                          <a:stretch>
                            <a:fillRect l="-570455" t="-265455" r="-909091" b="-176364"/>
                          </a:stretch>
                        </a:blipFill>
                      </a:tcPr>
                    </a:tc>
                    <a:tc>
                      <a:txBody>
                        <a:bodyPr/>
                        <a:lstStyle/>
                        <a:p>
                          <a:endParaRPr lang="en-US"/>
                        </a:p>
                      </a:txBody>
                      <a:tcPr anchor="ctr">
                        <a:blipFill rotWithShape="0">
                          <a:blip r:embed="rId4"/>
                          <a:stretch>
                            <a:fillRect l="-662921" t="-265455" r="-798876" b="-176364"/>
                          </a:stretch>
                        </a:blipFill>
                      </a:tcPr>
                    </a:tc>
                    <a:tc>
                      <a:txBody>
                        <a:bodyPr/>
                        <a:lstStyle/>
                        <a:p>
                          <a:endParaRPr lang="en-US"/>
                        </a:p>
                      </a:txBody>
                      <a:tcPr anchor="ctr">
                        <a:blipFill rotWithShape="0">
                          <a:blip r:embed="rId4"/>
                          <a:stretch>
                            <a:fillRect l="-679000" t="-265455" r="-611000" b="-176364"/>
                          </a:stretch>
                        </a:blipFill>
                      </a:tcPr>
                    </a:tc>
                    <a:tc>
                      <a:txBody>
                        <a:bodyPr/>
                        <a:lstStyle/>
                        <a:p>
                          <a:endParaRPr lang="en-US"/>
                        </a:p>
                      </a:txBody>
                      <a:tcPr anchor="ctr">
                        <a:blipFill rotWithShape="0">
                          <a:blip r:embed="rId4"/>
                          <a:stretch>
                            <a:fillRect l="-875281" t="-265455" r="-586517" b="-176364"/>
                          </a:stretch>
                        </a:blipFill>
                      </a:tcPr>
                    </a:tc>
                    <a:tc>
                      <a:txBody>
                        <a:bodyPr/>
                        <a:lstStyle/>
                        <a:p>
                          <a:endParaRPr lang="en-US"/>
                        </a:p>
                      </a:txBody>
                      <a:tcPr anchor="ctr">
                        <a:blipFill rotWithShape="0">
                          <a:blip r:embed="rId4"/>
                          <a:stretch>
                            <a:fillRect l="-789091" t="-265455" r="-374545" b="-176364"/>
                          </a:stretch>
                        </a:blipFill>
                      </a:tcPr>
                    </a:tc>
                    <a:tc>
                      <a:txBody>
                        <a:bodyPr/>
                        <a:lstStyle/>
                        <a:p>
                          <a:endParaRPr lang="en-US"/>
                        </a:p>
                      </a:txBody>
                      <a:tcPr anchor="ctr">
                        <a:blipFill rotWithShape="0">
                          <a:blip r:embed="rId4"/>
                          <a:stretch>
                            <a:fillRect l="-815000" t="-265455" r="-243333" b="-176364"/>
                          </a:stretch>
                        </a:blipFill>
                      </a:tcPr>
                    </a:tc>
                    <a:tc>
                      <a:txBody>
                        <a:bodyPr/>
                        <a:lstStyle/>
                        <a:p>
                          <a:endParaRPr lang="en-US"/>
                        </a:p>
                      </a:txBody>
                      <a:tcPr anchor="ctr">
                        <a:blipFill rotWithShape="0">
                          <a:blip r:embed="rId4"/>
                          <a:stretch>
                            <a:fillRect l="-1109091" t="-265455" r="-194949" b="-176364"/>
                          </a:stretch>
                        </a:blipFill>
                      </a:tcPr>
                    </a:tc>
                    <a:tc>
                      <a:txBody>
                        <a:bodyPr/>
                        <a:lstStyle/>
                        <a:p>
                          <a:endParaRPr lang="en-US"/>
                        </a:p>
                      </a:txBody>
                      <a:tcPr anchor="ctr">
                        <a:blipFill rotWithShape="0">
                          <a:blip r:embed="rId4"/>
                          <a:stretch>
                            <a:fillRect l="-1344944" t="-265455" r="-116854" b="-176364"/>
                          </a:stretch>
                        </a:blipFill>
                      </a:tcPr>
                    </a:tc>
                    <a:tc>
                      <a:txBody>
                        <a:bodyPr/>
                        <a:lstStyle/>
                        <a:p>
                          <a:endParaRPr lang="en-US"/>
                        </a:p>
                      </a:txBody>
                      <a:tcPr anchor="ctr">
                        <a:blipFill rotWithShape="0">
                          <a:blip r:embed="rId4"/>
                          <a:stretch>
                            <a:fillRect l="-1286000" t="-265455" r="-4000" b="-176364"/>
                          </a:stretch>
                        </a:blipFill>
                      </a:tcPr>
                    </a:tc>
                  </a:tr>
                  <a:tr h="539261">
                    <a:tc>
                      <a:txBody>
                        <a:bodyPr/>
                        <a:lstStyle/>
                        <a:p>
                          <a:r>
                            <a:rPr lang="en-US" sz="1400" dirty="0" smtClean="0">
                              <a:latin typeface="+mj-lt"/>
                            </a:rPr>
                            <a:t>Char</a:t>
                          </a:r>
                          <a:r>
                            <a:rPr lang="en-US" sz="1400" baseline="0" dirty="0" smtClean="0">
                              <a:latin typeface="+mj-lt"/>
                            </a:rPr>
                            <a:t>. Error Rate</a:t>
                          </a:r>
                          <a:endParaRPr lang="en-US" sz="1400" dirty="0">
                            <a:latin typeface="+mj-lt"/>
                          </a:endParaRPr>
                        </a:p>
                      </a:txBody>
                      <a:tcPr anchor="ctr"/>
                    </a:tc>
                    <a:tc>
                      <a:txBody>
                        <a:bodyPr/>
                        <a:lstStyle/>
                        <a:p>
                          <a:pPr algn="ctr"/>
                          <a:r>
                            <a:rPr lang="en-US" sz="1400" dirty="0" smtClean="0">
                              <a:latin typeface="+mj-lt"/>
                            </a:rPr>
                            <a:t>3.88</a:t>
                          </a:r>
                          <a:endParaRPr lang="en-US" sz="1400" dirty="0">
                            <a:latin typeface="+mj-lt"/>
                          </a:endParaRPr>
                        </a:p>
                      </a:txBody>
                      <a:tcPr anchor="ctr"/>
                    </a:tc>
                    <a:tc>
                      <a:txBody>
                        <a:bodyPr/>
                        <a:lstStyle/>
                        <a:p>
                          <a:pPr algn="ctr"/>
                          <a:r>
                            <a:rPr lang="en-US" sz="1400" dirty="0" smtClean="0">
                              <a:latin typeface="+mj-lt"/>
                            </a:rPr>
                            <a:t>2.87</a:t>
                          </a:r>
                          <a:endParaRPr lang="en-US" sz="1400" dirty="0">
                            <a:latin typeface="+mj-lt"/>
                          </a:endParaRPr>
                        </a:p>
                      </a:txBody>
                      <a:tcPr anchor="ctr"/>
                    </a:tc>
                    <a:tc>
                      <a:txBody>
                        <a:bodyPr/>
                        <a:lstStyle/>
                        <a:p>
                          <a:pPr algn="ctr"/>
                          <a:r>
                            <a:rPr lang="en-US" sz="1400" dirty="0" smtClean="0">
                              <a:latin typeface="+mj-lt"/>
                            </a:rPr>
                            <a:t>2.16</a:t>
                          </a:r>
                          <a:endParaRPr lang="en-US" sz="1400" dirty="0">
                            <a:latin typeface="+mj-lt"/>
                          </a:endParaRPr>
                        </a:p>
                      </a:txBody>
                      <a:tcPr anchor="ctr"/>
                    </a:tc>
                    <a:tc>
                      <a:txBody>
                        <a:bodyPr/>
                        <a:lstStyle/>
                        <a:p>
                          <a:pPr algn="ctr"/>
                          <a:r>
                            <a:rPr lang="en-US" sz="1400" dirty="0" smtClean="0">
                              <a:latin typeface="+mj-lt"/>
                            </a:rPr>
                            <a:t>1.65</a:t>
                          </a:r>
                          <a:endParaRPr lang="en-US" sz="1400" dirty="0">
                            <a:latin typeface="+mj-lt"/>
                          </a:endParaRPr>
                        </a:p>
                      </a:txBody>
                      <a:tcPr anchor="ctr"/>
                    </a:tc>
                    <a:tc>
                      <a:txBody>
                        <a:bodyPr/>
                        <a:lstStyle/>
                        <a:p>
                          <a:pPr algn="ctr"/>
                          <a:r>
                            <a:rPr lang="en-US" sz="1400" dirty="0" smtClean="0">
                              <a:latin typeface="+mj-lt"/>
                            </a:rPr>
                            <a:t>2.31</a:t>
                          </a:r>
                          <a:endParaRPr lang="en-US" sz="1400" dirty="0">
                            <a:latin typeface="+mj-lt"/>
                          </a:endParaRPr>
                        </a:p>
                      </a:txBody>
                      <a:tcPr anchor="ctr"/>
                    </a:tc>
                    <a:tc>
                      <a:txBody>
                        <a:bodyPr/>
                        <a:lstStyle/>
                        <a:p>
                          <a:pPr algn="ctr"/>
                          <a:r>
                            <a:rPr lang="en-US" sz="1400" dirty="0" smtClean="0">
                              <a:latin typeface="+mj-lt"/>
                            </a:rPr>
                            <a:t>2.13</a:t>
                          </a:r>
                          <a:endParaRPr lang="en-US" sz="1400" dirty="0">
                            <a:latin typeface="+mj-lt"/>
                          </a:endParaRPr>
                        </a:p>
                      </a:txBody>
                      <a:tcPr anchor="ctr"/>
                    </a:tc>
                    <a:tc>
                      <a:txBody>
                        <a:bodyPr/>
                        <a:lstStyle/>
                        <a:p>
                          <a:pPr algn="ctr"/>
                          <a:r>
                            <a:rPr lang="en-US" sz="1400" dirty="0" smtClean="0">
                              <a:latin typeface="+mj-lt"/>
                            </a:rPr>
                            <a:t>1.11</a:t>
                          </a:r>
                          <a:endParaRPr lang="en-US" sz="1400" dirty="0">
                            <a:latin typeface="+mj-lt"/>
                          </a:endParaRPr>
                        </a:p>
                      </a:txBody>
                      <a:tcPr anchor="ctr"/>
                    </a:tc>
                    <a:tc>
                      <a:txBody>
                        <a:bodyPr/>
                        <a:lstStyle/>
                        <a:p>
                          <a:pPr algn="ctr"/>
                          <a:r>
                            <a:rPr lang="en-US" sz="1400" dirty="0" smtClean="0">
                              <a:latin typeface="+mj-lt"/>
                            </a:rPr>
                            <a:t>0.61</a:t>
                          </a:r>
                          <a:endParaRPr lang="en-US" sz="1400" dirty="0">
                            <a:latin typeface="+mj-lt"/>
                          </a:endParaRPr>
                        </a:p>
                      </a:txBody>
                      <a:tcPr anchor="ctr"/>
                    </a:tc>
                    <a:tc>
                      <a:txBody>
                        <a:bodyPr/>
                        <a:lstStyle/>
                        <a:p>
                          <a:pPr algn="ctr"/>
                          <a:r>
                            <a:rPr lang="en-US" sz="1400" dirty="0" smtClean="0">
                              <a:latin typeface="+mj-lt"/>
                            </a:rPr>
                            <a:t>3.85</a:t>
                          </a:r>
                          <a:endParaRPr lang="en-US" sz="1400" dirty="0">
                            <a:latin typeface="+mj-lt"/>
                          </a:endParaRPr>
                        </a:p>
                      </a:txBody>
                      <a:tcPr anchor="ctr"/>
                    </a:tc>
                    <a:tc>
                      <a:txBody>
                        <a:bodyPr/>
                        <a:lstStyle/>
                        <a:p>
                          <a:pPr algn="ctr"/>
                          <a:r>
                            <a:rPr lang="en-US" sz="1400" dirty="0" smtClean="0">
                              <a:latin typeface="+mj-lt"/>
                            </a:rPr>
                            <a:t>3.31</a:t>
                          </a:r>
                          <a:endParaRPr lang="en-US" sz="1400" dirty="0">
                            <a:latin typeface="+mj-lt"/>
                          </a:endParaRPr>
                        </a:p>
                      </a:txBody>
                      <a:tcPr anchor="ctr"/>
                    </a:tc>
                    <a:tc>
                      <a:txBody>
                        <a:bodyPr/>
                        <a:lstStyle/>
                        <a:p>
                          <a:pPr algn="ctr"/>
                          <a:r>
                            <a:rPr lang="en-US" sz="1400" dirty="0" smtClean="0">
                              <a:latin typeface="+mj-lt"/>
                            </a:rPr>
                            <a:t>2.65</a:t>
                          </a:r>
                          <a:endParaRPr lang="en-US" sz="1400" dirty="0">
                            <a:latin typeface="+mj-lt"/>
                          </a:endParaRPr>
                        </a:p>
                      </a:txBody>
                      <a:tcPr anchor="ctr"/>
                    </a:tc>
                    <a:tc>
                      <a:txBody>
                        <a:bodyPr/>
                        <a:lstStyle/>
                        <a:p>
                          <a:pPr algn="ctr"/>
                          <a:r>
                            <a:rPr lang="en-US" sz="1400" dirty="0" smtClean="0">
                              <a:latin typeface="+mj-lt"/>
                            </a:rPr>
                            <a:t>2.02</a:t>
                          </a:r>
                          <a:endParaRPr lang="en-US" sz="1400" dirty="0">
                            <a:latin typeface="+mj-lt"/>
                          </a:endParaRPr>
                        </a:p>
                      </a:txBody>
                      <a:tcPr anchor="ctr"/>
                    </a:tc>
                  </a:tr>
                </a:tbl>
              </a:graphicData>
            </a:graphic>
          </p:graphicFrame>
        </mc:Fallback>
      </mc:AlternateContent>
      <mc:AlternateContent xmlns:mc="http://schemas.openxmlformats.org/markup-compatibility/2006" xmlns:a14="http://schemas.microsoft.com/office/drawing/2010/main">
        <mc:Choice Requires="a14">
          <p:sp>
            <p:nvSpPr>
              <p:cNvPr id="6" name="TextBox 5"/>
              <p:cNvSpPr txBox="1"/>
              <p:nvPr/>
            </p:nvSpPr>
            <p:spPr>
              <a:xfrm>
                <a:off x="633664" y="5040868"/>
                <a:ext cx="8129336" cy="369332"/>
              </a:xfrm>
              <a:prstGeom prst="rect">
                <a:avLst/>
              </a:prstGeom>
              <a:noFill/>
              <a:ln w="28575">
                <a:solidFill>
                  <a:schemeClr val="accent5">
                    <a:lumMod val="50000"/>
                  </a:schemeClr>
                </a:solidFill>
              </a:ln>
            </p:spPr>
            <p:txBody>
              <a:bodyPr wrap="square" rtlCol="0">
                <a:spAutoFit/>
              </a:bodyPr>
              <a:lstStyle/>
              <a:p>
                <a:pPr algn="ctr"/>
                <a:r>
                  <a:rPr lang="en-US" dirty="0" smtClean="0">
                    <a:solidFill>
                      <a:srgbClr val="FF0000"/>
                    </a:solidFill>
                  </a:rPr>
                  <a:t>Hierarchical OCR </a:t>
                </a:r>
                <a14:m>
                  <m:oMath xmlns:m="http://schemas.openxmlformats.org/officeDocument/2006/math">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h𝑂𝐶𝑅</m:t>
                        </m:r>
                      </m:e>
                    </m:d>
                  </m:oMath>
                </a14:m>
                <a:r>
                  <a:rPr lang="en-US" dirty="0" smtClean="0">
                    <a:solidFill>
                      <a:srgbClr val="FF0000"/>
                    </a:solidFill>
                  </a:rPr>
                  <a:t> is better than flat bi-lingual or tri-lingual OCRs.</a:t>
                </a:r>
              </a:p>
            </p:txBody>
          </p:sp>
        </mc:Choice>
        <mc:Fallback xmlns="">
          <p:sp>
            <p:nvSpPr>
              <p:cNvPr id="6" name="TextBox 5"/>
              <p:cNvSpPr txBox="1">
                <a:spLocks noRot="1" noChangeAspect="1" noMove="1" noResize="1" noEditPoints="1" noAdjustHandles="1" noChangeArrowheads="1" noChangeShapeType="1" noTextEdit="1"/>
              </p:cNvSpPr>
              <p:nvPr/>
            </p:nvSpPr>
            <p:spPr>
              <a:xfrm>
                <a:off x="633664" y="5040868"/>
                <a:ext cx="8129336" cy="369332"/>
              </a:xfrm>
              <a:prstGeom prst="rect">
                <a:avLst/>
              </a:prstGeom>
              <a:blipFill rotWithShape="0">
                <a:blip r:embed="rId5"/>
                <a:stretch>
                  <a:fillRect t="-6061" b="-18182"/>
                </a:stretch>
              </a:blipFill>
              <a:ln w="28575">
                <a:solidFill>
                  <a:schemeClr val="accent5">
                    <a:lumMod val="50000"/>
                  </a:schemeClr>
                </a:solidFill>
              </a:ln>
            </p:spPr>
            <p:txBody>
              <a:bodyPr/>
              <a:lstStyle/>
              <a:p>
                <a:r>
                  <a:rPr lang="en-US">
                    <a:noFill/>
                  </a:rPr>
                  <a:t> </a:t>
                </a:r>
              </a:p>
            </p:txBody>
          </p:sp>
        </mc:Fallback>
      </mc:AlternateContent>
      <p:sp>
        <p:nvSpPr>
          <p:cNvPr id="5" name="Left Brace 4"/>
          <p:cNvSpPr/>
          <p:nvPr/>
        </p:nvSpPr>
        <p:spPr bwMode="auto">
          <a:xfrm rot="16200000">
            <a:off x="2247900" y="3168785"/>
            <a:ext cx="381000" cy="914400"/>
          </a:xfrm>
          <a:prstGeom prst="leftBrace">
            <a:avLst>
              <a:gd name="adj1" fmla="val 23652"/>
              <a:gd name="adj2" fmla="val 50000"/>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7" name="Left Brace 6"/>
          <p:cNvSpPr/>
          <p:nvPr/>
        </p:nvSpPr>
        <p:spPr bwMode="auto">
          <a:xfrm rot="16200000">
            <a:off x="3390900" y="3165701"/>
            <a:ext cx="381000" cy="914400"/>
          </a:xfrm>
          <a:prstGeom prst="leftBrace">
            <a:avLst>
              <a:gd name="adj1" fmla="val 23652"/>
              <a:gd name="adj2" fmla="val 50000"/>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8" name="Left Brace 7"/>
          <p:cNvSpPr/>
          <p:nvPr/>
        </p:nvSpPr>
        <p:spPr bwMode="auto">
          <a:xfrm rot="16200000">
            <a:off x="4507832" y="3165700"/>
            <a:ext cx="381000" cy="914400"/>
          </a:xfrm>
          <a:prstGeom prst="leftBrace">
            <a:avLst>
              <a:gd name="adj1" fmla="val 23652"/>
              <a:gd name="adj2" fmla="val 50000"/>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9" name="Left Brace 8"/>
          <p:cNvSpPr/>
          <p:nvPr/>
        </p:nvSpPr>
        <p:spPr bwMode="auto">
          <a:xfrm rot="16200000">
            <a:off x="5716066" y="3165700"/>
            <a:ext cx="381000" cy="914400"/>
          </a:xfrm>
          <a:prstGeom prst="leftBrace">
            <a:avLst>
              <a:gd name="adj1" fmla="val 23652"/>
              <a:gd name="adj2" fmla="val 50000"/>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10" name="Left Brace 9"/>
          <p:cNvSpPr/>
          <p:nvPr/>
        </p:nvSpPr>
        <p:spPr bwMode="auto">
          <a:xfrm rot="16200000">
            <a:off x="7019618" y="3168784"/>
            <a:ext cx="381000" cy="914400"/>
          </a:xfrm>
          <a:prstGeom prst="leftBrace">
            <a:avLst>
              <a:gd name="adj1" fmla="val 23652"/>
              <a:gd name="adj2" fmla="val 50000"/>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11" name="Left Brace 10"/>
          <p:cNvSpPr/>
          <p:nvPr/>
        </p:nvSpPr>
        <p:spPr bwMode="auto">
          <a:xfrm rot="16200000">
            <a:off x="8227852" y="3168783"/>
            <a:ext cx="381000" cy="914400"/>
          </a:xfrm>
          <a:prstGeom prst="leftBrace">
            <a:avLst>
              <a:gd name="adj1" fmla="val 23652"/>
              <a:gd name="adj2" fmla="val 50000"/>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mc:AlternateContent xmlns:mc="http://schemas.openxmlformats.org/markup-compatibility/2006" xmlns:a14="http://schemas.microsoft.com/office/drawing/2010/main">
        <mc:Choice Requires="a14">
          <p:sp>
            <p:nvSpPr>
              <p:cNvPr id="13" name="Rectangle 12"/>
              <p:cNvSpPr/>
              <p:nvPr/>
            </p:nvSpPr>
            <p:spPr>
              <a:xfrm>
                <a:off x="2087489" y="3778213"/>
                <a:ext cx="7104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26</m:t>
                      </m:r>
                      <m:r>
                        <a:rPr lang="en-US" i="1">
                          <a:solidFill>
                            <a:srgbClr val="0070C0"/>
                          </a:solidFill>
                          <a:latin typeface="Cambria Math" panose="02040503050406030204" pitchFamily="18" charset="0"/>
                        </a:rPr>
                        <m:t>%</m:t>
                      </m:r>
                    </m:oMath>
                  </m:oMathPara>
                </a14:m>
                <a:endParaRPr lang="en-US" dirty="0">
                  <a:solidFill>
                    <a:srgbClr val="0070C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2087489" y="3778213"/>
                <a:ext cx="710451"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226174" y="3778213"/>
                <a:ext cx="7104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24</m:t>
                      </m:r>
                      <m:r>
                        <a:rPr lang="en-US" i="1">
                          <a:solidFill>
                            <a:srgbClr val="0070C0"/>
                          </a:solidFill>
                          <a:latin typeface="Cambria Math" panose="02040503050406030204" pitchFamily="18" charset="0"/>
                        </a:rPr>
                        <m:t>%</m:t>
                      </m:r>
                    </m:oMath>
                  </m:oMathPara>
                </a14:m>
                <a:endParaRPr lang="en-US" dirty="0">
                  <a:solidFill>
                    <a:srgbClr val="0070C0"/>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3226174" y="3778213"/>
                <a:ext cx="710451"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417805" y="3772712"/>
                <a:ext cx="5822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8</m:t>
                      </m:r>
                      <m:r>
                        <a:rPr lang="en-US" i="1">
                          <a:solidFill>
                            <a:srgbClr val="0070C0"/>
                          </a:solidFill>
                          <a:latin typeface="Cambria Math" panose="02040503050406030204" pitchFamily="18" charset="0"/>
                        </a:rPr>
                        <m:t>%</m:t>
                      </m:r>
                    </m:oMath>
                  </m:oMathPara>
                </a14:m>
                <a:endParaRPr lang="en-US" dirty="0">
                  <a:solidFill>
                    <a:srgbClr val="0070C0"/>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4417805" y="3772712"/>
                <a:ext cx="582211"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562600" y="3779192"/>
                <a:ext cx="7104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45%</m:t>
                      </m:r>
                    </m:oMath>
                  </m:oMathPara>
                </a14:m>
                <a:endParaRPr lang="en-US" dirty="0">
                  <a:solidFill>
                    <a:srgbClr val="0070C0"/>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5562600" y="3779192"/>
                <a:ext cx="710451"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6880365" y="3785672"/>
                <a:ext cx="7104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14%</m:t>
                      </m:r>
                    </m:oMath>
                  </m:oMathPara>
                </a14:m>
                <a:endParaRPr lang="en-US" dirty="0">
                  <a:solidFill>
                    <a:srgbClr val="0070C0"/>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6880365" y="3785672"/>
                <a:ext cx="710451" cy="369332"/>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128749" y="3772712"/>
                <a:ext cx="7104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24%</m:t>
                      </m:r>
                    </m:oMath>
                  </m:oMathPara>
                </a14:m>
                <a:endParaRPr lang="en-US" dirty="0">
                  <a:solidFill>
                    <a:srgbClr val="0070C0"/>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8128749" y="3772712"/>
                <a:ext cx="710451" cy="369332"/>
              </a:xfrm>
              <a:prstGeom prst="rect">
                <a:avLst/>
              </a:prstGeom>
              <a:blipFill rotWithShape="0">
                <a:blip r:embed="rId11"/>
                <a:stretch>
                  <a:fillRect/>
                </a:stretch>
              </a:blipFill>
            </p:spPr>
            <p:txBody>
              <a:bodyPr/>
              <a:lstStyle/>
              <a:p>
                <a:r>
                  <a:rPr lang="en-US">
                    <a:noFill/>
                  </a:rPr>
                  <a:t> </a:t>
                </a:r>
              </a:p>
            </p:txBody>
          </p:sp>
        </mc:Fallback>
      </mc:AlternateContent>
      <p:sp>
        <p:nvSpPr>
          <p:cNvPr id="19" name="TextBox 18"/>
          <p:cNvSpPr txBox="1"/>
          <p:nvPr/>
        </p:nvSpPr>
        <p:spPr>
          <a:xfrm>
            <a:off x="-238328" y="3620312"/>
            <a:ext cx="2590498" cy="646331"/>
          </a:xfrm>
          <a:prstGeom prst="rect">
            <a:avLst/>
          </a:prstGeom>
          <a:noFill/>
        </p:spPr>
        <p:txBody>
          <a:bodyPr wrap="square" rtlCol="0">
            <a:spAutoFit/>
          </a:bodyPr>
          <a:lstStyle/>
          <a:p>
            <a:pPr algn="ctr"/>
            <a:r>
              <a:rPr lang="en-US" dirty="0" smtClean="0">
                <a:solidFill>
                  <a:srgbClr val="2D7DB0"/>
                </a:solidFill>
              </a:rPr>
              <a:t>Relative Error Reduction</a:t>
            </a:r>
            <a:endParaRPr lang="en-US" dirty="0">
              <a:solidFill>
                <a:srgbClr val="2D7DB0"/>
              </a:solidFill>
            </a:endParaRPr>
          </a:p>
        </p:txBody>
      </p:sp>
    </p:spTree>
    <p:extLst>
      <p:ext uri="{BB962C8B-B14F-4D97-AF65-F5344CB8AC3E}">
        <p14:creationId xmlns:p14="http://schemas.microsoft.com/office/powerpoint/2010/main" val="40070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animBg="1"/>
      <p:bldP spid="9" grpId="0" animBg="1"/>
      <p:bldP spid="10" grpId="0" animBg="1"/>
      <p:bldP spid="11" grpId="0" animBg="1"/>
      <p:bldP spid="13" grpId="0"/>
      <p:bldP spid="14" grpId="0"/>
      <p:bldP spid="15" grpId="0"/>
      <p:bldP spid="16" grpId="0"/>
      <p:bldP spid="17" grpId="0"/>
      <p:bldP spid="18" grpId="0"/>
      <p:bldP spid="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685800" y="242249"/>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Summary</a:t>
            </a:r>
          </a:p>
        </p:txBody>
      </p:sp>
      <p:sp>
        <p:nvSpPr>
          <p:cNvPr id="10" name="TextBox 9"/>
          <p:cNvSpPr txBox="1"/>
          <p:nvPr/>
        </p:nvSpPr>
        <p:spPr>
          <a:xfrm>
            <a:off x="914400" y="1524000"/>
            <a:ext cx="7620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solidFill>
                  <a:schemeClr val="tx1"/>
                </a:solidFill>
                <a:latin typeface="+mj-lt"/>
              </a:rPr>
              <a:t>Indian Language Scene Text (ILST) Dataset</a:t>
            </a:r>
            <a:endParaRPr lang="en-US" dirty="0">
              <a:solidFill>
                <a:schemeClr val="tx1"/>
              </a:solidFill>
              <a:latin typeface="+mj-lt"/>
            </a:endParaRPr>
          </a:p>
        </p:txBody>
      </p:sp>
      <p:sp>
        <p:nvSpPr>
          <p:cNvPr id="11" name="TextBox 10"/>
          <p:cNvSpPr txBox="1"/>
          <p:nvPr/>
        </p:nvSpPr>
        <p:spPr>
          <a:xfrm>
            <a:off x="914400" y="3022937"/>
            <a:ext cx="7620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solidFill>
                  <a:schemeClr val="tx1"/>
                </a:solidFill>
                <a:latin typeface="+mj-lt"/>
              </a:rPr>
              <a:t>Script Identification in the Wild</a:t>
            </a:r>
            <a:endParaRPr lang="en-US" dirty="0">
              <a:solidFill>
                <a:schemeClr val="tx1"/>
              </a:solidFill>
              <a:latin typeface="+mj-lt"/>
            </a:endParaRPr>
          </a:p>
        </p:txBody>
      </p:sp>
      <p:sp>
        <p:nvSpPr>
          <p:cNvPr id="12" name="TextBox 11"/>
          <p:cNvSpPr txBox="1"/>
          <p:nvPr/>
        </p:nvSpPr>
        <p:spPr>
          <a:xfrm>
            <a:off x="838200" y="4495800"/>
            <a:ext cx="7620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solidFill>
                  <a:schemeClr val="tx1"/>
                </a:solidFill>
                <a:latin typeface="+mj-lt"/>
              </a:rPr>
              <a:t>Script and Language Identification in Document Images</a:t>
            </a:r>
            <a:endParaRPr lang="en-US" dirty="0">
              <a:solidFill>
                <a:schemeClr val="tx1"/>
              </a:solidFill>
              <a:latin typeface="+mj-lt"/>
            </a:endParaRPr>
          </a:p>
        </p:txBody>
      </p:sp>
      <p:sp>
        <p:nvSpPr>
          <p:cNvPr id="13" name="TextBox 12"/>
          <p:cNvSpPr txBox="1"/>
          <p:nvPr/>
        </p:nvSpPr>
        <p:spPr>
          <a:xfrm>
            <a:off x="1066800" y="2063718"/>
            <a:ext cx="76200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1"/>
                </a:solidFill>
              </a:rPr>
              <a:t>Over 600 scene images containing 3500 words from 5 Indic Scripts</a:t>
            </a:r>
          </a:p>
          <a:p>
            <a:pPr marL="285750" indent="-285750">
              <a:buFont typeface="Arial" panose="020B0604020202020204" pitchFamily="34" charset="0"/>
              <a:buChar char="•"/>
            </a:pPr>
            <a:r>
              <a:rPr lang="en-US" dirty="0" smtClean="0">
                <a:solidFill>
                  <a:schemeClr val="tx1"/>
                </a:solidFill>
              </a:rPr>
              <a:t>Text Localization, Text Detection and Text Recognition in the wild</a:t>
            </a:r>
            <a:endParaRPr lang="en-US" dirty="0">
              <a:solidFill>
                <a:schemeClr val="tx1"/>
              </a:solidFill>
            </a:endParaRPr>
          </a:p>
        </p:txBody>
      </p:sp>
      <p:sp>
        <p:nvSpPr>
          <p:cNvPr id="14" name="TextBox 13"/>
          <p:cNvSpPr txBox="1"/>
          <p:nvPr/>
        </p:nvSpPr>
        <p:spPr>
          <a:xfrm>
            <a:off x="1143000" y="3522895"/>
            <a:ext cx="66294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1"/>
                </a:solidFill>
              </a:rPr>
              <a:t>A Simple and Effective Solution for script identification</a:t>
            </a:r>
          </a:p>
          <a:p>
            <a:pPr marL="285750" indent="-285750">
              <a:buFont typeface="Arial" panose="020B0604020202020204" pitchFamily="34" charset="0"/>
              <a:buChar char="•"/>
            </a:pPr>
            <a:r>
              <a:rPr lang="en-US" dirty="0" smtClean="0">
                <a:solidFill>
                  <a:schemeClr val="tx1"/>
                </a:solidFill>
              </a:rPr>
              <a:t>Uses robust mid-level features with SVM </a:t>
            </a:r>
          </a:p>
        </p:txBody>
      </p:sp>
      <p:sp>
        <p:nvSpPr>
          <p:cNvPr id="15" name="TextBox 14"/>
          <p:cNvSpPr txBox="1"/>
          <p:nvPr/>
        </p:nvSpPr>
        <p:spPr>
          <a:xfrm>
            <a:off x="1066800" y="4992903"/>
            <a:ext cx="71628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1"/>
                </a:solidFill>
              </a:rPr>
              <a:t>Recurrent Neural Networks for Script and Language Identification</a:t>
            </a:r>
          </a:p>
          <a:p>
            <a:pPr marL="285750" indent="-285750">
              <a:buFont typeface="Arial" panose="020B0604020202020204" pitchFamily="34" charset="0"/>
              <a:buChar char="•"/>
            </a:pPr>
            <a:r>
              <a:rPr lang="en-US" dirty="0" smtClean="0">
                <a:solidFill>
                  <a:schemeClr val="tx1"/>
                </a:solidFill>
              </a:rPr>
              <a:t>Hierarchical Multilingual OCR with script and language identification module for one-stop recognition solution</a:t>
            </a:r>
          </a:p>
        </p:txBody>
      </p:sp>
    </p:spTree>
    <p:extLst>
      <p:ext uri="{BB962C8B-B14F-4D97-AF65-F5344CB8AC3E}">
        <p14:creationId xmlns:p14="http://schemas.microsoft.com/office/powerpoint/2010/main" val="2373693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685800" y="242249"/>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Possible Extensions</a:t>
            </a:r>
            <a:endParaRPr lang="en-US" sz="3600" kern="0" dirty="0">
              <a:solidFill>
                <a:schemeClr val="accent2"/>
              </a:solidFill>
            </a:endParaRPr>
          </a:p>
        </p:txBody>
      </p:sp>
      <p:sp>
        <p:nvSpPr>
          <p:cNvPr id="4" name="TextBox 3"/>
          <p:cNvSpPr txBox="1"/>
          <p:nvPr/>
        </p:nvSpPr>
        <p:spPr>
          <a:xfrm>
            <a:off x="311045" y="1253671"/>
            <a:ext cx="8512384" cy="1323439"/>
          </a:xfrm>
          <a:prstGeom prst="rect">
            <a:avLst/>
          </a:prstGeom>
          <a:noFill/>
        </p:spPr>
        <p:txBody>
          <a:bodyPr wrap="square" rtlCol="0">
            <a:spAutoFit/>
          </a:bodyPr>
          <a:lstStyle/>
          <a:p>
            <a:pPr marL="285750" indent="-285750">
              <a:buFont typeface="Arial" panose="020B0604020202020204" pitchFamily="34" charset="0"/>
              <a:buChar char="•"/>
            </a:pPr>
            <a:r>
              <a:rPr lang="en-US" sz="2000" u="sng" dirty="0" smtClean="0">
                <a:solidFill>
                  <a:schemeClr val="tx1"/>
                </a:solidFill>
              </a:rPr>
              <a:t>Script Identification in Wild</a:t>
            </a:r>
          </a:p>
          <a:p>
            <a:pPr marL="1028700" lvl="1">
              <a:buFont typeface="Arial" panose="020B0604020202020204" pitchFamily="34" charset="0"/>
              <a:buChar char="•"/>
            </a:pPr>
            <a:r>
              <a:rPr lang="en-US" sz="2000" dirty="0" smtClean="0">
                <a:solidFill>
                  <a:schemeClr val="tx1"/>
                </a:solidFill>
              </a:rPr>
              <a:t>Use CNN for end-to-end script identification task</a:t>
            </a:r>
          </a:p>
          <a:p>
            <a:pPr marL="1028700" lvl="1">
              <a:buFont typeface="Arial" panose="020B0604020202020204" pitchFamily="34" charset="0"/>
              <a:buChar char="•"/>
            </a:pPr>
            <a:r>
              <a:rPr lang="en-US" sz="2000" dirty="0" smtClean="0">
                <a:solidFill>
                  <a:schemeClr val="tx1"/>
                </a:solidFill>
              </a:rPr>
              <a:t>Exploring the usage of multiple cues from the texts</a:t>
            </a:r>
          </a:p>
          <a:p>
            <a:pPr marL="1028700" lvl="1">
              <a:buFont typeface="Arial" panose="020B0604020202020204" pitchFamily="34" charset="0"/>
              <a:buChar char="•"/>
            </a:pPr>
            <a:r>
              <a:rPr lang="en-US" sz="2000" dirty="0" smtClean="0">
                <a:solidFill>
                  <a:schemeClr val="tx1"/>
                </a:solidFill>
              </a:rPr>
              <a:t>Extending the ILST dataset to 10-15 popular Indic scripts</a:t>
            </a:r>
            <a:endParaRPr lang="en-US" sz="2000" dirty="0">
              <a:solidFill>
                <a:schemeClr val="tx1"/>
              </a:solidFill>
            </a:endParaRPr>
          </a:p>
        </p:txBody>
      </p:sp>
      <p:sp>
        <p:nvSpPr>
          <p:cNvPr id="6" name="TextBox 5"/>
          <p:cNvSpPr txBox="1"/>
          <p:nvPr/>
        </p:nvSpPr>
        <p:spPr>
          <a:xfrm>
            <a:off x="304800" y="3099137"/>
            <a:ext cx="8872536" cy="1015663"/>
          </a:xfrm>
          <a:prstGeom prst="rect">
            <a:avLst/>
          </a:prstGeom>
          <a:noFill/>
        </p:spPr>
        <p:txBody>
          <a:bodyPr wrap="square" rtlCol="0">
            <a:spAutoFit/>
          </a:bodyPr>
          <a:lstStyle/>
          <a:p>
            <a:pPr marL="285750" indent="-285750">
              <a:buFont typeface="Arial" panose="020B0604020202020204" pitchFamily="34" charset="0"/>
              <a:buChar char="•"/>
            </a:pPr>
            <a:r>
              <a:rPr lang="en-US" sz="2000" u="sng" dirty="0" smtClean="0">
                <a:solidFill>
                  <a:schemeClr val="tx1"/>
                </a:solidFill>
              </a:rPr>
              <a:t>Script and Language Identification in Document Images</a:t>
            </a:r>
          </a:p>
          <a:p>
            <a:pPr marL="1028700" lvl="1">
              <a:buFont typeface="Arial" panose="020B0604020202020204" pitchFamily="34" charset="0"/>
              <a:buChar char="•"/>
            </a:pPr>
            <a:r>
              <a:rPr lang="en-US" sz="2000" dirty="0" smtClean="0">
                <a:solidFill>
                  <a:schemeClr val="tx1"/>
                </a:solidFill>
              </a:rPr>
              <a:t>Integration of the script identification and text recognition modules</a:t>
            </a:r>
          </a:p>
          <a:p>
            <a:pPr marL="1028700" lvl="1">
              <a:buFont typeface="Arial" panose="020B0604020202020204" pitchFamily="34" charset="0"/>
              <a:buChar char="•"/>
            </a:pPr>
            <a:r>
              <a:rPr lang="en-US" sz="2000" dirty="0" smtClean="0">
                <a:solidFill>
                  <a:schemeClr val="tx1"/>
                </a:solidFill>
              </a:rPr>
              <a:t>Script and Language Identification in Handwritten document images</a:t>
            </a:r>
          </a:p>
        </p:txBody>
      </p:sp>
      <p:sp>
        <p:nvSpPr>
          <p:cNvPr id="7" name="TextBox 6"/>
          <p:cNvSpPr txBox="1"/>
          <p:nvPr/>
        </p:nvSpPr>
        <p:spPr>
          <a:xfrm>
            <a:off x="528636" y="4876800"/>
            <a:ext cx="8424864"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dirty="0" smtClean="0">
                <a:latin typeface="+mj-lt"/>
              </a:rPr>
              <a:t>A fully automated multilingual OCR for scene texts and document images</a:t>
            </a:r>
          </a:p>
        </p:txBody>
      </p:sp>
    </p:spTree>
    <p:extLst>
      <p:ext uri="{BB962C8B-B14F-4D97-AF65-F5344CB8AC3E}">
        <p14:creationId xmlns:p14="http://schemas.microsoft.com/office/powerpoint/2010/main" val="172834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42249"/>
            <a:ext cx="8605838" cy="824551"/>
          </a:xfrm>
        </p:spPr>
        <p:txBody>
          <a:bodyPr/>
          <a:lstStyle/>
          <a:p>
            <a:r>
              <a:rPr lang="en-US" sz="3600" dirty="0" smtClean="0">
                <a:solidFill>
                  <a:schemeClr val="accent2"/>
                </a:solidFill>
              </a:rPr>
              <a:t>Motivation</a:t>
            </a:r>
            <a:endParaRPr lang="en-US" sz="3600" dirty="0">
              <a:solidFill>
                <a:schemeClr val="accent2"/>
              </a:solidFill>
            </a:endParaRPr>
          </a:p>
        </p:txBody>
      </p:sp>
      <p:sp>
        <p:nvSpPr>
          <p:cNvPr id="58" name="TextBox 57"/>
          <p:cNvSpPr txBox="1"/>
          <p:nvPr/>
        </p:nvSpPr>
        <p:spPr>
          <a:xfrm>
            <a:off x="345374" y="1219200"/>
            <a:ext cx="8113327"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tx1"/>
                </a:solidFill>
              </a:rPr>
              <a:t>Typical Optical Character Recognition System</a:t>
            </a:r>
          </a:p>
          <a:p>
            <a:endParaRPr lang="en-US" sz="2400" dirty="0">
              <a:solidFill>
                <a:schemeClr val="tx1"/>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091" y="2057400"/>
            <a:ext cx="8685909" cy="3659479"/>
          </a:xfrm>
          <a:prstGeom prst="rect">
            <a:avLst/>
          </a:prstGeom>
        </p:spPr>
      </p:pic>
      <p:sp>
        <p:nvSpPr>
          <p:cNvPr id="15" name="Rounded Rectangle 14"/>
          <p:cNvSpPr/>
          <p:nvPr/>
        </p:nvSpPr>
        <p:spPr bwMode="auto">
          <a:xfrm>
            <a:off x="3886200" y="2964143"/>
            <a:ext cx="1066800" cy="1150657"/>
          </a:xfrm>
          <a:prstGeom prst="roundRect">
            <a:avLst>
              <a:gd name="adj" fmla="val 7334"/>
            </a:avLst>
          </a:prstGeom>
          <a:solidFill>
            <a:schemeClr val="bg1"/>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3219" y="3027666"/>
            <a:ext cx="1012761" cy="1023609"/>
          </a:xfrm>
          <a:prstGeom prst="rect">
            <a:avLst/>
          </a:prstGeom>
        </p:spPr>
      </p:pic>
      <p:sp>
        <p:nvSpPr>
          <p:cNvPr id="2" name="Explosion 2 1"/>
          <p:cNvSpPr/>
          <p:nvPr/>
        </p:nvSpPr>
        <p:spPr bwMode="auto">
          <a:xfrm>
            <a:off x="3048000" y="5105400"/>
            <a:ext cx="3429000" cy="1380517"/>
          </a:xfrm>
          <a:prstGeom prst="irregularSeal2">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solidFill>
                  <a:schemeClr val="bg1"/>
                </a:solidFill>
                <a:effectLst/>
                <a:latin typeface="Arial" charset="0"/>
              </a:rPr>
              <a:t>Manual Intervention</a:t>
            </a:r>
          </a:p>
        </p:txBody>
      </p:sp>
    </p:spTree>
    <p:extLst>
      <p:ext uri="{BB962C8B-B14F-4D97-AF65-F5344CB8AC3E}">
        <p14:creationId xmlns:p14="http://schemas.microsoft.com/office/powerpoint/2010/main" val="349464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4419600"/>
            <a:ext cx="7762875" cy="1133475"/>
          </a:xfrm>
        </p:spPr>
        <p:txBody>
          <a:bodyPr/>
          <a:lstStyle/>
          <a:p>
            <a:r>
              <a:rPr lang="en-US" dirty="0" smtClean="0">
                <a:solidFill>
                  <a:schemeClr val="accent2"/>
                </a:solidFill>
              </a:rPr>
              <a:t>Thank You</a:t>
            </a:r>
            <a:endParaRPr lang="en-US" dirty="0">
              <a:solidFill>
                <a:schemeClr val="accent2"/>
              </a:solidFill>
            </a:endParaRPr>
          </a:p>
        </p:txBody>
      </p:sp>
      <p:sp>
        <p:nvSpPr>
          <p:cNvPr id="5" name="Title 3"/>
          <p:cNvSpPr txBox="1">
            <a:spLocks/>
          </p:cNvSpPr>
          <p:nvPr/>
        </p:nvSpPr>
        <p:spPr bwMode="auto">
          <a:xfrm>
            <a:off x="685800" y="242249"/>
            <a:ext cx="7762875"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Related Publications</a:t>
            </a:r>
            <a:endParaRPr lang="en-US" sz="3600" kern="0" dirty="0">
              <a:solidFill>
                <a:schemeClr val="accent2"/>
              </a:solidFill>
            </a:endParaRPr>
          </a:p>
        </p:txBody>
      </p:sp>
      <p:sp>
        <p:nvSpPr>
          <p:cNvPr id="3" name="Rectangle 2"/>
          <p:cNvSpPr/>
          <p:nvPr/>
        </p:nvSpPr>
        <p:spPr>
          <a:xfrm>
            <a:off x="457200" y="990600"/>
            <a:ext cx="8534400" cy="2554545"/>
          </a:xfrm>
          <a:prstGeom prst="rect">
            <a:avLst/>
          </a:prstGeom>
        </p:spPr>
        <p:txBody>
          <a:bodyPr wrap="square">
            <a:spAutoFit/>
          </a:bodyPr>
          <a:lstStyle/>
          <a:p>
            <a:r>
              <a:rPr lang="en-US" sz="1600" dirty="0" smtClean="0">
                <a:solidFill>
                  <a:schemeClr val="tx1"/>
                </a:solidFill>
                <a:cs typeface="Arial" panose="020B0604020202020204" pitchFamily="34" charset="0"/>
              </a:rPr>
              <a:t>1. </a:t>
            </a:r>
            <a:r>
              <a:rPr lang="en-US" sz="1600" b="1" dirty="0" err="1" smtClean="0">
                <a:solidFill>
                  <a:schemeClr val="tx1"/>
                </a:solidFill>
                <a:cs typeface="Arial" panose="020B0604020202020204" pitchFamily="34" charset="0"/>
              </a:rPr>
              <a:t>Ajeet</a:t>
            </a:r>
            <a:r>
              <a:rPr lang="en-US" sz="1600" b="1" dirty="0" smtClean="0">
                <a:solidFill>
                  <a:schemeClr val="tx1"/>
                </a:solidFill>
                <a:cs typeface="Arial" panose="020B0604020202020204" pitchFamily="34" charset="0"/>
              </a:rPr>
              <a:t> Kumar Singh </a:t>
            </a:r>
            <a:r>
              <a:rPr lang="en-US" sz="1600" dirty="0" smtClean="0">
                <a:solidFill>
                  <a:schemeClr val="tx1"/>
                </a:solidFill>
                <a:cs typeface="Arial" panose="020B0604020202020204" pitchFamily="34" charset="0"/>
              </a:rPr>
              <a:t>and C.V. </a:t>
            </a:r>
            <a:r>
              <a:rPr lang="en-US" sz="1600" dirty="0" err="1" smtClean="0">
                <a:solidFill>
                  <a:schemeClr val="tx1"/>
                </a:solidFill>
                <a:cs typeface="Arial" panose="020B0604020202020204" pitchFamily="34" charset="0"/>
              </a:rPr>
              <a:t>Jawahar</a:t>
            </a:r>
            <a:r>
              <a:rPr lang="en-US" sz="1600" dirty="0" smtClean="0">
                <a:solidFill>
                  <a:schemeClr val="tx1"/>
                </a:solidFill>
                <a:cs typeface="Arial" panose="020B0604020202020204" pitchFamily="34" charset="0"/>
              </a:rPr>
              <a:t>: Can RNNs Reliably Separate Script and Languages in Document Images. 13</a:t>
            </a:r>
            <a:r>
              <a:rPr lang="en-US" sz="1600" baseline="30000" dirty="0" smtClean="0">
                <a:solidFill>
                  <a:schemeClr val="tx1"/>
                </a:solidFill>
                <a:cs typeface="Arial" panose="020B0604020202020204" pitchFamily="34" charset="0"/>
              </a:rPr>
              <a:t>th</a:t>
            </a:r>
            <a:r>
              <a:rPr lang="en-US" sz="1600" dirty="0" smtClean="0">
                <a:solidFill>
                  <a:schemeClr val="tx1"/>
                </a:solidFill>
                <a:cs typeface="Arial" panose="020B0604020202020204" pitchFamily="34" charset="0"/>
              </a:rPr>
              <a:t> IAPR International Conference on Document Analysis and Recognition (ICDAR). 2015</a:t>
            </a:r>
            <a:endParaRPr lang="fr-FR" sz="1600" dirty="0" smtClean="0">
              <a:solidFill>
                <a:schemeClr val="tx1"/>
              </a:solidFill>
              <a:cs typeface="Arial" panose="020B0604020202020204" pitchFamily="34" charset="0"/>
            </a:endParaRPr>
          </a:p>
          <a:p>
            <a:endParaRPr lang="fr-FR" sz="1600" dirty="0">
              <a:solidFill>
                <a:schemeClr val="tx1"/>
              </a:solidFill>
              <a:cs typeface="Arial" panose="020B0604020202020204" pitchFamily="34" charset="0"/>
            </a:endParaRPr>
          </a:p>
          <a:p>
            <a:r>
              <a:rPr lang="en-US" sz="1600" dirty="0">
                <a:solidFill>
                  <a:schemeClr val="tx1"/>
                </a:solidFill>
                <a:cs typeface="Arial" panose="020B0604020202020204" pitchFamily="34" charset="0"/>
              </a:rPr>
              <a:t>2. </a:t>
            </a:r>
            <a:r>
              <a:rPr lang="en-US" sz="1600" b="1" dirty="0" err="1" smtClean="0">
                <a:solidFill>
                  <a:schemeClr val="tx1"/>
                </a:solidFill>
                <a:cs typeface="Arial" panose="020B0604020202020204" pitchFamily="34" charset="0"/>
              </a:rPr>
              <a:t>Ajeet</a:t>
            </a:r>
            <a:r>
              <a:rPr lang="en-US" sz="1600" b="1" dirty="0" smtClean="0">
                <a:solidFill>
                  <a:schemeClr val="tx1"/>
                </a:solidFill>
                <a:cs typeface="Arial" panose="020B0604020202020204" pitchFamily="34" charset="0"/>
              </a:rPr>
              <a:t> Kumar Singh</a:t>
            </a:r>
            <a:r>
              <a:rPr lang="en-US" sz="1600" dirty="0" smtClean="0">
                <a:solidFill>
                  <a:schemeClr val="tx1"/>
                </a:solidFill>
                <a:cs typeface="Arial" panose="020B0604020202020204" pitchFamily="34" charset="0"/>
              </a:rPr>
              <a:t>, </a:t>
            </a:r>
            <a:r>
              <a:rPr lang="en-US" sz="1600" dirty="0" err="1" smtClean="0">
                <a:solidFill>
                  <a:schemeClr val="tx1"/>
                </a:solidFill>
                <a:cs typeface="Arial" panose="020B0604020202020204" pitchFamily="34" charset="0"/>
              </a:rPr>
              <a:t>Anand</a:t>
            </a:r>
            <a:r>
              <a:rPr lang="en-US" sz="1600" dirty="0" smtClean="0">
                <a:solidFill>
                  <a:schemeClr val="tx1"/>
                </a:solidFill>
                <a:cs typeface="Arial" panose="020B0604020202020204" pitchFamily="34" charset="0"/>
              </a:rPr>
              <a:t> Mishra, Pranav </a:t>
            </a:r>
            <a:r>
              <a:rPr lang="en-US" sz="1600" dirty="0" err="1" smtClean="0">
                <a:solidFill>
                  <a:schemeClr val="tx1"/>
                </a:solidFill>
                <a:cs typeface="Arial" panose="020B0604020202020204" pitchFamily="34" charset="0"/>
              </a:rPr>
              <a:t>Dabral</a:t>
            </a:r>
            <a:r>
              <a:rPr lang="en-US" sz="1600" dirty="0" smtClean="0">
                <a:solidFill>
                  <a:schemeClr val="tx1"/>
                </a:solidFill>
                <a:cs typeface="Arial" panose="020B0604020202020204" pitchFamily="34" charset="0"/>
              </a:rPr>
              <a:t> and </a:t>
            </a:r>
            <a:r>
              <a:rPr lang="en-US" sz="1600" dirty="0">
                <a:solidFill>
                  <a:schemeClr val="tx1"/>
                </a:solidFill>
                <a:cs typeface="Arial" panose="020B0604020202020204" pitchFamily="34" charset="0"/>
              </a:rPr>
              <a:t>C.V. </a:t>
            </a:r>
            <a:r>
              <a:rPr lang="en-US" sz="1600" dirty="0" err="1">
                <a:solidFill>
                  <a:schemeClr val="tx1"/>
                </a:solidFill>
                <a:cs typeface="Arial" panose="020B0604020202020204" pitchFamily="34" charset="0"/>
              </a:rPr>
              <a:t>Jawahar</a:t>
            </a:r>
            <a:r>
              <a:rPr lang="en-US" sz="1600" dirty="0" smtClean="0">
                <a:solidFill>
                  <a:schemeClr val="tx1"/>
                </a:solidFill>
                <a:cs typeface="Arial" panose="020B0604020202020204" pitchFamily="34" charset="0"/>
              </a:rPr>
              <a:t>: A Simple and Effective Solution for Script Identification in Wild, 12</a:t>
            </a:r>
            <a:r>
              <a:rPr lang="en-US" sz="1600" baseline="30000" dirty="0" smtClean="0">
                <a:solidFill>
                  <a:schemeClr val="tx1"/>
                </a:solidFill>
                <a:cs typeface="Arial" panose="020B0604020202020204" pitchFamily="34" charset="0"/>
              </a:rPr>
              <a:t>th</a:t>
            </a:r>
            <a:r>
              <a:rPr lang="en-US" sz="1600" dirty="0" smtClean="0">
                <a:solidFill>
                  <a:schemeClr val="tx1"/>
                </a:solidFill>
                <a:cs typeface="Arial" panose="020B0604020202020204" pitchFamily="34" charset="0"/>
              </a:rPr>
              <a:t> IAPR International Workshop on Document Analysis and Systems (DAS), 2016</a:t>
            </a:r>
          </a:p>
          <a:p>
            <a:endParaRPr lang="en-US" sz="1600" dirty="0">
              <a:solidFill>
                <a:schemeClr val="tx1"/>
              </a:solidFill>
              <a:cs typeface="Arial" panose="020B0604020202020204" pitchFamily="34" charset="0"/>
            </a:endParaRPr>
          </a:p>
          <a:p>
            <a:r>
              <a:rPr lang="en-US" sz="1600" dirty="0">
                <a:solidFill>
                  <a:schemeClr val="tx1"/>
                </a:solidFill>
                <a:cs typeface="Arial" panose="020B0604020202020204" pitchFamily="34" charset="0"/>
              </a:rPr>
              <a:t>3. </a:t>
            </a:r>
            <a:r>
              <a:rPr lang="en-US" sz="1600" dirty="0" err="1" smtClean="0">
                <a:solidFill>
                  <a:schemeClr val="tx1"/>
                </a:solidFill>
                <a:cs typeface="Arial" panose="020B0604020202020204" pitchFamily="34" charset="0"/>
              </a:rPr>
              <a:t>Minesh</a:t>
            </a:r>
            <a:r>
              <a:rPr lang="en-US" sz="1600" dirty="0" smtClean="0">
                <a:solidFill>
                  <a:schemeClr val="tx1"/>
                </a:solidFill>
                <a:cs typeface="Arial" panose="020B0604020202020204" pitchFamily="34" charset="0"/>
              </a:rPr>
              <a:t> Mathew, </a:t>
            </a:r>
            <a:r>
              <a:rPr lang="en-US" sz="1600" b="1" dirty="0" err="1" smtClean="0">
                <a:solidFill>
                  <a:schemeClr val="tx1"/>
                </a:solidFill>
                <a:cs typeface="Arial" panose="020B0604020202020204" pitchFamily="34" charset="0"/>
              </a:rPr>
              <a:t>Ajeet</a:t>
            </a:r>
            <a:r>
              <a:rPr lang="en-US" sz="1600" b="1" dirty="0" smtClean="0">
                <a:solidFill>
                  <a:schemeClr val="tx1"/>
                </a:solidFill>
                <a:cs typeface="Arial" panose="020B0604020202020204" pitchFamily="34" charset="0"/>
              </a:rPr>
              <a:t> Kumar Singh </a:t>
            </a:r>
            <a:r>
              <a:rPr lang="en-US" sz="1600" dirty="0" smtClean="0">
                <a:solidFill>
                  <a:schemeClr val="tx1"/>
                </a:solidFill>
                <a:cs typeface="Arial" panose="020B0604020202020204" pitchFamily="34" charset="0"/>
              </a:rPr>
              <a:t>and </a:t>
            </a:r>
            <a:r>
              <a:rPr lang="en-US" sz="1600" dirty="0">
                <a:solidFill>
                  <a:schemeClr val="tx1"/>
                </a:solidFill>
                <a:cs typeface="Arial" panose="020B0604020202020204" pitchFamily="34" charset="0"/>
              </a:rPr>
              <a:t>C.V. </a:t>
            </a:r>
            <a:r>
              <a:rPr lang="en-US" sz="1600" dirty="0" err="1">
                <a:solidFill>
                  <a:schemeClr val="tx1"/>
                </a:solidFill>
                <a:cs typeface="Arial" panose="020B0604020202020204" pitchFamily="34" charset="0"/>
              </a:rPr>
              <a:t>Jawahar</a:t>
            </a:r>
            <a:r>
              <a:rPr lang="en-US" sz="1600" dirty="0" smtClean="0">
                <a:solidFill>
                  <a:schemeClr val="tx1"/>
                </a:solidFill>
                <a:cs typeface="Arial" panose="020B0604020202020204" pitchFamily="34" charset="0"/>
              </a:rPr>
              <a:t>: Multilingual OCR for Indic Scripts</a:t>
            </a:r>
            <a:r>
              <a:rPr lang="en-US" sz="1600" dirty="0">
                <a:solidFill>
                  <a:schemeClr val="tx1"/>
                </a:solidFill>
                <a:cs typeface="Arial" panose="020B0604020202020204" pitchFamily="34" charset="0"/>
              </a:rPr>
              <a:t>, </a:t>
            </a:r>
            <a:r>
              <a:rPr lang="en-US" sz="1600" dirty="0" smtClean="0">
                <a:solidFill>
                  <a:schemeClr val="tx1"/>
                </a:solidFill>
                <a:cs typeface="Arial" panose="020B0604020202020204" pitchFamily="34" charset="0"/>
              </a:rPr>
              <a:t> 12</a:t>
            </a:r>
            <a:r>
              <a:rPr lang="en-US" sz="1600" baseline="30000" dirty="0" smtClean="0">
                <a:solidFill>
                  <a:schemeClr val="tx1"/>
                </a:solidFill>
                <a:cs typeface="Arial" panose="020B0604020202020204" pitchFamily="34" charset="0"/>
              </a:rPr>
              <a:t>th</a:t>
            </a:r>
            <a:r>
              <a:rPr lang="en-US" sz="1600" dirty="0" smtClean="0">
                <a:solidFill>
                  <a:schemeClr val="tx1"/>
                </a:solidFill>
                <a:cs typeface="Arial" panose="020B0604020202020204" pitchFamily="34" charset="0"/>
              </a:rPr>
              <a:t> </a:t>
            </a:r>
            <a:r>
              <a:rPr lang="en-US" sz="1600" dirty="0">
                <a:solidFill>
                  <a:schemeClr val="tx1"/>
                </a:solidFill>
                <a:cs typeface="Arial" panose="020B0604020202020204" pitchFamily="34" charset="0"/>
              </a:rPr>
              <a:t>IAPR International Workshop on Document Analysis and Systems (DAS), </a:t>
            </a:r>
            <a:r>
              <a:rPr lang="en-US" sz="1600" dirty="0" smtClean="0">
                <a:solidFill>
                  <a:schemeClr val="tx1"/>
                </a:solidFill>
                <a:cs typeface="Arial" panose="020B0604020202020204" pitchFamily="34" charset="0"/>
              </a:rPr>
              <a:t>2016</a:t>
            </a:r>
            <a:endParaRPr lang="en-US" sz="1600" dirty="0">
              <a:solidFill>
                <a:schemeClr val="tx1"/>
              </a:solidFill>
              <a:cs typeface="Arial" panose="020B0604020202020204" pitchFamily="34" charset="0"/>
            </a:endParaRPr>
          </a:p>
        </p:txBody>
      </p:sp>
    </p:spTree>
    <p:extLst>
      <p:ext uri="{BB962C8B-B14F-4D97-AF65-F5344CB8AC3E}">
        <p14:creationId xmlns:p14="http://schemas.microsoft.com/office/powerpoint/2010/main" val="3060686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345374" y="1143000"/>
            <a:ext cx="8570026"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tx1"/>
                </a:solidFill>
              </a:rPr>
              <a:t>Automated Optical Character Recognition System</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091" y="1981200"/>
            <a:ext cx="8685909" cy="3659479"/>
          </a:xfrm>
          <a:prstGeom prst="rect">
            <a:avLst/>
          </a:prstGeom>
        </p:spPr>
      </p:pic>
      <p:sp>
        <p:nvSpPr>
          <p:cNvPr id="32" name="Title 3"/>
          <p:cNvSpPr txBox="1">
            <a:spLocks/>
          </p:cNvSpPr>
          <p:nvPr/>
        </p:nvSpPr>
        <p:spPr bwMode="auto">
          <a:xfrm>
            <a:off x="228600" y="242249"/>
            <a:ext cx="8605838"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Motivation</a:t>
            </a:r>
            <a:endParaRPr lang="en-US" sz="3600" kern="0" dirty="0">
              <a:solidFill>
                <a:schemeClr val="accent2"/>
              </a:solidFill>
            </a:endParaRPr>
          </a:p>
        </p:txBody>
      </p:sp>
      <p:sp>
        <p:nvSpPr>
          <p:cNvPr id="2" name="Down Arrow 1"/>
          <p:cNvSpPr/>
          <p:nvPr/>
        </p:nvSpPr>
        <p:spPr bwMode="auto">
          <a:xfrm>
            <a:off x="4114800" y="1828800"/>
            <a:ext cx="609600" cy="1066800"/>
          </a:xfrm>
          <a:prstGeom prst="down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3690352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a:defRPr/>
            </a:pPr>
            <a:fld id="{07B828C9-CC4E-4FF9-86E9-1A5E185CD9EB}" type="slidenum">
              <a:rPr lang="en-US" smtClean="0"/>
              <a:pPr>
                <a:defRPr/>
              </a:pPr>
              <a:t>7</a:t>
            </a:fld>
            <a:endParaRPr lang="en-US" dirty="0"/>
          </a:p>
        </p:txBody>
      </p:sp>
      <p:sp>
        <p:nvSpPr>
          <p:cNvPr id="5" name="Title 3"/>
          <p:cNvSpPr txBox="1">
            <a:spLocks/>
          </p:cNvSpPr>
          <p:nvPr/>
        </p:nvSpPr>
        <p:spPr bwMode="auto">
          <a:xfrm>
            <a:off x="228600" y="242249"/>
            <a:ext cx="8605838"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Motivation</a:t>
            </a:r>
            <a:endParaRPr lang="en-US" sz="3600" kern="0" dirty="0">
              <a:solidFill>
                <a:schemeClr val="accent2"/>
              </a:solidFill>
            </a:endParaRPr>
          </a:p>
        </p:txBody>
      </p:sp>
      <p:sp>
        <p:nvSpPr>
          <p:cNvPr id="6" name="TextBox 5"/>
          <p:cNvSpPr txBox="1"/>
          <p:nvPr/>
        </p:nvSpPr>
        <p:spPr>
          <a:xfrm>
            <a:off x="457200" y="1066800"/>
            <a:ext cx="7620000" cy="461665"/>
          </a:xfrm>
          <a:prstGeom prst="rect">
            <a:avLst/>
          </a:prstGeom>
          <a:noFill/>
        </p:spPr>
        <p:txBody>
          <a:bodyPr wrap="square" rtlCol="0">
            <a:spAutoFit/>
          </a:bodyPr>
          <a:lstStyle/>
          <a:p>
            <a:r>
              <a:rPr lang="en-US" sz="2400" dirty="0" smtClean="0">
                <a:solidFill>
                  <a:schemeClr val="tx1"/>
                </a:solidFill>
              </a:rPr>
              <a:t>Why do we need Script and Language Identification?</a:t>
            </a:r>
            <a:endParaRPr lang="en-US" sz="2400" dirty="0">
              <a:solidFill>
                <a:schemeClr val="tx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876800"/>
            <a:ext cx="3886200" cy="62830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497" y="4819309"/>
            <a:ext cx="4231041" cy="6858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2053" y="1600200"/>
            <a:ext cx="4540999" cy="2710097"/>
          </a:xfrm>
          <a:prstGeom prst="rect">
            <a:avLst/>
          </a:prstGeom>
        </p:spPr>
      </p:pic>
      <p:sp>
        <p:nvSpPr>
          <p:cNvPr id="15" name="TextBox 14"/>
          <p:cNvSpPr txBox="1"/>
          <p:nvPr/>
        </p:nvSpPr>
        <p:spPr>
          <a:xfrm>
            <a:off x="3733800" y="4306777"/>
            <a:ext cx="1066800" cy="369332"/>
          </a:xfrm>
          <a:prstGeom prst="rect">
            <a:avLst/>
          </a:prstGeom>
          <a:noFill/>
        </p:spPr>
        <p:txBody>
          <a:bodyPr wrap="square" rtlCol="0">
            <a:spAutoFit/>
          </a:bodyPr>
          <a:lstStyle/>
          <a:p>
            <a:pPr algn="ctr"/>
            <a:r>
              <a:rPr lang="en-US" dirty="0" smtClean="0">
                <a:solidFill>
                  <a:schemeClr val="tx1"/>
                </a:solidFill>
              </a:rPr>
              <a:t>(a)</a:t>
            </a:r>
            <a:endParaRPr lang="en-US" dirty="0">
              <a:solidFill>
                <a:schemeClr val="tx1"/>
              </a:solidFill>
            </a:endParaRPr>
          </a:p>
        </p:txBody>
      </p:sp>
      <p:sp>
        <p:nvSpPr>
          <p:cNvPr id="16" name="TextBox 15"/>
          <p:cNvSpPr txBox="1"/>
          <p:nvPr/>
        </p:nvSpPr>
        <p:spPr>
          <a:xfrm>
            <a:off x="1790700" y="5487141"/>
            <a:ext cx="1066800" cy="369332"/>
          </a:xfrm>
          <a:prstGeom prst="rect">
            <a:avLst/>
          </a:prstGeom>
          <a:noFill/>
        </p:spPr>
        <p:txBody>
          <a:bodyPr wrap="square" rtlCol="0">
            <a:spAutoFit/>
          </a:bodyPr>
          <a:lstStyle/>
          <a:p>
            <a:pPr algn="ctr"/>
            <a:r>
              <a:rPr lang="en-US" dirty="0" smtClean="0">
                <a:solidFill>
                  <a:schemeClr val="tx1"/>
                </a:solidFill>
              </a:rPr>
              <a:t>(b)</a:t>
            </a:r>
            <a:endParaRPr lang="en-US" dirty="0">
              <a:solidFill>
                <a:schemeClr val="tx1"/>
              </a:solidFill>
            </a:endParaRPr>
          </a:p>
        </p:txBody>
      </p:sp>
      <p:sp>
        <p:nvSpPr>
          <p:cNvPr id="17" name="TextBox 16"/>
          <p:cNvSpPr txBox="1"/>
          <p:nvPr/>
        </p:nvSpPr>
        <p:spPr>
          <a:xfrm>
            <a:off x="6268617" y="5463643"/>
            <a:ext cx="1066800" cy="369332"/>
          </a:xfrm>
          <a:prstGeom prst="rect">
            <a:avLst/>
          </a:prstGeom>
          <a:noFill/>
        </p:spPr>
        <p:txBody>
          <a:bodyPr wrap="square" rtlCol="0">
            <a:spAutoFit/>
          </a:bodyPr>
          <a:lstStyle/>
          <a:p>
            <a:pPr algn="ctr"/>
            <a:r>
              <a:rPr lang="en-US" dirty="0" smtClean="0">
                <a:solidFill>
                  <a:schemeClr val="tx1"/>
                </a:solidFill>
              </a:rPr>
              <a:t>(c)</a:t>
            </a:r>
            <a:endParaRPr lang="en-US" dirty="0">
              <a:solidFill>
                <a:schemeClr val="tx1"/>
              </a:solidFill>
            </a:endParaRPr>
          </a:p>
        </p:txBody>
      </p:sp>
      <p:pic>
        <p:nvPicPr>
          <p:cNvPr id="11" name="Picture 7" descr="C:\Users\Mohak Sukhwani\AppData\Local\Microsoft\Windows\Temporary Internet Files\Content.IE5\8CTI8XTR\pregunta[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506" y="5463643"/>
            <a:ext cx="1179544" cy="117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865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a:defRPr/>
            </a:pPr>
            <a:fld id="{07B828C9-CC4E-4FF9-86E9-1A5E185CD9EB}" type="slidenum">
              <a:rPr lang="en-US" smtClean="0"/>
              <a:pPr>
                <a:defRPr/>
              </a:pPr>
              <a:t>8</a:t>
            </a:fld>
            <a:endParaRPr lang="en-US" dirty="0"/>
          </a:p>
        </p:txBody>
      </p:sp>
      <p:sp>
        <p:nvSpPr>
          <p:cNvPr id="5" name="Title 3"/>
          <p:cNvSpPr txBox="1">
            <a:spLocks/>
          </p:cNvSpPr>
          <p:nvPr/>
        </p:nvSpPr>
        <p:spPr bwMode="auto">
          <a:xfrm>
            <a:off x="228600" y="242249"/>
            <a:ext cx="8605838"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Motivation</a:t>
            </a:r>
            <a:endParaRPr lang="en-US" sz="3600" kern="0" dirty="0">
              <a:solidFill>
                <a:schemeClr val="accent2"/>
              </a:solidFill>
            </a:endParaRPr>
          </a:p>
        </p:txBody>
      </p:sp>
      <p:sp>
        <p:nvSpPr>
          <p:cNvPr id="6" name="TextBox 5"/>
          <p:cNvSpPr txBox="1"/>
          <p:nvPr/>
        </p:nvSpPr>
        <p:spPr>
          <a:xfrm>
            <a:off x="457200" y="1066800"/>
            <a:ext cx="7620000" cy="461665"/>
          </a:xfrm>
          <a:prstGeom prst="rect">
            <a:avLst/>
          </a:prstGeom>
          <a:noFill/>
        </p:spPr>
        <p:txBody>
          <a:bodyPr wrap="square" rtlCol="0">
            <a:spAutoFit/>
          </a:bodyPr>
          <a:lstStyle/>
          <a:p>
            <a:r>
              <a:rPr lang="en-US" sz="2400" dirty="0" smtClean="0">
                <a:solidFill>
                  <a:schemeClr val="tx1"/>
                </a:solidFill>
              </a:rPr>
              <a:t>Why do we need Script and Language Identification?</a:t>
            </a:r>
            <a:endParaRPr lang="en-US" sz="2400" dirty="0">
              <a:solidFill>
                <a:schemeClr val="tx1"/>
              </a:solidFill>
            </a:endParaRPr>
          </a:p>
        </p:txBody>
      </p:sp>
      <p:sp>
        <p:nvSpPr>
          <p:cNvPr id="15" name="TextBox 14"/>
          <p:cNvSpPr txBox="1"/>
          <p:nvPr/>
        </p:nvSpPr>
        <p:spPr>
          <a:xfrm>
            <a:off x="3733800" y="4252989"/>
            <a:ext cx="1066800" cy="369332"/>
          </a:xfrm>
          <a:prstGeom prst="rect">
            <a:avLst/>
          </a:prstGeom>
          <a:noFill/>
        </p:spPr>
        <p:txBody>
          <a:bodyPr wrap="square" rtlCol="0">
            <a:spAutoFit/>
          </a:bodyPr>
          <a:lstStyle/>
          <a:p>
            <a:pPr algn="ctr"/>
            <a:r>
              <a:rPr lang="en-US" dirty="0" smtClean="0">
                <a:solidFill>
                  <a:schemeClr val="tx1"/>
                </a:solidFill>
              </a:rPr>
              <a:t>(a)</a:t>
            </a:r>
            <a:endParaRPr lang="en-US" dirty="0">
              <a:solidFill>
                <a:schemeClr val="tx1"/>
              </a:solidFill>
            </a:endParaRPr>
          </a:p>
        </p:txBody>
      </p:sp>
      <p:sp>
        <p:nvSpPr>
          <p:cNvPr id="16" name="TextBox 15"/>
          <p:cNvSpPr txBox="1"/>
          <p:nvPr/>
        </p:nvSpPr>
        <p:spPr>
          <a:xfrm>
            <a:off x="1828800" y="5241559"/>
            <a:ext cx="1066800" cy="369332"/>
          </a:xfrm>
          <a:prstGeom prst="rect">
            <a:avLst/>
          </a:prstGeom>
          <a:noFill/>
        </p:spPr>
        <p:txBody>
          <a:bodyPr wrap="square" rtlCol="0">
            <a:spAutoFit/>
          </a:bodyPr>
          <a:lstStyle/>
          <a:p>
            <a:pPr algn="ctr"/>
            <a:r>
              <a:rPr lang="en-US" dirty="0" smtClean="0">
                <a:solidFill>
                  <a:schemeClr val="tx1"/>
                </a:solidFill>
              </a:rPr>
              <a:t>(b)</a:t>
            </a:r>
            <a:endParaRPr lang="en-US" dirty="0">
              <a:solidFill>
                <a:schemeClr val="tx1"/>
              </a:solidFill>
            </a:endParaRPr>
          </a:p>
        </p:txBody>
      </p:sp>
      <p:sp>
        <p:nvSpPr>
          <p:cNvPr id="17" name="TextBox 16"/>
          <p:cNvSpPr txBox="1"/>
          <p:nvPr/>
        </p:nvSpPr>
        <p:spPr>
          <a:xfrm>
            <a:off x="6268617" y="5207134"/>
            <a:ext cx="1066800" cy="369332"/>
          </a:xfrm>
          <a:prstGeom prst="rect">
            <a:avLst/>
          </a:prstGeom>
          <a:noFill/>
        </p:spPr>
        <p:txBody>
          <a:bodyPr wrap="square" rtlCol="0">
            <a:spAutoFit/>
          </a:bodyPr>
          <a:lstStyle/>
          <a:p>
            <a:pPr algn="ctr"/>
            <a:r>
              <a:rPr lang="en-US" dirty="0" smtClean="0">
                <a:solidFill>
                  <a:schemeClr val="tx1"/>
                </a:solidFill>
              </a:rPr>
              <a:t>(c)</a:t>
            </a:r>
            <a:endParaRPr lang="en-US"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7656" y="1488124"/>
            <a:ext cx="4359087" cy="288048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2964" y="4419600"/>
            <a:ext cx="3778105" cy="88502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999" y="4620790"/>
            <a:ext cx="4289571" cy="586344"/>
          </a:xfrm>
          <a:prstGeom prst="rect">
            <a:avLst/>
          </a:prstGeom>
        </p:spPr>
      </p:pic>
      <p:sp>
        <p:nvSpPr>
          <p:cNvPr id="9" name="TextBox 8"/>
          <p:cNvSpPr txBox="1"/>
          <p:nvPr/>
        </p:nvSpPr>
        <p:spPr>
          <a:xfrm>
            <a:off x="380999" y="5575032"/>
            <a:ext cx="4256016" cy="338554"/>
          </a:xfrm>
          <a:prstGeom prst="rect">
            <a:avLst/>
          </a:prstGeom>
          <a:noFill/>
        </p:spPr>
        <p:txBody>
          <a:bodyPr wrap="square" rtlCol="0">
            <a:spAutoFit/>
          </a:bodyPr>
          <a:lstStyle/>
          <a:p>
            <a:r>
              <a:rPr lang="en-US" sz="1600" dirty="0" smtClean="0">
                <a:solidFill>
                  <a:srgbClr val="FF0000"/>
                </a:solidFill>
              </a:rPr>
              <a:t>Red: German; </a:t>
            </a:r>
            <a:r>
              <a:rPr lang="en-US" sz="1600" dirty="0" smtClean="0">
                <a:solidFill>
                  <a:srgbClr val="92D050"/>
                </a:solidFill>
              </a:rPr>
              <a:t>Green: French; </a:t>
            </a:r>
            <a:r>
              <a:rPr lang="en-US" sz="1600" dirty="0" smtClean="0">
                <a:solidFill>
                  <a:schemeClr val="accent2"/>
                </a:solidFill>
              </a:rPr>
              <a:t>Blue: Spanish</a:t>
            </a:r>
            <a:endParaRPr lang="en-US" sz="1600" dirty="0">
              <a:solidFill>
                <a:srgbClr val="FF0000"/>
              </a:solidFill>
            </a:endParaRPr>
          </a:p>
        </p:txBody>
      </p:sp>
      <p:sp>
        <p:nvSpPr>
          <p:cNvPr id="18" name="TextBox 17"/>
          <p:cNvSpPr txBox="1"/>
          <p:nvPr/>
        </p:nvSpPr>
        <p:spPr>
          <a:xfrm>
            <a:off x="4674008" y="5561051"/>
            <a:ext cx="4256016" cy="584775"/>
          </a:xfrm>
          <a:prstGeom prst="rect">
            <a:avLst/>
          </a:prstGeom>
          <a:noFill/>
        </p:spPr>
        <p:txBody>
          <a:bodyPr wrap="square" rtlCol="0">
            <a:spAutoFit/>
          </a:bodyPr>
          <a:lstStyle/>
          <a:p>
            <a:pPr algn="ctr"/>
            <a:r>
              <a:rPr lang="en-US" sz="1600" dirty="0" smtClean="0">
                <a:solidFill>
                  <a:srgbClr val="7030A0"/>
                </a:solidFill>
              </a:rPr>
              <a:t>Purple: Hindi; </a:t>
            </a:r>
            <a:r>
              <a:rPr lang="en-US" sz="1600" dirty="0" smtClean="0">
                <a:solidFill>
                  <a:srgbClr val="FFC000"/>
                </a:solidFill>
              </a:rPr>
              <a:t>Orange: Telugu; </a:t>
            </a:r>
          </a:p>
          <a:p>
            <a:pPr algn="ctr"/>
            <a:r>
              <a:rPr lang="en-US" sz="1600" dirty="0" smtClean="0">
                <a:solidFill>
                  <a:srgbClr val="800000"/>
                </a:solidFill>
              </a:rPr>
              <a:t>Brown: Malayalam</a:t>
            </a:r>
            <a:r>
              <a:rPr lang="en-US" sz="1600" dirty="0" smtClean="0">
                <a:solidFill>
                  <a:srgbClr val="FFC000"/>
                </a:solidFill>
              </a:rPr>
              <a:t> </a:t>
            </a:r>
            <a:endParaRPr lang="en-US" sz="1600" dirty="0">
              <a:solidFill>
                <a:srgbClr val="7030A0"/>
              </a:solidFill>
            </a:endParaRPr>
          </a:p>
        </p:txBody>
      </p:sp>
      <p:pic>
        <p:nvPicPr>
          <p:cNvPr id="13" name="Picture 7" descr="C:\Users\Mohak Sukhwani\AppData\Local\Microsoft\Windows\Temporary Internet Files\Content.IE5\M5R9G9LR\large-Smiley-Face-making-Thumbs-Up-166.6-16636[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4554" y="5913586"/>
            <a:ext cx="1038255" cy="79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3052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228600" y="242249"/>
            <a:ext cx="8605838" cy="8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s trebuchet"/>
                <a:ea typeface="DejaVu Sans"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a:lstStyle>
          <a:p>
            <a:r>
              <a:rPr lang="en-US" sz="3600" kern="0" dirty="0" smtClean="0">
                <a:solidFill>
                  <a:schemeClr val="accent2"/>
                </a:solidFill>
              </a:rPr>
              <a:t>Motivation</a:t>
            </a:r>
            <a:endParaRPr lang="en-US" sz="3600" kern="0" dirty="0">
              <a:solidFill>
                <a:schemeClr val="accent2"/>
              </a:solidFill>
            </a:endParaRPr>
          </a:p>
        </p:txBody>
      </p:sp>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09600" y="1981200"/>
            <a:ext cx="1371600" cy="457200"/>
          </a:xfrm>
          <a:prstGeom prst="rect">
            <a:avLst/>
          </a:prstGeom>
          <a:ln w="19050">
            <a:solidFill>
              <a:schemeClr val="tx1"/>
            </a:solidFill>
          </a:ln>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699843" y="1979424"/>
            <a:ext cx="1371600" cy="457200"/>
          </a:xfrm>
          <a:prstGeom prst="rect">
            <a:avLst/>
          </a:prstGeom>
          <a:ln w="19050">
            <a:solidFill>
              <a:schemeClr val="tx1"/>
            </a:solidFill>
          </a:ln>
        </p:spPr>
      </p:pic>
      <p:pic>
        <p:nvPicPr>
          <p:cNvPr id="9" name="Picture 8"/>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95838" y="2020784"/>
            <a:ext cx="1371600" cy="457200"/>
          </a:xfrm>
          <a:prstGeom prst="rect">
            <a:avLst/>
          </a:prstGeom>
          <a:ln w="19050">
            <a:solidFill>
              <a:schemeClr val="tx1"/>
            </a:solidFill>
          </a:ln>
        </p:spPr>
      </p:pic>
      <p:pic>
        <p:nvPicPr>
          <p:cNvPr id="10" name="Picture 9"/>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88957" y="2002971"/>
            <a:ext cx="1371600" cy="457200"/>
          </a:xfrm>
          <a:prstGeom prst="rect">
            <a:avLst/>
          </a:prstGeom>
          <a:ln w="19050">
            <a:solidFill>
              <a:schemeClr val="tx1"/>
            </a:solidFill>
          </a:ln>
        </p:spPr>
      </p:pic>
      <p:pic>
        <p:nvPicPr>
          <p:cNvPr id="11" name="Picture 10"/>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09600" y="3069277"/>
            <a:ext cx="1371600" cy="457200"/>
          </a:xfrm>
          <a:prstGeom prst="rect">
            <a:avLst/>
          </a:prstGeom>
          <a:ln w="19050">
            <a:solidFill>
              <a:schemeClr val="tx1"/>
            </a:solidFill>
          </a:ln>
        </p:spPr>
      </p:pic>
      <p:pic>
        <p:nvPicPr>
          <p:cNvPr id="12" name="Picture 11"/>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2674020" y="3069277"/>
            <a:ext cx="1371600" cy="457200"/>
          </a:xfrm>
          <a:prstGeom prst="rect">
            <a:avLst/>
          </a:prstGeom>
          <a:ln w="19050">
            <a:solidFill>
              <a:schemeClr val="tx1"/>
            </a:solidFill>
          </a:ln>
        </p:spPr>
      </p:pic>
      <p:pic>
        <p:nvPicPr>
          <p:cNvPr id="13" name="Picture 12"/>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732997" y="3124200"/>
            <a:ext cx="1371600" cy="457200"/>
          </a:xfrm>
          <a:prstGeom prst="rect">
            <a:avLst/>
          </a:prstGeom>
          <a:ln w="19050">
            <a:solidFill>
              <a:schemeClr val="tx1"/>
            </a:solidFill>
          </a:ln>
        </p:spPr>
      </p:pic>
      <p:pic>
        <p:nvPicPr>
          <p:cNvPr id="14" name="Picture 13"/>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888957" y="3069277"/>
            <a:ext cx="1371600" cy="457200"/>
          </a:xfrm>
          <a:prstGeom prst="rect">
            <a:avLst/>
          </a:prstGeom>
          <a:ln w="19050">
            <a:solidFill>
              <a:schemeClr val="tx1"/>
            </a:solidFill>
          </a:ln>
        </p:spPr>
      </p:pic>
      <p:pic>
        <p:nvPicPr>
          <p:cNvPr id="15" name="Picture 14"/>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2702719" y="4825711"/>
            <a:ext cx="1371600" cy="457200"/>
          </a:xfrm>
          <a:prstGeom prst="rect">
            <a:avLst/>
          </a:prstGeom>
          <a:ln w="19050">
            <a:solidFill>
              <a:schemeClr val="tx1"/>
            </a:solidFill>
          </a:ln>
        </p:spPr>
      </p:pic>
      <p:pic>
        <p:nvPicPr>
          <p:cNvPr id="16" name="Picture 15"/>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580901" y="4825711"/>
            <a:ext cx="1371600" cy="457200"/>
          </a:xfrm>
          <a:prstGeom prst="rect">
            <a:avLst/>
          </a:prstGeom>
          <a:ln w="19050">
            <a:solidFill>
              <a:schemeClr val="tx1"/>
            </a:solidFill>
          </a:ln>
        </p:spPr>
      </p:pic>
      <p:pic>
        <p:nvPicPr>
          <p:cNvPr id="17" name="Picture 16"/>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7005638" y="4871048"/>
            <a:ext cx="1371600" cy="457200"/>
          </a:xfrm>
          <a:prstGeom prst="rect">
            <a:avLst/>
          </a:prstGeom>
          <a:ln w="19050">
            <a:solidFill>
              <a:schemeClr val="tx1"/>
            </a:solidFill>
          </a:ln>
        </p:spPr>
      </p:pic>
      <p:pic>
        <p:nvPicPr>
          <p:cNvPr id="18" name="Picture 17"/>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4824537" y="4789095"/>
            <a:ext cx="1371600" cy="457200"/>
          </a:xfrm>
          <a:prstGeom prst="rect">
            <a:avLst/>
          </a:prstGeom>
          <a:ln w="19050">
            <a:solidFill>
              <a:schemeClr val="tx1"/>
            </a:solidFill>
          </a:ln>
        </p:spPr>
      </p:pic>
      <p:pic>
        <p:nvPicPr>
          <p:cNvPr id="19" name="Picture 18"/>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609600" y="5955502"/>
            <a:ext cx="1371600" cy="359508"/>
          </a:xfrm>
          <a:prstGeom prst="rect">
            <a:avLst/>
          </a:prstGeom>
          <a:ln w="19050">
            <a:solidFill>
              <a:schemeClr val="tx1"/>
            </a:solidFill>
          </a:ln>
        </p:spPr>
      </p:pic>
      <p:pic>
        <p:nvPicPr>
          <p:cNvPr id="20" name="Picture 19"/>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2699843" y="5860582"/>
            <a:ext cx="1371600" cy="418011"/>
          </a:xfrm>
          <a:prstGeom prst="rect">
            <a:avLst/>
          </a:prstGeom>
          <a:ln w="19050">
            <a:solidFill>
              <a:schemeClr val="tx1"/>
            </a:solidFill>
          </a:ln>
        </p:spPr>
      </p:pic>
      <p:pic>
        <p:nvPicPr>
          <p:cNvPr id="21" name="Pictur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88957" y="5943424"/>
            <a:ext cx="1371600" cy="287748"/>
          </a:xfrm>
          <a:prstGeom prst="rect">
            <a:avLst/>
          </a:prstGeom>
          <a:ln w="19050">
            <a:solidFill>
              <a:schemeClr val="tx1"/>
            </a:solidFill>
          </a:ln>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881068" y="5876244"/>
            <a:ext cx="1371600" cy="304520"/>
          </a:xfrm>
          <a:prstGeom prst="rect">
            <a:avLst/>
          </a:prstGeom>
          <a:ln w="19050">
            <a:solidFill>
              <a:schemeClr val="tx1"/>
            </a:solidFill>
          </a:ln>
        </p:spPr>
      </p:pic>
      <p:sp>
        <p:nvSpPr>
          <p:cNvPr id="23" name="TextBox 22"/>
          <p:cNvSpPr txBox="1"/>
          <p:nvPr/>
        </p:nvSpPr>
        <p:spPr>
          <a:xfrm>
            <a:off x="481939" y="1219200"/>
            <a:ext cx="8235817"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solidFill>
                  <a:schemeClr val="tx1"/>
                </a:solidFill>
                <a:latin typeface="+mj-lt"/>
              </a:rPr>
              <a:t>Script Identification</a:t>
            </a:r>
          </a:p>
        </p:txBody>
      </p:sp>
      <p:sp>
        <p:nvSpPr>
          <p:cNvPr id="24" name="TextBox 23"/>
          <p:cNvSpPr txBox="1"/>
          <p:nvPr/>
        </p:nvSpPr>
        <p:spPr>
          <a:xfrm>
            <a:off x="456210" y="4075097"/>
            <a:ext cx="8261546"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solidFill>
                  <a:schemeClr val="tx1"/>
                </a:solidFill>
                <a:latin typeface="+mj-lt"/>
              </a:rPr>
              <a:t>Language Identification</a:t>
            </a:r>
          </a:p>
        </p:txBody>
      </p:sp>
      <p:sp>
        <p:nvSpPr>
          <p:cNvPr id="25" name="TextBox 24"/>
          <p:cNvSpPr txBox="1">
            <a:spLocks/>
          </p:cNvSpPr>
          <p:nvPr/>
        </p:nvSpPr>
        <p:spPr>
          <a:xfrm>
            <a:off x="1268432" y="2528044"/>
            <a:ext cx="2388828" cy="369332"/>
          </a:xfrm>
          <a:prstGeom prst="rect">
            <a:avLst/>
          </a:prstGeom>
          <a:noFill/>
        </p:spPr>
        <p:txBody>
          <a:bodyPr wrap="square" rtlCol="0">
            <a:spAutoFit/>
          </a:bodyPr>
          <a:lstStyle/>
          <a:p>
            <a:r>
              <a:rPr lang="en-US" dirty="0" smtClean="0">
                <a:solidFill>
                  <a:srgbClr val="C00000"/>
                </a:solidFill>
              </a:rPr>
              <a:t>Kannada or Telugu?</a:t>
            </a:r>
            <a:endParaRPr lang="en-US" dirty="0">
              <a:solidFill>
                <a:srgbClr val="C00000"/>
              </a:solidFill>
            </a:endParaRPr>
          </a:p>
        </p:txBody>
      </p:sp>
      <p:sp>
        <p:nvSpPr>
          <p:cNvPr id="26" name="TextBox 25"/>
          <p:cNvSpPr txBox="1">
            <a:spLocks/>
          </p:cNvSpPr>
          <p:nvPr/>
        </p:nvSpPr>
        <p:spPr>
          <a:xfrm>
            <a:off x="5482227" y="2550520"/>
            <a:ext cx="2262063" cy="369332"/>
          </a:xfrm>
          <a:prstGeom prst="rect">
            <a:avLst/>
          </a:prstGeom>
          <a:noFill/>
        </p:spPr>
        <p:txBody>
          <a:bodyPr wrap="square" rtlCol="0">
            <a:spAutoFit/>
          </a:bodyPr>
          <a:lstStyle/>
          <a:p>
            <a:r>
              <a:rPr lang="en-US" dirty="0" smtClean="0">
                <a:solidFill>
                  <a:srgbClr val="C00000"/>
                </a:solidFill>
              </a:rPr>
              <a:t>Telugu or Kannada?</a:t>
            </a:r>
            <a:endParaRPr lang="en-US" dirty="0">
              <a:solidFill>
                <a:srgbClr val="C00000"/>
              </a:solidFill>
            </a:endParaRPr>
          </a:p>
        </p:txBody>
      </p:sp>
      <p:sp>
        <p:nvSpPr>
          <p:cNvPr id="27" name="TextBox 26"/>
          <p:cNvSpPr txBox="1">
            <a:spLocks/>
          </p:cNvSpPr>
          <p:nvPr/>
        </p:nvSpPr>
        <p:spPr>
          <a:xfrm>
            <a:off x="1228106" y="3588327"/>
            <a:ext cx="2469481" cy="369332"/>
          </a:xfrm>
          <a:prstGeom prst="rect">
            <a:avLst/>
          </a:prstGeom>
          <a:noFill/>
        </p:spPr>
        <p:txBody>
          <a:bodyPr wrap="square" rtlCol="0">
            <a:spAutoFit/>
          </a:bodyPr>
          <a:lstStyle/>
          <a:p>
            <a:r>
              <a:rPr lang="en-US" dirty="0" smtClean="0">
                <a:solidFill>
                  <a:srgbClr val="C00000"/>
                </a:solidFill>
              </a:rPr>
              <a:t>Bangla or Assamese?</a:t>
            </a:r>
            <a:endParaRPr lang="en-US" dirty="0">
              <a:solidFill>
                <a:srgbClr val="C00000"/>
              </a:solidFill>
            </a:endParaRPr>
          </a:p>
        </p:txBody>
      </p:sp>
      <p:sp>
        <p:nvSpPr>
          <p:cNvPr id="28" name="TextBox 27"/>
          <p:cNvSpPr txBox="1">
            <a:spLocks/>
          </p:cNvSpPr>
          <p:nvPr/>
        </p:nvSpPr>
        <p:spPr>
          <a:xfrm>
            <a:off x="5481638" y="3656785"/>
            <a:ext cx="2521620" cy="369332"/>
          </a:xfrm>
          <a:prstGeom prst="rect">
            <a:avLst/>
          </a:prstGeom>
          <a:noFill/>
        </p:spPr>
        <p:txBody>
          <a:bodyPr wrap="square" rtlCol="0">
            <a:spAutoFit/>
          </a:bodyPr>
          <a:lstStyle/>
          <a:p>
            <a:r>
              <a:rPr lang="en-US" dirty="0" smtClean="0">
                <a:solidFill>
                  <a:srgbClr val="C00000"/>
                </a:solidFill>
              </a:rPr>
              <a:t>Assamese or Bangla?</a:t>
            </a:r>
            <a:endParaRPr lang="en-US" dirty="0">
              <a:solidFill>
                <a:srgbClr val="C00000"/>
              </a:solidFill>
            </a:endParaRPr>
          </a:p>
        </p:txBody>
      </p:sp>
      <p:sp>
        <p:nvSpPr>
          <p:cNvPr id="29" name="TextBox 28"/>
          <p:cNvSpPr txBox="1"/>
          <p:nvPr/>
        </p:nvSpPr>
        <p:spPr>
          <a:xfrm>
            <a:off x="1498409" y="5328248"/>
            <a:ext cx="2667000" cy="369332"/>
          </a:xfrm>
          <a:prstGeom prst="rect">
            <a:avLst/>
          </a:prstGeom>
          <a:noFill/>
        </p:spPr>
        <p:txBody>
          <a:bodyPr wrap="square" rtlCol="0">
            <a:spAutoFit/>
          </a:bodyPr>
          <a:lstStyle/>
          <a:p>
            <a:r>
              <a:rPr lang="en-US" dirty="0" smtClean="0">
                <a:solidFill>
                  <a:srgbClr val="C00000"/>
                </a:solidFill>
              </a:rPr>
              <a:t>Marathi or Hindi?</a:t>
            </a:r>
            <a:endParaRPr lang="en-US" dirty="0">
              <a:solidFill>
                <a:srgbClr val="C00000"/>
              </a:solidFill>
            </a:endParaRPr>
          </a:p>
        </p:txBody>
      </p:sp>
      <p:sp>
        <p:nvSpPr>
          <p:cNvPr id="30" name="TextBox 29"/>
          <p:cNvSpPr txBox="1"/>
          <p:nvPr/>
        </p:nvSpPr>
        <p:spPr>
          <a:xfrm>
            <a:off x="5738937" y="5312626"/>
            <a:ext cx="2667000" cy="369332"/>
          </a:xfrm>
          <a:prstGeom prst="rect">
            <a:avLst/>
          </a:prstGeom>
          <a:noFill/>
        </p:spPr>
        <p:txBody>
          <a:bodyPr wrap="square" rtlCol="0">
            <a:spAutoFit/>
          </a:bodyPr>
          <a:lstStyle/>
          <a:p>
            <a:r>
              <a:rPr lang="en-US" dirty="0" smtClean="0">
                <a:solidFill>
                  <a:srgbClr val="C00000"/>
                </a:solidFill>
              </a:rPr>
              <a:t>Hindi or Marathi?</a:t>
            </a:r>
            <a:endParaRPr lang="en-US" dirty="0">
              <a:solidFill>
                <a:srgbClr val="C00000"/>
              </a:solidFill>
            </a:endParaRPr>
          </a:p>
        </p:txBody>
      </p:sp>
      <p:sp>
        <p:nvSpPr>
          <p:cNvPr id="31" name="TextBox 30"/>
          <p:cNvSpPr txBox="1"/>
          <p:nvPr/>
        </p:nvSpPr>
        <p:spPr>
          <a:xfrm>
            <a:off x="1478570" y="6388266"/>
            <a:ext cx="2667000" cy="369332"/>
          </a:xfrm>
          <a:prstGeom prst="rect">
            <a:avLst/>
          </a:prstGeom>
          <a:noFill/>
        </p:spPr>
        <p:txBody>
          <a:bodyPr wrap="square" rtlCol="0">
            <a:spAutoFit/>
          </a:bodyPr>
          <a:lstStyle/>
          <a:p>
            <a:r>
              <a:rPr lang="en-US" dirty="0" smtClean="0">
                <a:solidFill>
                  <a:srgbClr val="C00000"/>
                </a:solidFill>
              </a:rPr>
              <a:t>German or French?</a:t>
            </a:r>
            <a:endParaRPr lang="en-US" dirty="0">
              <a:solidFill>
                <a:srgbClr val="C00000"/>
              </a:solidFill>
            </a:endParaRPr>
          </a:p>
        </p:txBody>
      </p:sp>
      <p:sp>
        <p:nvSpPr>
          <p:cNvPr id="32" name="TextBox 31"/>
          <p:cNvSpPr txBox="1"/>
          <p:nvPr/>
        </p:nvSpPr>
        <p:spPr>
          <a:xfrm>
            <a:off x="5696970" y="6340766"/>
            <a:ext cx="2667000" cy="369332"/>
          </a:xfrm>
          <a:prstGeom prst="rect">
            <a:avLst/>
          </a:prstGeom>
          <a:noFill/>
        </p:spPr>
        <p:txBody>
          <a:bodyPr wrap="square" rtlCol="0">
            <a:spAutoFit/>
          </a:bodyPr>
          <a:lstStyle/>
          <a:p>
            <a:r>
              <a:rPr lang="en-US" dirty="0" smtClean="0">
                <a:solidFill>
                  <a:srgbClr val="C00000"/>
                </a:solidFill>
              </a:rPr>
              <a:t>French or German?</a:t>
            </a:r>
            <a:endParaRPr lang="en-US" dirty="0">
              <a:solidFill>
                <a:srgbClr val="C00000"/>
              </a:solidFill>
            </a:endParaRPr>
          </a:p>
        </p:txBody>
      </p:sp>
      <p:pic>
        <p:nvPicPr>
          <p:cNvPr id="34" name="Picture 7" descr="C:\Users\Mohak Sukhwani\AppData\Local\Microsoft\Windows\Temporary Internet Files\Content.IE5\8CTI8XTR\pregunta[1].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989398" y="2382261"/>
            <a:ext cx="684440" cy="68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7" descr="C:\Users\Mohak Sukhwani\AppData\Local\Microsoft\Windows\Temporary Internet Files\Content.IE5\8CTI8XTR\pregunta[1].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167929" y="5312626"/>
            <a:ext cx="684440" cy="68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381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23929</TotalTime>
  <Words>3706</Words>
  <Application>Microsoft Office PowerPoint</Application>
  <PresentationFormat>On-screen Show (4:3)</PresentationFormat>
  <Paragraphs>960</Paragraphs>
  <Slides>50</Slides>
  <Notes>48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50</vt:i4>
      </vt:variant>
    </vt:vector>
  </HeadingPairs>
  <TitlesOfParts>
    <vt:vector size="63" baseType="lpstr">
      <vt:lpstr>MS PGothic</vt:lpstr>
      <vt:lpstr>Arial</vt:lpstr>
      <vt:lpstr>Calibri</vt:lpstr>
      <vt:lpstr>Cambria</vt:lpstr>
      <vt:lpstr>Cambria Math</vt:lpstr>
      <vt:lpstr>DejaVu Sans</vt:lpstr>
      <vt:lpstr>ms trebuchet</vt:lpstr>
      <vt:lpstr>Sans serif</vt:lpstr>
      <vt:lpstr>Times</vt:lpstr>
      <vt:lpstr>Times New Roman</vt:lpstr>
      <vt:lpstr>Wingdings</vt:lpstr>
      <vt:lpstr>Office Theme</vt:lpstr>
      <vt:lpstr>1_Office Theme</vt:lpstr>
      <vt:lpstr>Script and Language Identification in Document Images and Scene Texts</vt:lpstr>
      <vt:lpstr>Contents</vt:lpstr>
      <vt:lpstr>Contents</vt:lpstr>
      <vt:lpstr>Motivation</vt:lpstr>
      <vt:lpstr>Motivation</vt:lpstr>
      <vt:lpstr>PowerPoint Presentation</vt:lpstr>
      <vt:lpstr>PowerPoint Presentation</vt:lpstr>
      <vt:lpstr>PowerPoint Presentation</vt:lpstr>
      <vt:lpstr>PowerPoint Presentation</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Script and Language Identification</dc:title>
  <dc:subject>Thesis Public Presentation</dc:subject>
  <dc:creator>Ajeet Kumar Singh</dc:creator>
  <cp:lastModifiedBy>AJEET SINGH</cp:lastModifiedBy>
  <cp:revision>1179</cp:revision>
  <cp:lastPrinted>1601-01-01T00:00:00Z</cp:lastPrinted>
  <dcterms:created xsi:type="dcterms:W3CDTF">2007-01-17T05:32:40Z</dcterms:created>
  <dcterms:modified xsi:type="dcterms:W3CDTF">2017-01-06T05:53:57Z</dcterms:modified>
</cp:coreProperties>
</file>